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Default Extension="vml" ContentType="application/vnd.openxmlformats-officedocument.vmlDrawi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50" r:id="rId4"/>
  </p:sldMasterIdLst>
  <p:notesMasterIdLst>
    <p:notesMasterId r:id="rId41"/>
  </p:notesMasterIdLst>
  <p:handoutMasterIdLst>
    <p:handoutMasterId r:id="rId42"/>
  </p:handoutMasterIdLst>
  <p:sldIdLst>
    <p:sldId id="256" r:id="rId5"/>
    <p:sldId id="430" r:id="rId6"/>
    <p:sldId id="433" r:id="rId7"/>
    <p:sldId id="431" r:id="rId8"/>
    <p:sldId id="432" r:id="rId9"/>
    <p:sldId id="410" r:id="rId10"/>
    <p:sldId id="423" r:id="rId11"/>
    <p:sldId id="424" r:id="rId12"/>
    <p:sldId id="458" r:id="rId13"/>
    <p:sldId id="435" r:id="rId14"/>
    <p:sldId id="465" r:id="rId15"/>
    <p:sldId id="425" r:id="rId16"/>
    <p:sldId id="434" r:id="rId17"/>
    <p:sldId id="426" r:id="rId18"/>
    <p:sldId id="427" r:id="rId19"/>
    <p:sldId id="464" r:id="rId20"/>
    <p:sldId id="456" r:id="rId21"/>
    <p:sldId id="445" r:id="rId22"/>
    <p:sldId id="457" r:id="rId23"/>
    <p:sldId id="446" r:id="rId24"/>
    <p:sldId id="447" r:id="rId25"/>
    <p:sldId id="448" r:id="rId26"/>
    <p:sldId id="449" r:id="rId27"/>
    <p:sldId id="460" r:id="rId28"/>
    <p:sldId id="467" r:id="rId29"/>
    <p:sldId id="468" r:id="rId30"/>
    <p:sldId id="459" r:id="rId31"/>
    <p:sldId id="461" r:id="rId32"/>
    <p:sldId id="471" r:id="rId33"/>
    <p:sldId id="469" r:id="rId34"/>
    <p:sldId id="470" r:id="rId35"/>
    <p:sldId id="451" r:id="rId36"/>
    <p:sldId id="453" r:id="rId37"/>
    <p:sldId id="455" r:id="rId38"/>
    <p:sldId id="454" r:id="rId39"/>
    <p:sldId id="391" r:id="rId40"/>
  </p:sldIdLst>
  <p:sldSz cx="9601200" cy="6858000"/>
  <p:notesSz cx="6997700" cy="9271000"/>
  <p:custDataLst>
    <p:tags r:id="rId43"/>
  </p:custDataLst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sz="1400" b="1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ctr" rtl="0" fontAlgn="base">
      <a:spcBef>
        <a:spcPct val="0"/>
      </a:spcBef>
      <a:spcAft>
        <a:spcPct val="0"/>
      </a:spcAft>
      <a:defRPr sz="1400" b="1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ctr" rtl="0" fontAlgn="base">
      <a:spcBef>
        <a:spcPct val="0"/>
      </a:spcBef>
      <a:spcAft>
        <a:spcPct val="0"/>
      </a:spcAft>
      <a:defRPr sz="1400" b="1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ctr" rtl="0" fontAlgn="base">
      <a:spcBef>
        <a:spcPct val="0"/>
      </a:spcBef>
      <a:spcAft>
        <a:spcPct val="0"/>
      </a:spcAft>
      <a:defRPr sz="1400" b="1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ctr" rtl="0" fontAlgn="base">
      <a:spcBef>
        <a:spcPct val="0"/>
      </a:spcBef>
      <a:spcAft>
        <a:spcPct val="0"/>
      </a:spcAft>
      <a:defRPr sz="1400" b="1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sz="1400" b="1"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sz="1400" b="1"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sz="1400" b="1"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sz="1400" b="1"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3418">
          <p15:clr>
            <a:srgbClr val="A4A3A4"/>
          </p15:clr>
        </p15:guide>
        <p15:guide id="2" pos="302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24B50"/>
    <a:srgbClr val="AB7942"/>
    <a:srgbClr val="4F81BD"/>
    <a:srgbClr val="E3BFB0"/>
    <a:srgbClr val="92D050"/>
    <a:srgbClr val="FFC000"/>
    <a:srgbClr val="FAD5D9"/>
    <a:srgbClr val="9ED3D7"/>
    <a:srgbClr val="FFFF00"/>
    <a:srgbClr val="EECC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754" autoAdjust="0"/>
    <p:restoredTop sz="91189" autoAdjust="0"/>
  </p:normalViewPr>
  <p:slideViewPr>
    <p:cSldViewPr snapToGrid="0" snapToObjects="1">
      <p:cViewPr varScale="1">
        <p:scale>
          <a:sx n="68" d="100"/>
          <a:sy n="68" d="100"/>
        </p:scale>
        <p:origin x="1746" y="60"/>
      </p:cViewPr>
      <p:guideLst>
        <p:guide orient="horz" pos="3418"/>
        <p:guide pos="3024"/>
      </p:guideLst>
    </p:cSldViewPr>
  </p:slideViewPr>
  <p:outlineViewPr>
    <p:cViewPr>
      <p:scale>
        <a:sx n="33" d="100"/>
        <a:sy n="33" d="100"/>
      </p:scale>
      <p:origin x="0" y="142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handoutMaster" Target="handoutMasters/handoutMaster1.xml"/><Relationship Id="rId47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ags" Target="tags/tag1.xml"/><Relationship Id="rId48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3713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824" tIns="45413" rIns="90824" bIns="45413" numCol="1" anchor="t" anchorCtr="0" compatLnSpc="1">
            <a:prstTxWarp prst="textNoShape">
              <a:avLst/>
            </a:prstTxWarp>
          </a:bodyPr>
          <a:lstStyle>
            <a:lvl1pPr algn="l" defTabSz="909638">
              <a:defRPr sz="1200"/>
            </a:lvl1pPr>
          </a:lstStyle>
          <a:p>
            <a:endParaRPr lang="en-US" dirty="0"/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63988" y="0"/>
            <a:ext cx="3033712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824" tIns="45413" rIns="90824" bIns="45413" numCol="1" anchor="t" anchorCtr="0" compatLnSpc="1">
            <a:prstTxWarp prst="textNoShape">
              <a:avLst/>
            </a:prstTxWarp>
          </a:bodyPr>
          <a:lstStyle>
            <a:lvl1pPr algn="r" defTabSz="909638">
              <a:defRPr sz="1200"/>
            </a:lvl1pPr>
          </a:lstStyle>
          <a:p>
            <a:endParaRPr lang="en-US" dirty="0"/>
          </a:p>
        </p:txBody>
      </p:sp>
      <p:sp>
        <p:nvSpPr>
          <p:cNvPr id="1024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07450"/>
            <a:ext cx="3033713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824" tIns="45413" rIns="90824" bIns="45413" numCol="1" anchor="b" anchorCtr="0" compatLnSpc="1">
            <a:prstTxWarp prst="textNoShape">
              <a:avLst/>
            </a:prstTxWarp>
          </a:bodyPr>
          <a:lstStyle>
            <a:lvl1pPr algn="l" defTabSz="909638">
              <a:defRPr sz="1200"/>
            </a:lvl1pPr>
          </a:lstStyle>
          <a:p>
            <a:endParaRPr lang="en-US" dirty="0"/>
          </a:p>
        </p:txBody>
      </p:sp>
      <p:sp>
        <p:nvSpPr>
          <p:cNvPr id="1024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63988" y="8807450"/>
            <a:ext cx="3033712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824" tIns="45413" rIns="90824" bIns="45413" numCol="1" anchor="b" anchorCtr="0" compatLnSpc="1">
            <a:prstTxWarp prst="textNoShape">
              <a:avLst/>
            </a:prstTxWarp>
          </a:bodyPr>
          <a:lstStyle>
            <a:lvl1pPr algn="r" defTabSz="909638">
              <a:defRPr sz="1200"/>
            </a:lvl1pPr>
          </a:lstStyle>
          <a:p>
            <a:fld id="{1CBE710F-522E-4BA3-A485-392D04449C64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691788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54350" cy="455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9341" tIns="44671" rIns="89341" bIns="44671" numCol="1" anchor="t" anchorCtr="0" compatLnSpc="1">
            <a:prstTxWarp prst="textNoShape">
              <a:avLst/>
            </a:prstTxWarp>
          </a:bodyPr>
          <a:lstStyle>
            <a:lvl1pPr algn="l" defTabSz="893763">
              <a:defRPr sz="1200"/>
            </a:lvl1pPr>
          </a:lstStyle>
          <a:p>
            <a:endParaRPr lang="en-US" dirty="0"/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68750" y="0"/>
            <a:ext cx="3054350" cy="455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9341" tIns="44671" rIns="89341" bIns="44671" numCol="1" anchor="t" anchorCtr="0" compatLnSpc="1">
            <a:prstTxWarp prst="textNoShape">
              <a:avLst/>
            </a:prstTxWarp>
          </a:bodyPr>
          <a:lstStyle>
            <a:lvl1pPr algn="r" defTabSz="893763">
              <a:defRPr sz="1200"/>
            </a:lvl1pPr>
          </a:lstStyle>
          <a:p>
            <a:endParaRPr lang="en-US" dirty="0"/>
          </a:p>
        </p:txBody>
      </p:sp>
      <p:sp>
        <p:nvSpPr>
          <p:cNvPr id="1126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027113" y="685800"/>
            <a:ext cx="4900612" cy="350043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126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7575" y="4413250"/>
            <a:ext cx="5113338" cy="4186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9341" tIns="44671" rIns="89341" bIns="4467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127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26500"/>
            <a:ext cx="30543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9341" tIns="44671" rIns="89341" bIns="44671" numCol="1" anchor="b" anchorCtr="0" compatLnSpc="1">
            <a:prstTxWarp prst="textNoShape">
              <a:avLst/>
            </a:prstTxWarp>
          </a:bodyPr>
          <a:lstStyle>
            <a:lvl1pPr algn="l" defTabSz="893763">
              <a:defRPr sz="1200"/>
            </a:lvl1pPr>
          </a:lstStyle>
          <a:p>
            <a:endParaRPr lang="en-US" dirty="0"/>
          </a:p>
        </p:txBody>
      </p:sp>
      <p:sp>
        <p:nvSpPr>
          <p:cNvPr id="1127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68750" y="8826500"/>
            <a:ext cx="30543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9341" tIns="44671" rIns="89341" bIns="44671" numCol="1" anchor="b" anchorCtr="0" compatLnSpc="1">
            <a:prstTxWarp prst="textNoShape">
              <a:avLst/>
            </a:prstTxWarp>
          </a:bodyPr>
          <a:lstStyle>
            <a:lvl1pPr algn="r" defTabSz="893763">
              <a:defRPr sz="1200"/>
            </a:lvl1pPr>
          </a:lstStyle>
          <a:p>
            <a:fld id="{9B0494E8-56D9-42DE-A3E3-C44662847F86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077708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494E8-56D9-42DE-A3E3-C44662847F86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43863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494E8-56D9-42DE-A3E3-C44662847F86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52400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494E8-56D9-42DE-A3E3-C44662847F86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7204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494E8-56D9-42DE-A3E3-C44662847F86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88128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494E8-56D9-42DE-A3E3-C44662847F86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04007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494E8-56D9-42DE-A3E3-C44662847F86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16873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494E8-56D9-42DE-A3E3-C44662847F86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74769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494E8-56D9-42DE-A3E3-C44662847F86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8374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494E8-56D9-42DE-A3E3-C44662847F86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57047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494E8-56D9-42DE-A3E3-C44662847F86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56660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494E8-56D9-42DE-A3E3-C44662847F86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15121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Line 2"/>
          <p:cNvSpPr>
            <a:spLocks noChangeShapeType="1"/>
          </p:cNvSpPr>
          <p:nvPr/>
        </p:nvSpPr>
        <p:spPr bwMode="auto">
          <a:xfrm>
            <a:off x="974725" y="-44450"/>
            <a:ext cx="0" cy="6902450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dirty="0"/>
          </a:p>
        </p:txBody>
      </p:sp>
      <p:sp>
        <p:nvSpPr>
          <p:cNvPr id="146435" name="Line 3"/>
          <p:cNvSpPr>
            <a:spLocks noChangeShapeType="1"/>
          </p:cNvSpPr>
          <p:nvPr/>
        </p:nvSpPr>
        <p:spPr bwMode="auto">
          <a:xfrm>
            <a:off x="974725" y="-44450"/>
            <a:ext cx="0" cy="690245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dirty="0"/>
          </a:p>
        </p:txBody>
      </p:sp>
      <p:pic>
        <p:nvPicPr>
          <p:cNvPr id="146436" name="Picture 4" descr="Teardrop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0413" y="2136775"/>
            <a:ext cx="395287" cy="390525"/>
          </a:xfrm>
          <a:prstGeom prst="rect">
            <a:avLst/>
          </a:prstGeom>
          <a:noFill/>
        </p:spPr>
      </p:pic>
      <p:sp>
        <p:nvSpPr>
          <p:cNvPr id="146437" name="Rectangle 5"/>
          <p:cNvSpPr>
            <a:spLocks noChangeArrowheads="1"/>
          </p:cNvSpPr>
          <p:nvPr/>
        </p:nvSpPr>
        <p:spPr bwMode="auto">
          <a:xfrm>
            <a:off x="1335088" y="6378575"/>
            <a:ext cx="4456112" cy="50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l" eaLnBrk="0" hangingPunct="0">
              <a:spcBef>
                <a:spcPct val="50000"/>
              </a:spcBef>
            </a:pPr>
            <a:r>
              <a:rPr lang="en-US" sz="800" b="0" dirty="0">
                <a:latin typeface="Arial Narrow" pitchFamily="34" charset="0"/>
                <a:ea typeface="ＭＳ Ｐゴシック" pitchFamily="64" charset="-128"/>
              </a:rPr>
              <a:t>©</a:t>
            </a:r>
            <a:r>
              <a:rPr lang="en-US" sz="800" b="0" dirty="0" smtClean="0">
                <a:latin typeface="Arial Narrow" pitchFamily="34" charset="0"/>
                <a:ea typeface="ＭＳ Ｐゴシック" pitchFamily="64" charset="-128"/>
              </a:rPr>
              <a:t>2017</a:t>
            </a:r>
            <a:r>
              <a:rPr lang="en-US" sz="800" b="0" baseline="0" dirty="0" smtClean="0">
                <a:latin typeface="Arial Narrow" pitchFamily="34" charset="0"/>
                <a:ea typeface="ＭＳ Ｐゴシック" pitchFamily="64" charset="-128"/>
              </a:rPr>
              <a:t> </a:t>
            </a:r>
            <a:r>
              <a:rPr lang="en-US" sz="800" b="0" dirty="0" smtClean="0">
                <a:latin typeface="Arial Narrow" pitchFamily="34" charset="0"/>
                <a:ea typeface="ＭＳ Ｐゴシック" pitchFamily="64" charset="-128"/>
              </a:rPr>
              <a:t>CVS </a:t>
            </a:r>
            <a:r>
              <a:rPr lang="en-US" sz="800" b="0" dirty="0">
                <a:latin typeface="Arial Narrow" pitchFamily="34" charset="0"/>
                <a:ea typeface="ＭＳ Ｐゴシック" pitchFamily="64" charset="-128"/>
              </a:rPr>
              <a:t>Caremark. All rights reserved. This presentation contains confidential and proprietary information of CVS Caremark and cannot be reproduced, distributed or printed without written permission from CVS Caremark.</a:t>
            </a:r>
            <a:br>
              <a:rPr lang="en-US" sz="800" b="0" dirty="0">
                <a:latin typeface="Arial Narrow" pitchFamily="34" charset="0"/>
                <a:ea typeface="ＭＳ Ｐゴシック" pitchFamily="64" charset="-128"/>
              </a:rPr>
            </a:br>
            <a:endParaRPr lang="en-US" sz="800" b="0" dirty="0">
              <a:latin typeface="Arial Narrow" pitchFamily="34" charset="0"/>
              <a:ea typeface="ＭＳ Ｐゴシック" pitchFamily="64" charset="-128"/>
            </a:endParaRPr>
          </a:p>
        </p:txBody>
      </p:sp>
      <p:sp>
        <p:nvSpPr>
          <p:cNvPr id="146438" name="Rectangle 6"/>
          <p:cNvSpPr>
            <a:spLocks noGrp="1" noChangeArrowheads="1"/>
          </p:cNvSpPr>
          <p:nvPr>
            <p:ph type="ctrTitle"/>
          </p:nvPr>
        </p:nvSpPr>
        <p:spPr>
          <a:xfrm>
            <a:off x="1292225" y="544513"/>
            <a:ext cx="7948613" cy="20701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643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1304925" y="3057525"/>
            <a:ext cx="7859713" cy="2681288"/>
          </a:xfrm>
        </p:spPr>
        <p:txBody>
          <a:bodyPr/>
          <a:lstStyle>
            <a:lvl1pPr marL="0" indent="0">
              <a:buFontTx/>
              <a:buNone/>
              <a:defRPr b="1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46440" name="Line 8"/>
          <p:cNvSpPr>
            <a:spLocks noChangeShapeType="1"/>
          </p:cNvSpPr>
          <p:nvPr/>
        </p:nvSpPr>
        <p:spPr bwMode="auto">
          <a:xfrm>
            <a:off x="974725" y="-44450"/>
            <a:ext cx="0" cy="6902450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dirty="0"/>
          </a:p>
        </p:txBody>
      </p:sp>
      <p:sp>
        <p:nvSpPr>
          <p:cNvPr id="146441" name="Line 9"/>
          <p:cNvSpPr>
            <a:spLocks noChangeShapeType="1"/>
          </p:cNvSpPr>
          <p:nvPr/>
        </p:nvSpPr>
        <p:spPr bwMode="auto">
          <a:xfrm>
            <a:off x="974725" y="-44450"/>
            <a:ext cx="0" cy="690245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dirty="0"/>
          </a:p>
        </p:txBody>
      </p:sp>
      <p:pic>
        <p:nvPicPr>
          <p:cNvPr id="146442" name="Picture 10" descr="Teardrop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0413" y="2136775"/>
            <a:ext cx="395287" cy="390525"/>
          </a:xfrm>
          <a:prstGeom prst="rect">
            <a:avLst/>
          </a:prstGeom>
          <a:noFill/>
        </p:spPr>
      </p:pic>
      <p:sp>
        <p:nvSpPr>
          <p:cNvPr id="11" name="TextBox 10"/>
          <p:cNvSpPr txBox="1"/>
          <p:nvPr userDrawn="1"/>
        </p:nvSpPr>
        <p:spPr>
          <a:xfrm>
            <a:off x="7627620" y="6378575"/>
            <a:ext cx="19735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E52E40"/>
                </a:solidFill>
                <a:latin typeface="Lato" charset="0"/>
                <a:ea typeface="Lato" charset="0"/>
                <a:cs typeface="Lato" charset="0"/>
              </a:rPr>
              <a:t>CVS/Caremark</a:t>
            </a:r>
            <a:endParaRPr lang="en-US" sz="2000" dirty="0">
              <a:solidFill>
                <a:srgbClr val="E52E40"/>
              </a:solidFill>
              <a:latin typeface="Lato" charset="0"/>
              <a:ea typeface="Lato" charset="0"/>
              <a:cs typeface="Lato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44E6C4CD-A1A2-445D-B69F-C8ED18A85514}" type="slidenum">
              <a:rPr lang="en-US"/>
              <a:pPr/>
              <a:t>‹#›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62638" y="6511924"/>
            <a:ext cx="1538287" cy="217489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Prepared by George M. Hillocks	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240588" y="157163"/>
            <a:ext cx="2122487" cy="621188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71538" y="157163"/>
            <a:ext cx="6216650" cy="621188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E6B3C841-EB6A-43B3-9FB9-B7BC868FFC2A}" type="slidenum">
              <a:rPr lang="en-US"/>
              <a:pPr/>
              <a:t>‹#›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62638" y="6511924"/>
            <a:ext cx="1538287" cy="217489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Prepared by George M. Hillocks	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eader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AB80A-78BA-6B42-BA0D-B44ACF890F5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19582" y="330261"/>
            <a:ext cx="8888236" cy="607259"/>
          </a:xfrm>
        </p:spPr>
        <p:txBody>
          <a:bodyPr>
            <a:normAutofit/>
          </a:bodyPr>
          <a:lstStyle/>
          <a:p>
            <a:r>
              <a:rPr lang="en-US" dirty="0" smtClean="0"/>
              <a:t>Header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330601" y="1325972"/>
            <a:ext cx="8883884" cy="4374089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>
              <a:buNone/>
              <a:defRPr sz="2940">
                <a:solidFill>
                  <a:srgbClr val="141414"/>
                </a:solidFill>
              </a:defRPr>
            </a:lvl1pPr>
            <a:lvl2pPr marL="240030" indent="-238364">
              <a:buClr>
                <a:schemeClr val="accent2"/>
              </a:buClr>
              <a:buFont typeface="Arial"/>
              <a:buChar char="•"/>
              <a:defRPr sz="2520">
                <a:solidFill>
                  <a:srgbClr val="141414"/>
                </a:solidFill>
              </a:defRPr>
            </a:lvl2pPr>
            <a:lvl3pPr marL="301705" indent="-175022">
              <a:buClr>
                <a:schemeClr val="accent2"/>
              </a:buClr>
              <a:buFont typeface="Arial"/>
              <a:buChar char="•"/>
              <a:defRPr sz="2100">
                <a:solidFill>
                  <a:srgbClr val="141414"/>
                </a:solidFill>
              </a:defRPr>
            </a:lvl3pPr>
            <a:lvl4pPr marL="413385" indent="-185024">
              <a:buClr>
                <a:schemeClr val="accent2"/>
              </a:buClr>
              <a:buFont typeface="Arial"/>
              <a:buChar char="•"/>
              <a:defRPr sz="1890">
                <a:solidFill>
                  <a:srgbClr val="141414"/>
                </a:solidFill>
              </a:defRPr>
            </a:lvl4pPr>
            <a:lvl5pPr marL="538401" indent="-185024">
              <a:buClr>
                <a:schemeClr val="accent2"/>
              </a:buClr>
              <a:buFont typeface="Arial"/>
              <a:buChar char="•"/>
              <a:defRPr sz="1890">
                <a:solidFill>
                  <a:srgbClr val="141414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428627" y="317500"/>
            <a:ext cx="8782050" cy="0"/>
          </a:xfrm>
          <a:prstGeom prst="line">
            <a:avLst/>
          </a:prstGeom>
          <a:ln w="6350" cmpd="sng">
            <a:gradFill flip="none" rotWithShape="1">
              <a:gsLst>
                <a:gs pos="0">
                  <a:srgbClr val="0099FF"/>
                </a:gs>
                <a:gs pos="100000">
                  <a:srgbClr val="008000"/>
                </a:gs>
              </a:gsLst>
              <a:lin ang="0" scaled="1"/>
              <a:tileRect/>
            </a:gradFill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98748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C151D609-1948-4661-8BC6-AB1E16B109F4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825" y="4406900"/>
            <a:ext cx="8161338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8825" y="2906713"/>
            <a:ext cx="8161338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E1150803-B6EE-4D2C-B23A-D7C42A8406F7}" type="slidenum">
              <a:rPr lang="en-US"/>
              <a:pPr/>
              <a:t>‹#›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62638" y="6511924"/>
            <a:ext cx="1538287" cy="217489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Prepared by George M. Hillocks	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71538" y="1285875"/>
            <a:ext cx="4168775" cy="50831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92713" y="1285875"/>
            <a:ext cx="4170362" cy="50831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B89D1D14-A8FA-4422-97F6-9E785CE1125D}" type="slidenum">
              <a:rPr lang="en-US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862638" y="6511924"/>
            <a:ext cx="1538287" cy="217489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Prepared by George M. Hillocks	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9425" y="274638"/>
            <a:ext cx="864235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9425" y="1535113"/>
            <a:ext cx="4243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9425" y="2174875"/>
            <a:ext cx="4243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76800" y="1535113"/>
            <a:ext cx="42449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76800" y="2174875"/>
            <a:ext cx="42449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E5D87833-31EA-42EA-8B3A-3F6E3ABD4601}" type="slidenum">
              <a:rPr lang="en-US"/>
              <a:pPr/>
              <a:t>‹#›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862638" y="6511924"/>
            <a:ext cx="1538287" cy="217489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Prepared by George M. Hillocks	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970ACE7-7972-4389-A70A-097F415613C7}" type="slidenum">
              <a:rPr lang="en-US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862638" y="6511924"/>
            <a:ext cx="1538287" cy="217489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Prepared by George M. Hillocks	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F0D22D5F-4D19-4D48-9EC3-7C22F0ED8774}" type="slidenum">
              <a:rPr lang="en-US"/>
              <a:pPr/>
              <a:t>‹#›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5862638" y="6511924"/>
            <a:ext cx="1538287" cy="217489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Prepared by George M. Hillocks	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9425" y="273050"/>
            <a:ext cx="3159125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54438" y="273050"/>
            <a:ext cx="53673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9425" y="1435100"/>
            <a:ext cx="3159125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DBCEC42D-1B4D-4138-AFC9-656EE340E5F6}" type="slidenum">
              <a:rPr lang="en-US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862638" y="6511924"/>
            <a:ext cx="1538287" cy="217489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Prepared by George M. Hillocks	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1188" y="4800600"/>
            <a:ext cx="5761037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881188" y="612775"/>
            <a:ext cx="5761037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81188" y="5367338"/>
            <a:ext cx="5761037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F6375278-A899-4C23-AEF0-E2F0C6D72D3F}" type="slidenum">
              <a:rPr lang="en-US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862638" y="6511924"/>
            <a:ext cx="1538287" cy="217489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Prepared by George M. Hillocks	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2" name="Text Box 4"/>
          <p:cNvSpPr txBox="1">
            <a:spLocks noChangeArrowheads="1"/>
          </p:cNvSpPr>
          <p:nvPr/>
        </p:nvSpPr>
        <p:spPr bwMode="auto">
          <a:xfrm>
            <a:off x="885825" y="6510338"/>
            <a:ext cx="7240588" cy="222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l" eaLnBrk="0" hangingPunct="0">
              <a:spcBef>
                <a:spcPct val="50000"/>
              </a:spcBef>
            </a:pPr>
            <a:r>
              <a:rPr lang="en-US" sz="800" b="0" dirty="0" smtClean="0">
                <a:latin typeface="Arial Narrow" pitchFamily="34" charset="0"/>
                <a:ea typeface="ＭＳ Ｐゴシック" pitchFamily="64" charset="-128"/>
              </a:rPr>
              <a:t>©2017 </a:t>
            </a:r>
            <a:r>
              <a:rPr lang="en-US" sz="800" b="0" dirty="0">
                <a:latin typeface="Arial Narrow" pitchFamily="34" charset="0"/>
                <a:ea typeface="ＭＳ Ｐゴシック" pitchFamily="64" charset="-128"/>
              </a:rPr>
              <a:t>CVS Caremark. All rights reserved. CVS Caremark proprietary and confidential information. Not for distribution.</a:t>
            </a:r>
          </a:p>
        </p:txBody>
      </p:sp>
      <p:sp>
        <p:nvSpPr>
          <p:cNvPr id="145413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871538" y="157163"/>
            <a:ext cx="8448675" cy="10477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45414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871538" y="1285875"/>
            <a:ext cx="8491537" cy="5083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145415" name="Line 7"/>
          <p:cNvSpPr>
            <a:spLocks noChangeShapeType="1"/>
          </p:cNvSpPr>
          <p:nvPr/>
        </p:nvSpPr>
        <p:spPr bwMode="auto">
          <a:xfrm>
            <a:off x="473075" y="0"/>
            <a:ext cx="0" cy="685800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dirty="0"/>
          </a:p>
        </p:txBody>
      </p:sp>
      <p:pic>
        <p:nvPicPr>
          <p:cNvPr id="145416" name="Picture 8" descr="Teardrop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266700" y="706438"/>
            <a:ext cx="412750" cy="407987"/>
          </a:xfrm>
          <a:prstGeom prst="rect">
            <a:avLst/>
          </a:prstGeom>
          <a:noFill/>
        </p:spPr>
      </p:pic>
      <p:sp>
        <p:nvSpPr>
          <p:cNvPr id="145417" name="Rectangle 9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-77788" y="6424613"/>
            <a:ext cx="584201" cy="3048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50000"/>
              </a:spcBef>
              <a:defRPr sz="1000">
                <a:solidFill>
                  <a:schemeClr val="tx2"/>
                </a:solidFill>
                <a:latin typeface="+mn-lt"/>
                <a:ea typeface="ＭＳ Ｐゴシック" pitchFamily="64" charset="-128"/>
              </a:defRPr>
            </a:lvl1pPr>
          </a:lstStyle>
          <a:p>
            <a:fld id="{191D6A34-D3EB-4729-B5CC-3057589C1556}" type="slidenum">
              <a:rPr lang="en-US"/>
              <a:pPr/>
              <a:t>‹#›</a:t>
            </a:fld>
            <a:endParaRPr lang="en-US" dirty="0"/>
          </a:p>
        </p:txBody>
      </p:sp>
      <p:sp>
        <p:nvSpPr>
          <p:cNvPr id="2" name="TextBox 1"/>
          <p:cNvSpPr txBox="1"/>
          <p:nvPr userDrawn="1"/>
        </p:nvSpPr>
        <p:spPr>
          <a:xfrm>
            <a:off x="7631677" y="6431514"/>
            <a:ext cx="1969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E52E40"/>
                </a:solidFill>
                <a:latin typeface="Lato" charset="0"/>
                <a:ea typeface="Lato" charset="0"/>
                <a:cs typeface="Lato" charset="0"/>
              </a:rPr>
              <a:t>CVS/Caremark</a:t>
            </a:r>
            <a:endParaRPr lang="en-US" sz="2000" dirty="0">
              <a:solidFill>
                <a:srgbClr val="E52E40"/>
              </a:solidFill>
              <a:latin typeface="Lato" charset="0"/>
              <a:ea typeface="Lato" charset="0"/>
              <a:cs typeface="Lato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</p:sldLayoutIdLst>
  <p:timing>
    <p:tnLst>
      <p:par>
        <p:cTn id="1" dur="indefinite" restart="never" nodeType="tmRoot"/>
      </p:par>
    </p:tnLst>
  </p:timing>
  <p:hf hdr="0" dt="0"/>
  <p:txStyles>
    <p:titleStyle>
      <a:lvl1pPr algn="l" rtl="0" fontAlgn="base">
        <a:lnSpc>
          <a:spcPct val="90000"/>
        </a:lnSpc>
        <a:spcBef>
          <a:spcPct val="40000"/>
        </a:spcBef>
        <a:spcAft>
          <a:spcPct val="0"/>
        </a:spcAft>
        <a:defRPr sz="36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fontAlgn="base">
        <a:lnSpc>
          <a:spcPct val="90000"/>
        </a:lnSpc>
        <a:spcBef>
          <a:spcPct val="40000"/>
        </a:spcBef>
        <a:spcAft>
          <a:spcPct val="0"/>
        </a:spcAft>
        <a:defRPr sz="3600" b="1">
          <a:solidFill>
            <a:schemeClr val="tx2"/>
          </a:solidFill>
          <a:latin typeface="Arial Narrow" pitchFamily="34" charset="0"/>
        </a:defRPr>
      </a:lvl2pPr>
      <a:lvl3pPr algn="l" rtl="0" fontAlgn="base">
        <a:lnSpc>
          <a:spcPct val="90000"/>
        </a:lnSpc>
        <a:spcBef>
          <a:spcPct val="40000"/>
        </a:spcBef>
        <a:spcAft>
          <a:spcPct val="0"/>
        </a:spcAft>
        <a:defRPr sz="3600" b="1">
          <a:solidFill>
            <a:schemeClr val="tx2"/>
          </a:solidFill>
          <a:latin typeface="Arial Narrow" pitchFamily="34" charset="0"/>
        </a:defRPr>
      </a:lvl3pPr>
      <a:lvl4pPr algn="l" rtl="0" fontAlgn="base">
        <a:lnSpc>
          <a:spcPct val="90000"/>
        </a:lnSpc>
        <a:spcBef>
          <a:spcPct val="40000"/>
        </a:spcBef>
        <a:spcAft>
          <a:spcPct val="0"/>
        </a:spcAft>
        <a:defRPr sz="3600" b="1">
          <a:solidFill>
            <a:schemeClr val="tx2"/>
          </a:solidFill>
          <a:latin typeface="Arial Narrow" pitchFamily="34" charset="0"/>
        </a:defRPr>
      </a:lvl4pPr>
      <a:lvl5pPr algn="l" rtl="0" fontAlgn="base">
        <a:lnSpc>
          <a:spcPct val="90000"/>
        </a:lnSpc>
        <a:spcBef>
          <a:spcPct val="40000"/>
        </a:spcBef>
        <a:spcAft>
          <a:spcPct val="0"/>
        </a:spcAft>
        <a:defRPr sz="3600" b="1">
          <a:solidFill>
            <a:schemeClr val="tx2"/>
          </a:solidFill>
          <a:latin typeface="Arial Narrow" pitchFamily="34" charset="0"/>
        </a:defRPr>
      </a:lvl5pPr>
      <a:lvl6pPr marL="457200" algn="l" rtl="0" fontAlgn="base">
        <a:lnSpc>
          <a:spcPct val="90000"/>
        </a:lnSpc>
        <a:spcBef>
          <a:spcPct val="40000"/>
        </a:spcBef>
        <a:spcAft>
          <a:spcPct val="0"/>
        </a:spcAft>
        <a:defRPr sz="3600" b="1">
          <a:solidFill>
            <a:schemeClr val="tx2"/>
          </a:solidFill>
          <a:latin typeface="Arial Narrow" pitchFamily="34" charset="0"/>
        </a:defRPr>
      </a:lvl6pPr>
      <a:lvl7pPr marL="914400" algn="l" rtl="0" fontAlgn="base">
        <a:lnSpc>
          <a:spcPct val="90000"/>
        </a:lnSpc>
        <a:spcBef>
          <a:spcPct val="40000"/>
        </a:spcBef>
        <a:spcAft>
          <a:spcPct val="0"/>
        </a:spcAft>
        <a:defRPr sz="3600" b="1">
          <a:solidFill>
            <a:schemeClr val="tx2"/>
          </a:solidFill>
          <a:latin typeface="Arial Narrow" pitchFamily="34" charset="0"/>
        </a:defRPr>
      </a:lvl7pPr>
      <a:lvl8pPr marL="1371600" algn="l" rtl="0" fontAlgn="base">
        <a:lnSpc>
          <a:spcPct val="90000"/>
        </a:lnSpc>
        <a:spcBef>
          <a:spcPct val="40000"/>
        </a:spcBef>
        <a:spcAft>
          <a:spcPct val="0"/>
        </a:spcAft>
        <a:defRPr sz="3600" b="1">
          <a:solidFill>
            <a:schemeClr val="tx2"/>
          </a:solidFill>
          <a:latin typeface="Arial Narrow" pitchFamily="34" charset="0"/>
        </a:defRPr>
      </a:lvl8pPr>
      <a:lvl9pPr marL="1828800" algn="l" rtl="0" fontAlgn="base">
        <a:lnSpc>
          <a:spcPct val="90000"/>
        </a:lnSpc>
        <a:spcBef>
          <a:spcPct val="40000"/>
        </a:spcBef>
        <a:spcAft>
          <a:spcPct val="0"/>
        </a:spcAft>
        <a:defRPr sz="3600" b="1">
          <a:solidFill>
            <a:schemeClr val="tx2"/>
          </a:solidFill>
          <a:latin typeface="Arial Narrow" pitchFamily="34" charset="0"/>
        </a:defRPr>
      </a:lvl9pPr>
    </p:titleStyle>
    <p:bodyStyle>
      <a:lvl1pPr marL="171450" indent="-171450" algn="l" rtl="0" fontAlgn="base">
        <a:lnSpc>
          <a:spcPct val="90000"/>
        </a:lnSpc>
        <a:spcBef>
          <a:spcPct val="40000"/>
        </a:spcBef>
        <a:spcAft>
          <a:spcPct val="0"/>
        </a:spcAft>
        <a:buClr>
          <a:schemeClr val="bg2"/>
        </a:buClr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fontAlgn="base">
        <a:lnSpc>
          <a:spcPct val="90000"/>
        </a:lnSpc>
        <a:spcBef>
          <a:spcPct val="10000"/>
        </a:spcBef>
        <a:spcAft>
          <a:spcPct val="10000"/>
        </a:spcAft>
        <a:buClr>
          <a:schemeClr val="bg2"/>
        </a:buClr>
        <a:buChar char="–"/>
        <a:defRPr sz="2000">
          <a:solidFill>
            <a:schemeClr val="tx1"/>
          </a:solidFill>
          <a:latin typeface="+mn-lt"/>
        </a:defRPr>
      </a:lvl2pPr>
      <a:lvl3pPr marL="1143000" indent="-228600" algn="l" rtl="0" fontAlgn="base">
        <a:lnSpc>
          <a:spcPct val="90000"/>
        </a:lnSpc>
        <a:spcBef>
          <a:spcPct val="10000"/>
        </a:spcBef>
        <a:spcAft>
          <a:spcPct val="10000"/>
        </a:spcAft>
        <a:buClr>
          <a:schemeClr val="bg2"/>
        </a:buClr>
        <a:buChar char="•"/>
        <a:defRPr>
          <a:solidFill>
            <a:schemeClr val="tx1"/>
          </a:solidFill>
          <a:latin typeface="+mn-lt"/>
        </a:defRPr>
      </a:lvl3pPr>
      <a:lvl4pPr marL="1600200" indent="-228600" algn="l" rtl="0" fontAlgn="base">
        <a:lnSpc>
          <a:spcPct val="90000"/>
        </a:lnSpc>
        <a:spcBef>
          <a:spcPct val="10000"/>
        </a:spcBef>
        <a:spcAft>
          <a:spcPct val="10000"/>
        </a:spcAft>
        <a:buClr>
          <a:schemeClr val="bg2"/>
        </a:buClr>
        <a:buChar char="–"/>
        <a:defRPr sz="1600">
          <a:solidFill>
            <a:schemeClr val="tx1"/>
          </a:solidFill>
          <a:latin typeface="+mn-lt"/>
        </a:defRPr>
      </a:lvl4pPr>
      <a:lvl5pPr marL="2057400" indent="-228600" algn="l" rtl="0" fontAlgn="base">
        <a:lnSpc>
          <a:spcPct val="90000"/>
        </a:lnSpc>
        <a:spcBef>
          <a:spcPct val="10000"/>
        </a:spcBef>
        <a:spcAft>
          <a:spcPct val="10000"/>
        </a:spcAft>
        <a:buClr>
          <a:schemeClr val="bg2"/>
        </a:buClr>
        <a:buChar char="»"/>
        <a:defRPr sz="1400" b="1">
          <a:solidFill>
            <a:srgbClr val="777777"/>
          </a:solidFill>
          <a:latin typeface="+mn-lt"/>
        </a:defRPr>
      </a:lvl5pPr>
      <a:lvl6pPr marL="2514600" indent="-228600" algn="l" rtl="0" fontAlgn="base">
        <a:lnSpc>
          <a:spcPct val="90000"/>
        </a:lnSpc>
        <a:spcBef>
          <a:spcPct val="10000"/>
        </a:spcBef>
        <a:spcAft>
          <a:spcPct val="10000"/>
        </a:spcAft>
        <a:buClr>
          <a:schemeClr val="bg2"/>
        </a:buClr>
        <a:buChar char="»"/>
        <a:defRPr sz="1400" b="1">
          <a:solidFill>
            <a:srgbClr val="777777"/>
          </a:solidFill>
          <a:latin typeface="+mn-lt"/>
        </a:defRPr>
      </a:lvl6pPr>
      <a:lvl7pPr marL="2971800" indent="-228600" algn="l" rtl="0" fontAlgn="base">
        <a:lnSpc>
          <a:spcPct val="90000"/>
        </a:lnSpc>
        <a:spcBef>
          <a:spcPct val="10000"/>
        </a:spcBef>
        <a:spcAft>
          <a:spcPct val="10000"/>
        </a:spcAft>
        <a:buClr>
          <a:schemeClr val="bg2"/>
        </a:buClr>
        <a:buChar char="»"/>
        <a:defRPr sz="1400" b="1">
          <a:solidFill>
            <a:srgbClr val="777777"/>
          </a:solidFill>
          <a:latin typeface="+mn-lt"/>
        </a:defRPr>
      </a:lvl7pPr>
      <a:lvl8pPr marL="3429000" indent="-228600" algn="l" rtl="0" fontAlgn="base">
        <a:lnSpc>
          <a:spcPct val="90000"/>
        </a:lnSpc>
        <a:spcBef>
          <a:spcPct val="10000"/>
        </a:spcBef>
        <a:spcAft>
          <a:spcPct val="10000"/>
        </a:spcAft>
        <a:buClr>
          <a:schemeClr val="bg2"/>
        </a:buClr>
        <a:buChar char="»"/>
        <a:defRPr sz="1400" b="1">
          <a:solidFill>
            <a:srgbClr val="777777"/>
          </a:solidFill>
          <a:latin typeface="+mn-lt"/>
        </a:defRPr>
      </a:lvl8pPr>
      <a:lvl9pPr marL="3886200" indent="-228600" algn="l" rtl="0" fontAlgn="base">
        <a:lnSpc>
          <a:spcPct val="90000"/>
        </a:lnSpc>
        <a:spcBef>
          <a:spcPct val="10000"/>
        </a:spcBef>
        <a:spcAft>
          <a:spcPct val="10000"/>
        </a:spcAft>
        <a:buClr>
          <a:schemeClr val="bg2"/>
        </a:buClr>
        <a:buChar char="»"/>
        <a:defRPr sz="1400" b="1">
          <a:solidFill>
            <a:srgbClr val="777777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8.png"/><Relationship Id="rId4" Type="http://schemas.openxmlformats.org/officeDocument/2006/relationships/image" Target="../media/image17.emf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tiff"/><Relationship Id="rId3" Type="http://schemas.openxmlformats.org/officeDocument/2006/relationships/image" Target="../media/image9.tiff"/><Relationship Id="rId7" Type="http://schemas.openxmlformats.org/officeDocument/2006/relationships/image" Target="../media/image8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tiff"/><Relationship Id="rId5" Type="http://schemas.openxmlformats.org/officeDocument/2006/relationships/image" Target="../media/image25.png"/><Relationship Id="rId10" Type="http://schemas.openxmlformats.org/officeDocument/2006/relationships/image" Target="../media/image27.png"/><Relationship Id="rId4" Type="http://schemas.openxmlformats.org/officeDocument/2006/relationships/image" Target="../media/image10.tiff"/><Relationship Id="rId9" Type="http://schemas.openxmlformats.org/officeDocument/2006/relationships/image" Target="../media/image26.tif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28.emf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5.w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tiff"/><Relationship Id="rId7" Type="http://schemas.openxmlformats.org/officeDocument/2006/relationships/image" Target="../media/image11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tiff"/><Relationship Id="rId5" Type="http://schemas.openxmlformats.org/officeDocument/2006/relationships/image" Target="../media/image9.tiff"/><Relationship Id="rId4" Type="http://schemas.openxmlformats.org/officeDocument/2006/relationships/image" Target="../media/image8.tif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29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153328" y="755325"/>
            <a:ext cx="7948613" cy="1348082"/>
          </a:xfrm>
        </p:spPr>
        <p:txBody>
          <a:bodyPr/>
          <a:lstStyle/>
          <a:p>
            <a:pPr algn="ctr"/>
            <a:r>
              <a:rPr lang="en-US" dirty="0" smtClean="0"/>
              <a:t>Reference Architecture</a:t>
            </a:r>
            <a:endParaRPr lang="en-US" sz="2800" dirty="0"/>
          </a:p>
        </p:txBody>
      </p:sp>
      <p:sp>
        <p:nvSpPr>
          <p:cNvPr id="26829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411605" y="5465445"/>
            <a:ext cx="1872615" cy="419100"/>
          </a:xfrm>
        </p:spPr>
        <p:txBody>
          <a:bodyPr/>
          <a:lstStyle/>
          <a:p>
            <a:r>
              <a:rPr lang="en-US" sz="1800" dirty="0" smtClean="0"/>
              <a:t>Oct </a:t>
            </a:r>
            <a:r>
              <a:rPr lang="en-US" sz="1800" dirty="0" smtClean="0"/>
              <a:t>5</a:t>
            </a:r>
            <a:r>
              <a:rPr lang="en-US" sz="1800" baseline="30000" dirty="0" smtClean="0"/>
              <a:t>th</a:t>
            </a:r>
            <a:r>
              <a:rPr lang="en-US" sz="1800" dirty="0" smtClean="0"/>
              <a:t> </a:t>
            </a:r>
            <a:r>
              <a:rPr lang="en-US" sz="1800" dirty="0" smtClean="0"/>
              <a:t>, 2017</a:t>
            </a:r>
            <a:endParaRPr lang="en-US" sz="1800" dirty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1257698" y="2265044"/>
            <a:ext cx="7948613" cy="320886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fontAlgn="base">
              <a:lnSpc>
                <a:spcPct val="90000"/>
              </a:lnSpc>
              <a:spcBef>
                <a:spcPct val="4000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4000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 Narrow" pitchFamily="34" charset="0"/>
              </a:defRPr>
            </a:lvl2pPr>
            <a:lvl3pPr algn="l" rtl="0" fontAlgn="base">
              <a:lnSpc>
                <a:spcPct val="90000"/>
              </a:lnSpc>
              <a:spcBef>
                <a:spcPct val="4000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 Narrow" pitchFamily="34" charset="0"/>
              </a:defRPr>
            </a:lvl3pPr>
            <a:lvl4pPr algn="l" rtl="0" fontAlgn="base">
              <a:lnSpc>
                <a:spcPct val="90000"/>
              </a:lnSpc>
              <a:spcBef>
                <a:spcPct val="4000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 Narrow" pitchFamily="34" charset="0"/>
              </a:defRPr>
            </a:lvl4pPr>
            <a:lvl5pPr algn="l" rtl="0" fontAlgn="base">
              <a:lnSpc>
                <a:spcPct val="90000"/>
              </a:lnSpc>
              <a:spcBef>
                <a:spcPct val="4000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 Narrow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4000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 Narrow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4000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 Narrow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4000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 Narrow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4000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 Narrow" pitchFamily="34" charset="0"/>
              </a:defRPr>
            </a:lvl9pPr>
          </a:lstStyle>
          <a:p>
            <a:pPr algn="ctr"/>
            <a:r>
              <a:rPr lang="en-US" kern="0" dirty="0" smtClean="0"/>
              <a:t/>
            </a:r>
            <a:br>
              <a:rPr lang="en-US" kern="0" dirty="0" smtClean="0"/>
            </a:br>
            <a:r>
              <a:rPr lang="en-US" sz="2600" kern="0" dirty="0" smtClean="0"/>
              <a:t>Prepared By: Specialty Architecture Group </a:t>
            </a:r>
          </a:p>
          <a:p>
            <a:pPr algn="ctr"/>
            <a:r>
              <a:rPr lang="en-US" sz="1800" kern="0" dirty="0" smtClean="0"/>
              <a:t/>
            </a:r>
            <a:br>
              <a:rPr lang="en-US" sz="1800" kern="0" dirty="0" smtClean="0"/>
            </a:br>
            <a:r>
              <a:rPr lang="en-US" sz="2800" kern="0" dirty="0"/>
              <a:t/>
            </a:r>
            <a:br>
              <a:rPr lang="en-US" sz="2800" kern="0" dirty="0"/>
            </a:br>
            <a:r>
              <a:rPr lang="en-US" sz="2800" kern="0" dirty="0" smtClean="0"/>
              <a:t/>
            </a:r>
            <a:br>
              <a:rPr lang="en-US" sz="2800" kern="0" dirty="0" smtClean="0"/>
            </a:br>
            <a:endParaRPr lang="en-US" sz="2800" kern="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Adopted 12 Factor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0ACE7-7972-4389-A70A-097F415613C7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2453933" y="1415844"/>
            <a:ext cx="6675316" cy="440512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1600" b="0" dirty="0">
                <a:solidFill>
                  <a:schemeClr val="tx1"/>
                </a:solidFill>
                <a:latin typeface="Arial Hebrew" charset="-79"/>
                <a:ea typeface="Arial Hebrew" charset="-79"/>
                <a:cs typeface="Arial Hebrew" charset="-79"/>
              </a:rPr>
              <a:t>One codebase per service, tracked in revision </a:t>
            </a:r>
            <a:r>
              <a:rPr lang="en-US" sz="1600" b="0" dirty="0" smtClean="0">
                <a:solidFill>
                  <a:schemeClr val="tx1"/>
                </a:solidFill>
                <a:latin typeface="Arial Hebrew" charset="-79"/>
                <a:ea typeface="Arial Hebrew" charset="-79"/>
                <a:cs typeface="Arial Hebrew" charset="-79"/>
              </a:rPr>
              <a:t>control many deploys (GIT)</a:t>
            </a:r>
            <a:endParaRPr lang="en-US" sz="1600" b="0" dirty="0">
              <a:solidFill>
                <a:schemeClr val="tx1"/>
              </a:solidFill>
              <a:latin typeface="Arial Hebrew" charset="-79"/>
              <a:ea typeface="Arial Hebrew" charset="-79"/>
              <a:cs typeface="Arial Hebrew" charset="-79"/>
            </a:endParaRPr>
          </a:p>
        </p:txBody>
      </p:sp>
      <p:sp>
        <p:nvSpPr>
          <p:cNvPr id="7" name="Rounded Rectangle 6"/>
          <p:cNvSpPr/>
          <p:nvPr/>
        </p:nvSpPr>
        <p:spPr bwMode="auto">
          <a:xfrm>
            <a:off x="719325" y="1466493"/>
            <a:ext cx="1710812" cy="353962"/>
          </a:xfrm>
          <a:prstGeom prst="roundRect">
            <a:avLst/>
          </a:prstGeom>
          <a:solidFill>
            <a:schemeClr val="bg1"/>
          </a:solidFill>
          <a:ln w="9525" cap="flat" cmpd="sng" algn="ctr">
            <a:solidFill>
              <a:schemeClr val="bg2"/>
            </a:solidFill>
            <a:prstDash val="solid"/>
            <a:round/>
            <a:headEnd type="none" w="lg" len="lg"/>
            <a:tailEnd type="none" w="lg" len="lg"/>
          </a:ln>
          <a:effectLst/>
        </p:spPr>
        <p:txBody>
          <a:bodyPr vert="horz" wrap="none" lIns="91440" tIns="91440" rIns="91440" bIns="91440" numCol="1" rtlCol="0" anchor="ctr" anchorCtr="0" compatLnSpc="1">
            <a:prstTxWarp prst="textNoShape">
              <a:avLst/>
            </a:prstTxWarp>
          </a:bodyPr>
          <a:lstStyle/>
          <a:p>
            <a:pPr algn="l"/>
            <a:r>
              <a:rPr lang="en-US" sz="1800" b="0" dirty="0">
                <a:latin typeface="Arial Hebrew" charset="-79"/>
                <a:ea typeface="Arial Hebrew" charset="-79"/>
                <a:cs typeface="Arial Hebrew" charset="-79"/>
              </a:rPr>
              <a:t>Codebase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2453933" y="1992103"/>
            <a:ext cx="6699112" cy="440512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1800" b="0" dirty="0">
                <a:solidFill>
                  <a:schemeClr val="tx1"/>
                </a:solidFill>
                <a:latin typeface="Arial Hebrew" charset="-79"/>
                <a:ea typeface="Arial Hebrew" charset="-79"/>
                <a:cs typeface="Arial Hebrew" charset="-79"/>
              </a:rPr>
              <a:t>Explicitly declare and isolate </a:t>
            </a:r>
            <a:r>
              <a:rPr lang="en-US" sz="1800" b="0" dirty="0" smtClean="0">
                <a:solidFill>
                  <a:schemeClr val="tx1"/>
                </a:solidFill>
                <a:latin typeface="Arial Hebrew" charset="-79"/>
                <a:ea typeface="Arial Hebrew" charset="-79"/>
                <a:cs typeface="Arial Hebrew" charset="-79"/>
              </a:rPr>
              <a:t>dependencies ( Nexus )</a:t>
            </a:r>
            <a:endParaRPr lang="en-US" sz="1800" b="0" dirty="0">
              <a:solidFill>
                <a:schemeClr val="tx1"/>
              </a:solidFill>
              <a:latin typeface="Arial Hebrew" charset="-79"/>
              <a:ea typeface="Arial Hebrew" charset="-79"/>
              <a:cs typeface="Arial Hebrew" charset="-79"/>
            </a:endParaRPr>
          </a:p>
        </p:txBody>
      </p:sp>
      <p:sp>
        <p:nvSpPr>
          <p:cNvPr id="9" name="Rounded Rectangle 8"/>
          <p:cNvSpPr/>
          <p:nvPr/>
        </p:nvSpPr>
        <p:spPr bwMode="auto">
          <a:xfrm>
            <a:off x="719325" y="2040645"/>
            <a:ext cx="1710812" cy="353962"/>
          </a:xfrm>
          <a:prstGeom prst="roundRect">
            <a:avLst/>
          </a:prstGeom>
          <a:solidFill>
            <a:schemeClr val="bg1"/>
          </a:solidFill>
          <a:ln w="9525" cap="flat" cmpd="sng" algn="ctr">
            <a:solidFill>
              <a:schemeClr val="bg2"/>
            </a:solidFill>
            <a:prstDash val="solid"/>
            <a:round/>
            <a:headEnd type="none" w="lg" len="lg"/>
            <a:tailEnd type="none" w="lg" len="lg"/>
          </a:ln>
          <a:effectLst/>
        </p:spPr>
        <p:txBody>
          <a:bodyPr vert="horz" wrap="none" lIns="91440" tIns="91440" rIns="91440" bIns="91440" numCol="1" rtlCol="0" anchor="ctr" anchorCtr="0" compatLnSpc="1">
            <a:prstTxWarp prst="textNoShape">
              <a:avLst/>
            </a:prstTxWarp>
          </a:bodyPr>
          <a:lstStyle/>
          <a:p>
            <a:pPr algn="l"/>
            <a:r>
              <a:rPr lang="en-US" sz="1800" b="0" dirty="0">
                <a:latin typeface="Arial Hebrew" charset="-79"/>
                <a:ea typeface="Arial Hebrew" charset="-79"/>
                <a:cs typeface="Arial Hebrew" charset="-79"/>
              </a:rPr>
              <a:t>Dependencies</a:t>
            </a:r>
            <a:endParaRPr lang="en-US" sz="2400" b="0" dirty="0">
              <a:latin typeface="Arial Hebrew" charset="-79"/>
              <a:ea typeface="Arial Hebrew" charset="-79"/>
              <a:cs typeface="Arial Hebrew" charset="-79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2453933" y="2568362"/>
            <a:ext cx="6699112" cy="440512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1800" b="0" dirty="0">
                <a:solidFill>
                  <a:schemeClr val="tx1"/>
                </a:solidFill>
                <a:latin typeface="Arial Hebrew" charset="-79"/>
                <a:ea typeface="Arial Hebrew" charset="-79"/>
                <a:cs typeface="Arial Hebrew" charset="-79"/>
              </a:rPr>
              <a:t>Store configuration in the </a:t>
            </a:r>
            <a:r>
              <a:rPr lang="en-US" sz="1800" b="0" dirty="0" smtClean="0">
                <a:solidFill>
                  <a:schemeClr val="tx1"/>
                </a:solidFill>
                <a:latin typeface="Arial Hebrew" charset="-79"/>
                <a:ea typeface="Arial Hebrew" charset="-79"/>
                <a:cs typeface="Arial Hebrew" charset="-79"/>
              </a:rPr>
              <a:t>environment ( Git )</a:t>
            </a:r>
            <a:endParaRPr lang="en-US" sz="1800" b="0" dirty="0">
              <a:solidFill>
                <a:schemeClr val="tx1"/>
              </a:solidFill>
              <a:latin typeface="Arial Hebrew" charset="-79"/>
              <a:ea typeface="Arial Hebrew" charset="-79"/>
              <a:cs typeface="Arial Hebrew" charset="-79"/>
            </a:endParaRPr>
          </a:p>
        </p:txBody>
      </p:sp>
      <p:sp>
        <p:nvSpPr>
          <p:cNvPr id="11" name="Rounded Rectangle 10"/>
          <p:cNvSpPr/>
          <p:nvPr/>
        </p:nvSpPr>
        <p:spPr bwMode="auto">
          <a:xfrm>
            <a:off x="719325" y="2614797"/>
            <a:ext cx="1710812" cy="353962"/>
          </a:xfrm>
          <a:prstGeom prst="roundRect">
            <a:avLst/>
          </a:prstGeom>
          <a:solidFill>
            <a:schemeClr val="bg1"/>
          </a:solidFill>
          <a:ln w="9525" cap="flat" cmpd="sng" algn="ctr">
            <a:solidFill>
              <a:schemeClr val="bg2"/>
            </a:solidFill>
            <a:prstDash val="solid"/>
            <a:round/>
            <a:headEnd type="none" w="lg" len="lg"/>
            <a:tailEnd type="none" w="lg" len="lg"/>
          </a:ln>
          <a:effectLst/>
        </p:spPr>
        <p:txBody>
          <a:bodyPr vert="horz" wrap="none" lIns="91440" tIns="91440" rIns="91440" bIns="91440" numCol="1" rtlCol="0" anchor="ctr" anchorCtr="0" compatLnSpc="1">
            <a:prstTxWarp prst="textNoShape">
              <a:avLst/>
            </a:prstTxWarp>
          </a:bodyPr>
          <a:lstStyle/>
          <a:p>
            <a:pPr algn="l"/>
            <a:r>
              <a:rPr lang="en-US" sz="1800" b="0" dirty="0">
                <a:latin typeface="Arial Hebrew" charset="-79"/>
                <a:ea typeface="Arial Hebrew" charset="-79"/>
                <a:cs typeface="Arial Hebrew" charset="-79"/>
              </a:rPr>
              <a:t>Config</a:t>
            </a:r>
            <a:endParaRPr lang="en-US" sz="2400" b="0" dirty="0">
              <a:latin typeface="Arial Hebrew" charset="-79"/>
              <a:ea typeface="Arial Hebrew" charset="-79"/>
              <a:cs typeface="Arial Hebrew" charset="-79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2453933" y="3144621"/>
            <a:ext cx="6699112" cy="440512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1800" b="0" dirty="0">
                <a:solidFill>
                  <a:schemeClr val="tx1"/>
                </a:solidFill>
                <a:latin typeface="Arial Hebrew" charset="-79"/>
                <a:ea typeface="Arial Hebrew" charset="-79"/>
                <a:cs typeface="Arial Hebrew" charset="-79"/>
              </a:rPr>
              <a:t>Strictly separate build and run stages</a:t>
            </a:r>
          </a:p>
        </p:txBody>
      </p:sp>
      <p:sp>
        <p:nvSpPr>
          <p:cNvPr id="13" name="Rounded Rectangle 12"/>
          <p:cNvSpPr/>
          <p:nvPr/>
        </p:nvSpPr>
        <p:spPr bwMode="auto">
          <a:xfrm>
            <a:off x="719325" y="3188949"/>
            <a:ext cx="1710812" cy="353962"/>
          </a:xfrm>
          <a:prstGeom prst="roundRect">
            <a:avLst/>
          </a:prstGeom>
          <a:solidFill>
            <a:schemeClr val="bg1"/>
          </a:solidFill>
          <a:ln w="9525" cap="flat" cmpd="sng" algn="ctr">
            <a:solidFill>
              <a:schemeClr val="bg2"/>
            </a:solidFill>
            <a:prstDash val="solid"/>
            <a:round/>
            <a:headEnd type="none" w="lg" len="lg"/>
            <a:tailEnd type="none" w="lg" len="lg"/>
          </a:ln>
          <a:effectLst/>
        </p:spPr>
        <p:txBody>
          <a:bodyPr vert="horz" wrap="none" lIns="91440" tIns="91440" rIns="91440" bIns="91440" numCol="1" rtlCol="0" anchor="ctr" anchorCtr="0" compatLnSpc="1">
            <a:prstTxWarp prst="textNoShape">
              <a:avLst/>
            </a:prstTxWarp>
          </a:bodyPr>
          <a:lstStyle/>
          <a:p>
            <a:pPr algn="l"/>
            <a:r>
              <a:rPr lang="en-US" sz="1600" b="0" dirty="0" smtClean="0">
                <a:latin typeface="Arial Hebrew" charset="-79"/>
                <a:ea typeface="Arial Hebrew" charset="-79"/>
                <a:cs typeface="Arial Hebrew" charset="-79"/>
              </a:rPr>
              <a:t>Build/Release/Run</a:t>
            </a:r>
            <a:endParaRPr lang="en-US" sz="2000" b="0" dirty="0">
              <a:latin typeface="Arial Hebrew" charset="-79"/>
              <a:ea typeface="Arial Hebrew" charset="-79"/>
              <a:cs typeface="Arial Hebrew" charset="-79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2430137" y="3720880"/>
            <a:ext cx="6699112" cy="440512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1800" b="0" dirty="0" smtClean="0">
                <a:solidFill>
                  <a:schemeClr val="tx1"/>
                </a:solidFill>
                <a:latin typeface="Arial Hebrew" charset="-79"/>
                <a:ea typeface="Arial Hebrew" charset="-79"/>
                <a:cs typeface="Arial Hebrew" charset="-79"/>
              </a:rPr>
              <a:t>Each Web Service is a stateless process.</a:t>
            </a:r>
            <a:endParaRPr lang="en-US" sz="1800" b="0" dirty="0">
              <a:solidFill>
                <a:schemeClr val="tx1"/>
              </a:solidFill>
              <a:latin typeface="Arial Hebrew" charset="-79"/>
              <a:ea typeface="Arial Hebrew" charset="-79"/>
              <a:cs typeface="Arial Hebrew" charset="-79"/>
            </a:endParaRPr>
          </a:p>
        </p:txBody>
      </p:sp>
      <p:sp>
        <p:nvSpPr>
          <p:cNvPr id="15" name="Rounded Rectangle 14"/>
          <p:cNvSpPr/>
          <p:nvPr/>
        </p:nvSpPr>
        <p:spPr bwMode="auto">
          <a:xfrm>
            <a:off x="719325" y="3763101"/>
            <a:ext cx="1710812" cy="353962"/>
          </a:xfrm>
          <a:prstGeom prst="roundRect">
            <a:avLst/>
          </a:prstGeom>
          <a:solidFill>
            <a:schemeClr val="bg1"/>
          </a:solidFill>
          <a:ln w="9525" cap="flat" cmpd="sng" algn="ctr">
            <a:solidFill>
              <a:schemeClr val="bg2"/>
            </a:solidFill>
            <a:prstDash val="solid"/>
            <a:round/>
            <a:headEnd type="none" w="lg" len="lg"/>
            <a:tailEnd type="none" w="lg" len="lg"/>
          </a:ln>
          <a:effectLst/>
        </p:spPr>
        <p:txBody>
          <a:bodyPr vert="horz" wrap="none" lIns="91440" tIns="91440" rIns="91440" bIns="91440" numCol="1" rtlCol="0" anchor="ctr" anchorCtr="0" compatLnSpc="1">
            <a:prstTxWarp prst="textNoShape">
              <a:avLst/>
            </a:prstTxWarp>
          </a:bodyPr>
          <a:lstStyle/>
          <a:p>
            <a:pPr algn="l"/>
            <a:r>
              <a:rPr lang="en-US" sz="1800" b="0" dirty="0" smtClean="0">
                <a:latin typeface="Arial Hebrew" charset="-79"/>
                <a:ea typeface="Arial Hebrew" charset="-79"/>
                <a:cs typeface="Arial Hebrew" charset="-79"/>
              </a:rPr>
              <a:t>Processes</a:t>
            </a:r>
            <a:endParaRPr lang="en-US" sz="2000" b="0" dirty="0">
              <a:latin typeface="Arial Hebrew" charset="-79"/>
              <a:ea typeface="Arial Hebrew" charset="-79"/>
              <a:cs typeface="Arial Hebrew" charset="-79"/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2453933" y="4297139"/>
            <a:ext cx="6699112" cy="440512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1800" b="0" dirty="0" smtClean="0">
                <a:solidFill>
                  <a:schemeClr val="tx1"/>
                </a:solidFill>
                <a:latin typeface="Arial Hebrew" charset="-79"/>
                <a:ea typeface="Arial Hebrew" charset="-79"/>
                <a:cs typeface="Arial Hebrew" charset="-79"/>
              </a:rPr>
              <a:t>Each Service will maintain its bounded context data</a:t>
            </a:r>
            <a:endParaRPr lang="en-US" sz="1800" b="0" dirty="0">
              <a:solidFill>
                <a:schemeClr val="tx1"/>
              </a:solidFill>
              <a:latin typeface="Arial Hebrew" charset="-79"/>
              <a:ea typeface="Arial Hebrew" charset="-79"/>
              <a:cs typeface="Arial Hebrew" charset="-79"/>
            </a:endParaRPr>
          </a:p>
        </p:txBody>
      </p:sp>
      <p:sp>
        <p:nvSpPr>
          <p:cNvPr id="17" name="Rounded Rectangle 16"/>
          <p:cNvSpPr/>
          <p:nvPr/>
        </p:nvSpPr>
        <p:spPr bwMode="auto">
          <a:xfrm>
            <a:off x="719325" y="4337253"/>
            <a:ext cx="1710812" cy="353962"/>
          </a:xfrm>
          <a:prstGeom prst="roundRect">
            <a:avLst/>
          </a:prstGeom>
          <a:solidFill>
            <a:schemeClr val="bg1"/>
          </a:solidFill>
          <a:ln w="9525" cap="flat" cmpd="sng" algn="ctr">
            <a:solidFill>
              <a:schemeClr val="bg2"/>
            </a:solidFill>
            <a:prstDash val="solid"/>
            <a:round/>
            <a:headEnd type="none" w="lg" len="lg"/>
            <a:tailEnd type="none" w="lg" len="lg"/>
          </a:ln>
          <a:effectLst/>
        </p:spPr>
        <p:txBody>
          <a:bodyPr vert="horz" wrap="none" lIns="91440" tIns="91440" rIns="91440" bIns="91440" numCol="1" rtlCol="0" anchor="ctr" anchorCtr="0" compatLnSpc="1">
            <a:prstTxWarp prst="textNoShape">
              <a:avLst/>
            </a:prstTxWarp>
          </a:bodyPr>
          <a:lstStyle/>
          <a:p>
            <a:pPr algn="l"/>
            <a:r>
              <a:rPr lang="en-US" sz="1800" b="0" dirty="0" smtClean="0">
                <a:latin typeface="Arial Hebrew" charset="-79"/>
                <a:ea typeface="Arial Hebrew" charset="-79"/>
                <a:cs typeface="Arial Hebrew" charset="-79"/>
              </a:rPr>
              <a:t>Data Isolation </a:t>
            </a:r>
            <a:endParaRPr lang="en-US" sz="2000" b="0" dirty="0">
              <a:latin typeface="Arial Hebrew" charset="-79"/>
              <a:ea typeface="Arial Hebrew" charset="-79"/>
              <a:cs typeface="Arial Hebrew" charset="-79"/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2430137" y="4873398"/>
            <a:ext cx="6699112" cy="440512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1600" b="0" dirty="0" smtClean="0">
                <a:solidFill>
                  <a:schemeClr val="tx1"/>
                </a:solidFill>
                <a:latin typeface="Arial Hebrew" charset="-79"/>
                <a:ea typeface="Arial Hebrew" charset="-79"/>
                <a:cs typeface="Arial Hebrew" charset="-79"/>
              </a:rPr>
              <a:t>Scale Business Services independently either by horizontal or vertical </a:t>
            </a:r>
            <a:endParaRPr lang="en-US" sz="1600" b="0" dirty="0">
              <a:solidFill>
                <a:schemeClr val="tx1"/>
              </a:solidFill>
              <a:latin typeface="Arial Hebrew" charset="-79"/>
              <a:ea typeface="Arial Hebrew" charset="-79"/>
              <a:cs typeface="Arial Hebrew" charset="-79"/>
            </a:endParaRPr>
          </a:p>
        </p:txBody>
      </p:sp>
      <p:sp>
        <p:nvSpPr>
          <p:cNvPr id="19" name="Rounded Rectangle 18"/>
          <p:cNvSpPr/>
          <p:nvPr/>
        </p:nvSpPr>
        <p:spPr bwMode="auto">
          <a:xfrm>
            <a:off x="719325" y="4911405"/>
            <a:ext cx="1710812" cy="353962"/>
          </a:xfrm>
          <a:prstGeom prst="roundRect">
            <a:avLst/>
          </a:prstGeom>
          <a:solidFill>
            <a:schemeClr val="bg1"/>
          </a:solidFill>
          <a:ln w="9525" cap="flat" cmpd="sng" algn="ctr">
            <a:solidFill>
              <a:schemeClr val="bg2"/>
            </a:solidFill>
            <a:prstDash val="solid"/>
            <a:round/>
            <a:headEnd type="none" w="lg" len="lg"/>
            <a:tailEnd type="none" w="lg" len="lg"/>
          </a:ln>
          <a:effectLst/>
        </p:spPr>
        <p:txBody>
          <a:bodyPr vert="horz" wrap="none" lIns="91440" tIns="91440" rIns="91440" bIns="91440" numCol="1" rtlCol="0" anchor="ctr" anchorCtr="0" compatLnSpc="1">
            <a:prstTxWarp prst="textNoShape">
              <a:avLst/>
            </a:prstTxWarp>
          </a:bodyPr>
          <a:lstStyle/>
          <a:p>
            <a:pPr algn="l"/>
            <a:r>
              <a:rPr lang="en-US" sz="1800" b="0" dirty="0" smtClean="0">
                <a:latin typeface="Arial Hebrew" charset="-79"/>
                <a:ea typeface="Arial Hebrew" charset="-79"/>
                <a:cs typeface="Arial Hebrew" charset="-79"/>
              </a:rPr>
              <a:t>Concurrency</a:t>
            </a:r>
            <a:endParaRPr lang="en-US" sz="2000" b="0" dirty="0">
              <a:latin typeface="Arial Hebrew" charset="-79"/>
              <a:ea typeface="Arial Hebrew" charset="-79"/>
              <a:cs typeface="Arial Hebrew" charset="-79"/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2430137" y="5449657"/>
            <a:ext cx="6699112" cy="440512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1800" b="0" dirty="0" smtClean="0">
                <a:solidFill>
                  <a:schemeClr val="tx1"/>
                </a:solidFill>
                <a:latin typeface="Arial Hebrew" charset="-79"/>
                <a:ea typeface="Arial Hebrew" charset="-79"/>
                <a:cs typeface="Arial Hebrew" charset="-79"/>
              </a:rPr>
              <a:t>Instances of the Web service will be disposable</a:t>
            </a:r>
            <a:endParaRPr lang="en-US" sz="1800" b="0" dirty="0">
              <a:solidFill>
                <a:schemeClr val="tx1"/>
              </a:solidFill>
              <a:latin typeface="Arial Hebrew" charset="-79"/>
              <a:ea typeface="Arial Hebrew" charset="-79"/>
              <a:cs typeface="Arial Hebrew" charset="-79"/>
            </a:endParaRPr>
          </a:p>
        </p:txBody>
      </p:sp>
      <p:sp>
        <p:nvSpPr>
          <p:cNvPr id="21" name="Rounded Rectangle 20"/>
          <p:cNvSpPr/>
          <p:nvPr/>
        </p:nvSpPr>
        <p:spPr bwMode="auto">
          <a:xfrm>
            <a:off x="719325" y="5485558"/>
            <a:ext cx="1710812" cy="353962"/>
          </a:xfrm>
          <a:prstGeom prst="roundRect">
            <a:avLst/>
          </a:prstGeom>
          <a:solidFill>
            <a:schemeClr val="bg1"/>
          </a:solidFill>
          <a:ln w="9525" cap="flat" cmpd="sng" algn="ctr">
            <a:solidFill>
              <a:schemeClr val="bg2"/>
            </a:solidFill>
            <a:prstDash val="solid"/>
            <a:round/>
            <a:headEnd type="none" w="lg" len="lg"/>
            <a:tailEnd type="none" w="lg" len="lg"/>
          </a:ln>
          <a:effectLst/>
        </p:spPr>
        <p:txBody>
          <a:bodyPr vert="horz" wrap="none" lIns="91440" tIns="91440" rIns="91440" bIns="91440" numCol="1" rtlCol="0" anchor="ctr" anchorCtr="0" compatLnSpc="1">
            <a:prstTxWarp prst="textNoShape">
              <a:avLst/>
            </a:prstTxWarp>
          </a:bodyPr>
          <a:lstStyle/>
          <a:p>
            <a:pPr algn="l"/>
            <a:r>
              <a:rPr lang="en-US" sz="1800" b="0" dirty="0" smtClean="0">
                <a:latin typeface="Arial Hebrew" charset="-79"/>
                <a:ea typeface="Arial Hebrew" charset="-79"/>
                <a:cs typeface="Arial Hebrew" charset="-79"/>
              </a:rPr>
              <a:t>Disposability</a:t>
            </a:r>
            <a:endParaRPr lang="en-US" sz="2000" b="0" dirty="0">
              <a:latin typeface="Arial Hebrew" charset="-79"/>
              <a:ea typeface="Arial Hebrew" charset="-79"/>
              <a:cs typeface="Arial Hebrew" charset="-79"/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2430137" y="5974616"/>
            <a:ext cx="6699112" cy="440512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1800" b="0" dirty="0" smtClean="0">
                <a:solidFill>
                  <a:schemeClr val="tx1"/>
                </a:solidFill>
                <a:latin typeface="Arial Hebrew" charset="-79"/>
                <a:ea typeface="Arial Hebrew" charset="-79"/>
                <a:cs typeface="Arial Hebrew" charset="-79"/>
              </a:rPr>
              <a:t>ELK / Spring Actuator for Logging and metrics</a:t>
            </a:r>
            <a:endParaRPr lang="en-US" sz="1800" b="0" dirty="0">
              <a:solidFill>
                <a:schemeClr val="tx1"/>
              </a:solidFill>
              <a:latin typeface="Arial Hebrew" charset="-79"/>
              <a:ea typeface="Arial Hebrew" charset="-79"/>
              <a:cs typeface="Arial Hebrew" charset="-79"/>
            </a:endParaRPr>
          </a:p>
        </p:txBody>
      </p:sp>
      <p:sp>
        <p:nvSpPr>
          <p:cNvPr id="23" name="Rounded Rectangle 22"/>
          <p:cNvSpPr/>
          <p:nvPr/>
        </p:nvSpPr>
        <p:spPr bwMode="auto">
          <a:xfrm>
            <a:off x="719325" y="6010517"/>
            <a:ext cx="1710812" cy="353962"/>
          </a:xfrm>
          <a:prstGeom prst="roundRect">
            <a:avLst/>
          </a:prstGeom>
          <a:solidFill>
            <a:schemeClr val="bg1"/>
          </a:solidFill>
          <a:ln w="9525" cap="flat" cmpd="sng" algn="ctr">
            <a:solidFill>
              <a:schemeClr val="bg2"/>
            </a:solidFill>
            <a:prstDash val="solid"/>
            <a:round/>
            <a:headEnd type="none" w="lg" len="lg"/>
            <a:tailEnd type="none" w="lg" len="lg"/>
          </a:ln>
          <a:effectLst/>
        </p:spPr>
        <p:txBody>
          <a:bodyPr vert="horz" wrap="none" lIns="91440" tIns="91440" rIns="91440" bIns="91440" numCol="1" rtlCol="0" anchor="ctr" anchorCtr="0" compatLnSpc="1">
            <a:prstTxWarp prst="textNoShape">
              <a:avLst/>
            </a:prstTxWarp>
          </a:bodyPr>
          <a:lstStyle/>
          <a:p>
            <a:pPr algn="l"/>
            <a:r>
              <a:rPr lang="en-US" sz="1800" b="0" dirty="0" smtClean="0">
                <a:latin typeface="Arial Hebrew" charset="-79"/>
                <a:ea typeface="Arial Hebrew" charset="-79"/>
                <a:cs typeface="Arial Hebrew" charset="-79"/>
              </a:rPr>
              <a:t>Logs</a:t>
            </a:r>
            <a:endParaRPr lang="en-US" sz="2000" b="0" dirty="0">
              <a:latin typeface="Arial Hebrew" charset="-79"/>
              <a:ea typeface="Arial Hebrew" charset="-79"/>
              <a:cs typeface="Arial Hebrew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939144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Bricks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Brick and Mortar Model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0ACE7-7972-4389-A70A-097F415613C7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6200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Proxy Model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0ACE7-7972-4389-A70A-097F415613C7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032175" y="4116049"/>
            <a:ext cx="3086101" cy="138499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pPr marL="285750" indent="-285750" algn="l">
              <a:buFont typeface="Arial" charset="0"/>
              <a:buChar char="•"/>
            </a:pPr>
            <a:endParaRPr lang="en-US" b="0" dirty="0" smtClean="0">
              <a:latin typeface="Lato" charset="0"/>
              <a:ea typeface="Lato" charset="0"/>
              <a:cs typeface="Lato" charset="0"/>
            </a:endParaRPr>
          </a:p>
          <a:p>
            <a:pPr marL="285750" indent="-285750" algn="l">
              <a:buFont typeface="Arial" charset="0"/>
              <a:buChar char="•"/>
            </a:pPr>
            <a:r>
              <a:rPr lang="en-US" b="0" dirty="0" smtClean="0">
                <a:latin typeface="Lato" charset="0"/>
                <a:ea typeface="Lato" charset="0"/>
                <a:cs typeface="Lato" charset="0"/>
              </a:rPr>
              <a:t>Performance Optimization</a:t>
            </a:r>
          </a:p>
          <a:p>
            <a:pPr marL="742950" lvl="1" indent="-285750" algn="l">
              <a:buFont typeface="Arial" charset="0"/>
              <a:buChar char="•"/>
            </a:pPr>
            <a:r>
              <a:rPr lang="en-US" b="0" dirty="0">
                <a:latin typeface="Lato" charset="0"/>
                <a:ea typeface="Lato" charset="0"/>
                <a:cs typeface="Lato" charset="0"/>
              </a:rPr>
              <a:t>Dynamic Service </a:t>
            </a:r>
            <a:r>
              <a:rPr lang="en-US" b="0" dirty="0" smtClean="0">
                <a:latin typeface="Lato" charset="0"/>
                <a:ea typeface="Lato" charset="0"/>
                <a:cs typeface="Lato" charset="0"/>
              </a:rPr>
              <a:t>Discovery</a:t>
            </a:r>
          </a:p>
          <a:p>
            <a:pPr marL="742950" lvl="1" indent="-285750" algn="l">
              <a:buFont typeface="Arial" charset="0"/>
              <a:buChar char="•"/>
            </a:pPr>
            <a:r>
              <a:rPr lang="en-US" b="0" dirty="0" smtClean="0">
                <a:latin typeface="Lato" charset="0"/>
                <a:ea typeface="Lato" charset="0"/>
                <a:cs typeface="Lato" charset="0"/>
              </a:rPr>
              <a:t>Load Balancing</a:t>
            </a:r>
          </a:p>
          <a:p>
            <a:pPr marL="742950" lvl="1" indent="-285750" algn="l">
              <a:buFont typeface="Arial" charset="0"/>
              <a:buChar char="•"/>
            </a:pPr>
            <a:r>
              <a:rPr lang="en-US" b="0" dirty="0" smtClean="0">
                <a:latin typeface="Lato" charset="0"/>
                <a:ea typeface="Lato" charset="0"/>
                <a:cs typeface="Lato" charset="0"/>
              </a:rPr>
              <a:t>High Availability</a:t>
            </a:r>
          </a:p>
          <a:p>
            <a:pPr marL="742950" lvl="1" indent="-285750" algn="l">
              <a:buFont typeface="Arial" charset="0"/>
              <a:buChar char="•"/>
            </a:pPr>
            <a:endParaRPr lang="en-US" b="0" dirty="0" smtClean="0"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811782" y="4116048"/>
            <a:ext cx="3310723" cy="138499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marL="285750" indent="-285750" algn="l">
              <a:buFont typeface="Arial" charset="0"/>
              <a:buChar char="•"/>
            </a:pPr>
            <a:endParaRPr lang="en-US" b="0" dirty="0" smtClean="0">
              <a:latin typeface="Lato" charset="0"/>
              <a:ea typeface="Lato" charset="0"/>
              <a:cs typeface="Lato" charset="0"/>
            </a:endParaRPr>
          </a:p>
          <a:p>
            <a:pPr marL="285750" indent="-285750" algn="l">
              <a:buFont typeface="Arial" charset="0"/>
              <a:buChar char="•"/>
            </a:pPr>
            <a:r>
              <a:rPr lang="en-US" b="0" dirty="0" smtClean="0">
                <a:latin typeface="Lato" charset="0"/>
                <a:ea typeface="Lato" charset="0"/>
                <a:cs typeface="Lato" charset="0"/>
              </a:rPr>
              <a:t>Application Management</a:t>
            </a:r>
          </a:p>
          <a:p>
            <a:pPr marL="742950" lvl="1" indent="-285750" algn="l">
              <a:buFont typeface="Arial" charset="0"/>
              <a:buChar char="•"/>
            </a:pPr>
            <a:r>
              <a:rPr lang="en-US" b="0" dirty="0" smtClean="0">
                <a:latin typeface="Lato" charset="0"/>
                <a:ea typeface="Lato" charset="0"/>
                <a:cs typeface="Lato" charset="0"/>
              </a:rPr>
              <a:t>Security (SSL/TLS)</a:t>
            </a:r>
          </a:p>
          <a:p>
            <a:pPr marL="742950" lvl="1" indent="-285750" algn="l">
              <a:buFont typeface="Arial" charset="0"/>
              <a:buChar char="•"/>
            </a:pPr>
            <a:r>
              <a:rPr lang="en-US" b="0" dirty="0" smtClean="0">
                <a:latin typeface="Lato" charset="0"/>
                <a:ea typeface="Lato" charset="0"/>
                <a:cs typeface="Lato" charset="0"/>
              </a:rPr>
              <a:t>Health Checks</a:t>
            </a:r>
          </a:p>
          <a:p>
            <a:pPr marL="742950" lvl="1" indent="-285750" algn="l">
              <a:buFont typeface="Arial" charset="0"/>
              <a:buChar char="•"/>
            </a:pPr>
            <a:r>
              <a:rPr lang="en-US" b="0" dirty="0" smtClean="0">
                <a:latin typeface="Lato" charset="0"/>
                <a:ea typeface="Lato" charset="0"/>
                <a:cs typeface="Lato" charset="0"/>
              </a:rPr>
              <a:t>Throttling</a:t>
            </a:r>
          </a:p>
          <a:p>
            <a:pPr marL="742950" lvl="1" indent="-285750" algn="l">
              <a:buFont typeface="Arial" charset="0"/>
              <a:buChar char="•"/>
            </a:pPr>
            <a:endParaRPr lang="en-US" b="0" dirty="0" smtClean="0"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24403" y="1594022"/>
            <a:ext cx="89767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0" dirty="0">
                <a:latin typeface="Lato" charset="0"/>
                <a:ea typeface="Lato" charset="0"/>
                <a:cs typeface="Lato" charset="0"/>
              </a:rPr>
              <a:t>As systems become distributed, and as service instance lifecycles become more dynamic and independent, location of and communication with dependencies becomes more challenging.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71538" y="2403664"/>
            <a:ext cx="582403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buFont typeface="Arial" charset="0"/>
              <a:buChar char="•"/>
            </a:pPr>
            <a:r>
              <a:rPr lang="en-US" b="0" dirty="0">
                <a:latin typeface="Lato" charset="0"/>
                <a:ea typeface="Lato" charset="0"/>
                <a:cs typeface="Lato" charset="0"/>
              </a:rPr>
              <a:t>Systems often must support multiple user experience </a:t>
            </a:r>
            <a:r>
              <a:rPr lang="en-US" b="0" dirty="0" smtClean="0">
                <a:latin typeface="Lato" charset="0"/>
                <a:ea typeface="Lato" charset="0"/>
                <a:cs typeface="Lato" charset="0"/>
              </a:rPr>
              <a:t>options</a:t>
            </a:r>
          </a:p>
          <a:p>
            <a:pPr marL="285750" indent="-285750" algn="l">
              <a:buFont typeface="Arial" charset="0"/>
              <a:buChar char="•"/>
            </a:pPr>
            <a:r>
              <a:rPr lang="en-US" b="0" dirty="0">
                <a:latin typeface="Lato" charset="0"/>
                <a:ea typeface="Lato" charset="0"/>
                <a:cs typeface="Lato" charset="0"/>
              </a:rPr>
              <a:t>UI layer can require exposing the architecture to the public network</a:t>
            </a:r>
            <a:r>
              <a:rPr lang="en-US" b="0" dirty="0" smtClean="0">
                <a:latin typeface="Lato" charset="0"/>
                <a:ea typeface="Lato" charset="0"/>
                <a:cs typeface="Lato" charset="0"/>
              </a:rPr>
              <a:t>.</a:t>
            </a:r>
          </a:p>
          <a:p>
            <a:pPr marL="285750" indent="-285750" algn="l">
              <a:buFont typeface="Arial" charset="0"/>
              <a:buChar char="•"/>
            </a:pPr>
            <a:r>
              <a:rPr lang="en-US" b="0" dirty="0">
                <a:latin typeface="Lato" charset="0"/>
                <a:ea typeface="Lato" charset="0"/>
                <a:cs typeface="Lato" charset="0"/>
              </a:rPr>
              <a:t>API needs for a </a:t>
            </a:r>
            <a:r>
              <a:rPr lang="en-US" b="0" dirty="0" smtClean="0">
                <a:latin typeface="Lato" charset="0"/>
                <a:ea typeface="Lato" charset="0"/>
                <a:cs typeface="Lato" charset="0"/>
              </a:rPr>
              <a:t>device </a:t>
            </a:r>
            <a:r>
              <a:rPr lang="en-US" b="0" dirty="0">
                <a:latin typeface="Lato" charset="0"/>
                <a:ea typeface="Lato" charset="0"/>
                <a:cs typeface="Lato" charset="0"/>
              </a:rPr>
              <a:t>are often quite different from a web UI.</a:t>
            </a:r>
          </a:p>
        </p:txBody>
      </p:sp>
    </p:spTree>
    <p:extLst>
      <p:ext uri="{BB962C8B-B14F-4D97-AF65-F5344CB8AC3E}">
        <p14:creationId xmlns:p14="http://schemas.microsoft.com/office/powerpoint/2010/main" val="595128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Service Discovery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0ACE7-7972-4389-A70A-097F415613C7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74275" y="1298263"/>
            <a:ext cx="874593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100" dirty="0" smtClean="0">
                <a:latin typeface="Lato" charset="0"/>
                <a:ea typeface="Lato" charset="0"/>
                <a:cs typeface="Lato" charset="0"/>
              </a:rPr>
              <a:t>Server-Side Discovery - </a:t>
            </a:r>
            <a:r>
              <a:rPr lang="en-US" sz="1100" b="0" dirty="0">
                <a:latin typeface="Lato" charset="0"/>
                <a:ea typeface="Lato" charset="0"/>
                <a:cs typeface="Lato" charset="0"/>
              </a:rPr>
              <a:t>The client makes a request to a service via a load balancer. The load balancer queries the service registry and routes each request to an available service instance</a:t>
            </a:r>
            <a:endParaRPr lang="en-US" sz="1100" dirty="0"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97" name="Rectangle 96"/>
          <p:cNvSpPr/>
          <p:nvPr/>
        </p:nvSpPr>
        <p:spPr bwMode="auto">
          <a:xfrm>
            <a:off x="3102145" y="2337061"/>
            <a:ext cx="1927700" cy="267114"/>
          </a:xfrm>
          <a:prstGeom prst="rect">
            <a:avLst/>
          </a:prstGeom>
          <a:solidFill>
            <a:srgbClr val="EECCCC"/>
          </a:solidFill>
          <a:ln w="9525" cap="flat" cmpd="sng" algn="ctr">
            <a:solidFill>
              <a:srgbClr val="EECCCC"/>
            </a:solidFill>
            <a:prstDash val="solid"/>
            <a:round/>
            <a:headEnd type="none" w="lg" len="lg"/>
            <a:tailEnd type="none" w="lg" len="lg"/>
          </a:ln>
          <a:effectLst/>
        </p:spPr>
        <p:txBody>
          <a:bodyPr vert="horz" wrap="none" lIns="91440" tIns="91440" rIns="91440" bIns="9144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sz="1050" b="0" dirty="0" smtClean="0">
                <a:latin typeface="Lato" charset="0"/>
                <a:ea typeface="Lato" charset="0"/>
                <a:cs typeface="Lato" charset="0"/>
              </a:rPr>
              <a:t>Ribbon</a:t>
            </a:r>
            <a:endParaRPr kumimoji="0" lang="en-US" sz="105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98" name="Rectangle 97"/>
          <p:cNvSpPr/>
          <p:nvPr/>
        </p:nvSpPr>
        <p:spPr bwMode="auto">
          <a:xfrm>
            <a:off x="3102145" y="3400716"/>
            <a:ext cx="1927700" cy="267114"/>
          </a:xfrm>
          <a:prstGeom prst="rect">
            <a:avLst/>
          </a:prstGeom>
          <a:solidFill>
            <a:srgbClr val="EECCCC"/>
          </a:solidFill>
          <a:ln w="9525" cap="flat" cmpd="sng" algn="ctr">
            <a:solidFill>
              <a:srgbClr val="EECCCC"/>
            </a:solidFill>
            <a:prstDash val="solid"/>
            <a:round/>
            <a:headEnd type="none" w="lg" len="lg"/>
            <a:tailEnd type="none" w="lg" len="lg"/>
          </a:ln>
          <a:effectLst/>
        </p:spPr>
        <p:txBody>
          <a:bodyPr vert="horz" wrap="none" lIns="91440" tIns="91440" rIns="91440" bIns="9144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sz="1050" b="0" dirty="0" smtClean="0">
                <a:latin typeface="Lato" charset="0"/>
                <a:ea typeface="Lato" charset="0"/>
                <a:cs typeface="Lato" charset="0"/>
              </a:rPr>
              <a:t>Consul</a:t>
            </a:r>
            <a:endParaRPr kumimoji="0" lang="en-US" sz="105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99" name="Right Arrow 98"/>
          <p:cNvSpPr/>
          <p:nvPr/>
        </p:nvSpPr>
        <p:spPr bwMode="auto">
          <a:xfrm rot="5400000">
            <a:off x="3315701" y="2951601"/>
            <a:ext cx="726494" cy="152556"/>
          </a:xfrm>
          <a:prstGeom prst="rightArrow">
            <a:avLst/>
          </a:prstGeom>
          <a:noFill/>
          <a:ln w="4445" cap="flat" cmpd="sng" algn="ctr">
            <a:solidFill>
              <a:schemeClr val="bg2"/>
            </a:solidFill>
            <a:prstDash val="solid"/>
            <a:round/>
            <a:headEnd type="none" w="lg" len="lg"/>
            <a:tailEnd type="none" w="lg" len="lg"/>
          </a:ln>
          <a:effectLst/>
        </p:spPr>
        <p:txBody>
          <a:bodyPr vert="horz" wrap="none" lIns="91440" tIns="91440" rIns="91440" bIns="9144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100" name="Right Arrow 99"/>
          <p:cNvSpPr/>
          <p:nvPr/>
        </p:nvSpPr>
        <p:spPr bwMode="auto">
          <a:xfrm rot="16200000">
            <a:off x="4013046" y="2933129"/>
            <a:ext cx="726494" cy="152556"/>
          </a:xfrm>
          <a:prstGeom prst="rightArrow">
            <a:avLst/>
          </a:prstGeom>
          <a:noFill/>
          <a:ln w="4445" cap="flat" cmpd="sng" algn="ctr">
            <a:solidFill>
              <a:schemeClr val="bg2"/>
            </a:solidFill>
            <a:prstDash val="solid"/>
            <a:round/>
            <a:headEnd type="none" w="lg" len="lg"/>
            <a:tailEnd type="none" w="lg" len="lg"/>
          </a:ln>
          <a:effectLst/>
        </p:spPr>
        <p:txBody>
          <a:bodyPr vert="horz" wrap="none" lIns="91440" tIns="91440" rIns="91440" bIns="9144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3039264" y="2793080"/>
            <a:ext cx="6094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0" dirty="0" smtClean="0">
                <a:latin typeface="Lato" charset="0"/>
                <a:ea typeface="Lato" charset="0"/>
                <a:cs typeface="Lato" charset="0"/>
              </a:rPr>
              <a:t>Discover </a:t>
            </a:r>
          </a:p>
          <a:p>
            <a:r>
              <a:rPr lang="en-US" sz="800" b="0" dirty="0" smtClean="0">
                <a:latin typeface="Lato" charset="0"/>
                <a:ea typeface="Lato" charset="0"/>
                <a:cs typeface="Lato" charset="0"/>
              </a:rPr>
              <a:t>Service</a:t>
            </a:r>
            <a:endParaRPr lang="en-US" sz="800" b="0" dirty="0"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4484706" y="2795857"/>
            <a:ext cx="5725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0" dirty="0" smtClean="0">
                <a:latin typeface="Lato" charset="0"/>
                <a:ea typeface="Lato" charset="0"/>
                <a:cs typeface="Lato" charset="0"/>
              </a:rPr>
              <a:t>Service </a:t>
            </a:r>
          </a:p>
          <a:p>
            <a:r>
              <a:rPr lang="en-US" sz="800" b="0" dirty="0" smtClean="0">
                <a:latin typeface="Lato" charset="0"/>
                <a:ea typeface="Lato" charset="0"/>
                <a:cs typeface="Lato" charset="0"/>
              </a:rPr>
              <a:t>Location</a:t>
            </a:r>
            <a:endParaRPr lang="en-US" sz="800" b="0" dirty="0"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116" name="Rectangle 115"/>
          <p:cNvSpPr/>
          <p:nvPr/>
        </p:nvSpPr>
        <p:spPr bwMode="auto">
          <a:xfrm>
            <a:off x="1273373" y="2337061"/>
            <a:ext cx="1520440" cy="267114"/>
          </a:xfrm>
          <a:prstGeom prst="rect">
            <a:avLst/>
          </a:prstGeom>
          <a:solidFill>
            <a:srgbClr val="EECCCC"/>
          </a:solidFill>
          <a:ln w="9525" cap="flat" cmpd="sng" algn="ctr">
            <a:solidFill>
              <a:srgbClr val="EECCCC"/>
            </a:solidFill>
            <a:prstDash val="solid"/>
            <a:round/>
            <a:headEnd type="none" w="lg" len="lg"/>
            <a:tailEnd type="none" w="lg" len="lg"/>
          </a:ln>
          <a:effectLst/>
        </p:spPr>
        <p:txBody>
          <a:bodyPr vert="horz" wrap="none" lIns="91440" tIns="91440" rIns="91440" bIns="9144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sz="1050" b="0" dirty="0">
                <a:latin typeface="Lato" charset="0"/>
                <a:ea typeface="Lato" charset="0"/>
                <a:cs typeface="Lato" charset="0"/>
              </a:rPr>
              <a:t>Edge Proxy Service</a:t>
            </a:r>
            <a:endParaRPr lang="en-US" sz="1050" dirty="0"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117" name="Right Arrow 116"/>
          <p:cNvSpPr/>
          <p:nvPr/>
        </p:nvSpPr>
        <p:spPr bwMode="auto">
          <a:xfrm>
            <a:off x="2851641" y="2408780"/>
            <a:ext cx="200051" cy="153352"/>
          </a:xfrm>
          <a:prstGeom prst="rightArrow">
            <a:avLst/>
          </a:prstGeom>
          <a:noFill/>
          <a:ln w="4445" cap="flat" cmpd="sng" algn="ctr">
            <a:solidFill>
              <a:schemeClr val="bg2"/>
            </a:solidFill>
            <a:prstDash val="solid"/>
            <a:round/>
            <a:headEnd type="none" w="lg" len="lg"/>
            <a:tailEnd type="none" w="lg" len="lg"/>
          </a:ln>
          <a:effectLst/>
        </p:spPr>
        <p:txBody>
          <a:bodyPr vert="horz" wrap="none" lIns="91440" tIns="91440" rIns="91440" bIns="9144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92" name="Arc 91"/>
          <p:cNvSpPr/>
          <p:nvPr/>
        </p:nvSpPr>
        <p:spPr bwMode="auto">
          <a:xfrm flipV="1">
            <a:off x="2118921" y="2943701"/>
            <a:ext cx="5723045" cy="686194"/>
          </a:xfrm>
          <a:prstGeom prst="arc">
            <a:avLst>
              <a:gd name="adj1" fmla="val 17800781"/>
              <a:gd name="adj2" fmla="val 21055022"/>
            </a:avLst>
          </a:prstGeom>
          <a:noFill/>
          <a:ln w="9525" cap="flat" cmpd="sng" algn="ctr">
            <a:solidFill>
              <a:schemeClr val="bg2"/>
            </a:solidFill>
            <a:prstDash val="solid"/>
            <a:round/>
            <a:headEnd type="none" w="lg" len="lg"/>
            <a:tailEnd type="none" w="lg" len="lg"/>
          </a:ln>
          <a:effectLst/>
        </p:spPr>
        <p:txBody>
          <a:bodyPr vert="horz" wrap="none" lIns="91440" tIns="91440" rIns="91440" bIns="9144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20" name="TextBox 119"/>
          <p:cNvSpPr txBox="1"/>
          <p:nvPr/>
        </p:nvSpPr>
        <p:spPr>
          <a:xfrm rot="19913103">
            <a:off x="5225092" y="3128282"/>
            <a:ext cx="51168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0" dirty="0" smtClean="0">
                <a:latin typeface="Lato" charset="0"/>
                <a:ea typeface="Lato" charset="0"/>
                <a:cs typeface="Lato" charset="0"/>
              </a:rPr>
              <a:t>Publish</a:t>
            </a:r>
            <a:endParaRPr lang="en-US" sz="800" b="0" dirty="0"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121" name="Rounded Rectangle 120"/>
          <p:cNvSpPr/>
          <p:nvPr/>
        </p:nvSpPr>
        <p:spPr bwMode="auto">
          <a:xfrm>
            <a:off x="6595619" y="2634560"/>
            <a:ext cx="339966" cy="126344"/>
          </a:xfrm>
          <a:prstGeom prst="roundRect">
            <a:avLst/>
          </a:prstGeom>
          <a:noFill/>
          <a:ln w="9525" cap="flat" cmpd="sng" algn="ctr">
            <a:solidFill>
              <a:schemeClr val="bg2"/>
            </a:solidFill>
            <a:prstDash val="solid"/>
            <a:round/>
            <a:headEnd type="none" w="lg" len="lg"/>
            <a:tailEnd type="none" w="lg" len="lg"/>
          </a:ln>
          <a:effectLst/>
        </p:spPr>
        <p:txBody>
          <a:bodyPr vert="horz" wrap="none" lIns="91440" tIns="91440" rIns="91440" bIns="9144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5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ato" charset="0"/>
                <a:ea typeface="Lato" charset="0"/>
                <a:cs typeface="Lato" charset="0"/>
              </a:rPr>
              <a:t>Rest API</a:t>
            </a:r>
          </a:p>
        </p:txBody>
      </p:sp>
      <p:sp>
        <p:nvSpPr>
          <p:cNvPr id="122" name="Rounded Rectangle 121"/>
          <p:cNvSpPr/>
          <p:nvPr/>
        </p:nvSpPr>
        <p:spPr bwMode="auto">
          <a:xfrm>
            <a:off x="6595619" y="3285099"/>
            <a:ext cx="339966" cy="126344"/>
          </a:xfrm>
          <a:prstGeom prst="roundRect">
            <a:avLst/>
          </a:prstGeom>
          <a:noFill/>
          <a:ln w="9525" cap="flat" cmpd="sng" algn="ctr">
            <a:solidFill>
              <a:schemeClr val="bg2"/>
            </a:solidFill>
            <a:prstDash val="solid"/>
            <a:round/>
            <a:headEnd type="none" w="lg" len="lg"/>
            <a:tailEnd type="none" w="lg" len="lg"/>
          </a:ln>
          <a:effectLst/>
        </p:spPr>
        <p:txBody>
          <a:bodyPr vert="horz" wrap="none" lIns="91440" tIns="91440" rIns="91440" bIns="9144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5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ato" charset="0"/>
                <a:ea typeface="Lato" charset="0"/>
                <a:cs typeface="Lato" charset="0"/>
              </a:rPr>
              <a:t>Rest API</a:t>
            </a:r>
          </a:p>
        </p:txBody>
      </p:sp>
      <p:grpSp>
        <p:nvGrpSpPr>
          <p:cNvPr id="123" name="Group 122"/>
          <p:cNvGrpSpPr/>
          <p:nvPr/>
        </p:nvGrpSpPr>
        <p:grpSpPr>
          <a:xfrm>
            <a:off x="6883336" y="3257189"/>
            <a:ext cx="678391" cy="712716"/>
            <a:chOff x="5233758" y="2448620"/>
            <a:chExt cx="1324910" cy="1250172"/>
          </a:xfrm>
        </p:grpSpPr>
        <p:grpSp>
          <p:nvGrpSpPr>
            <p:cNvPr id="124" name="Group 123"/>
            <p:cNvGrpSpPr/>
            <p:nvPr/>
          </p:nvGrpSpPr>
          <p:grpSpPr>
            <a:xfrm>
              <a:off x="5479025" y="2448620"/>
              <a:ext cx="834381" cy="845271"/>
              <a:chOff x="796784" y="2455327"/>
              <a:chExt cx="249857" cy="235347"/>
            </a:xfrm>
          </p:grpSpPr>
          <p:sp>
            <p:nvSpPr>
              <p:cNvPr id="126" name="Rounded Rectangle 125"/>
              <p:cNvSpPr/>
              <p:nvPr/>
            </p:nvSpPr>
            <p:spPr>
              <a:xfrm>
                <a:off x="796784" y="2455327"/>
                <a:ext cx="249857" cy="235347"/>
              </a:xfrm>
              <a:prstGeom prst="roundRect">
                <a:avLst/>
              </a:prstGeom>
              <a:solidFill>
                <a:srgbClr val="F7964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"/>
                  <a:cs typeface=""/>
                </a:endParaRPr>
              </a:p>
            </p:txBody>
          </p:sp>
          <p:sp>
            <p:nvSpPr>
              <p:cNvPr id="127" name="Freeform 126"/>
              <p:cNvSpPr>
                <a:spLocks noEditPoints="1"/>
              </p:cNvSpPr>
              <p:nvPr/>
            </p:nvSpPr>
            <p:spPr bwMode="auto">
              <a:xfrm>
                <a:off x="828964" y="2505098"/>
                <a:ext cx="167023" cy="136694"/>
              </a:xfrm>
              <a:custGeom>
                <a:avLst/>
                <a:gdLst>
                  <a:gd name="T0" fmla="*/ 419 w 494"/>
                  <a:gd name="T1" fmla="*/ 299 h 448"/>
                  <a:gd name="T2" fmla="*/ 403 w 494"/>
                  <a:gd name="T3" fmla="*/ 301 h 448"/>
                  <a:gd name="T4" fmla="*/ 302 w 494"/>
                  <a:gd name="T5" fmla="*/ 126 h 448"/>
                  <a:gd name="T6" fmla="*/ 322 w 494"/>
                  <a:gd name="T7" fmla="*/ 75 h 448"/>
                  <a:gd name="T8" fmla="*/ 247 w 494"/>
                  <a:gd name="T9" fmla="*/ 0 h 448"/>
                  <a:gd name="T10" fmla="*/ 173 w 494"/>
                  <a:gd name="T11" fmla="*/ 75 h 448"/>
                  <a:gd name="T12" fmla="*/ 193 w 494"/>
                  <a:gd name="T13" fmla="*/ 126 h 448"/>
                  <a:gd name="T14" fmla="*/ 91 w 494"/>
                  <a:gd name="T15" fmla="*/ 301 h 448"/>
                  <a:gd name="T16" fmla="*/ 75 w 494"/>
                  <a:gd name="T17" fmla="*/ 299 h 448"/>
                  <a:gd name="T18" fmla="*/ 0 w 494"/>
                  <a:gd name="T19" fmla="*/ 373 h 448"/>
                  <a:gd name="T20" fmla="*/ 75 w 494"/>
                  <a:gd name="T21" fmla="*/ 448 h 448"/>
                  <a:gd name="T22" fmla="*/ 146 w 494"/>
                  <a:gd name="T23" fmla="*/ 395 h 448"/>
                  <a:gd name="T24" fmla="*/ 349 w 494"/>
                  <a:gd name="T25" fmla="*/ 395 h 448"/>
                  <a:gd name="T26" fmla="*/ 419 w 494"/>
                  <a:gd name="T27" fmla="*/ 448 h 448"/>
                  <a:gd name="T28" fmla="*/ 494 w 494"/>
                  <a:gd name="T29" fmla="*/ 373 h 448"/>
                  <a:gd name="T30" fmla="*/ 419 w 494"/>
                  <a:gd name="T31" fmla="*/ 299 h 448"/>
                  <a:gd name="T32" fmla="*/ 349 w 494"/>
                  <a:gd name="T33" fmla="*/ 351 h 448"/>
                  <a:gd name="T34" fmla="*/ 146 w 494"/>
                  <a:gd name="T35" fmla="*/ 351 h 448"/>
                  <a:gd name="T36" fmla="*/ 130 w 494"/>
                  <a:gd name="T37" fmla="*/ 323 h 448"/>
                  <a:gd name="T38" fmla="*/ 231 w 494"/>
                  <a:gd name="T39" fmla="*/ 148 h 448"/>
                  <a:gd name="T40" fmla="*/ 247 w 494"/>
                  <a:gd name="T41" fmla="*/ 150 h 448"/>
                  <a:gd name="T42" fmla="*/ 264 w 494"/>
                  <a:gd name="T43" fmla="*/ 148 h 448"/>
                  <a:gd name="T44" fmla="*/ 365 w 494"/>
                  <a:gd name="T45" fmla="*/ 323 h 448"/>
                  <a:gd name="T46" fmla="*/ 349 w 494"/>
                  <a:gd name="T47" fmla="*/ 351 h 4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494" h="448">
                    <a:moveTo>
                      <a:pt x="419" y="299"/>
                    </a:moveTo>
                    <a:cubicBezTo>
                      <a:pt x="414" y="299"/>
                      <a:pt x="408" y="300"/>
                      <a:pt x="403" y="301"/>
                    </a:cubicBezTo>
                    <a:cubicBezTo>
                      <a:pt x="302" y="126"/>
                      <a:pt x="302" y="126"/>
                      <a:pt x="302" y="126"/>
                    </a:cubicBezTo>
                    <a:cubicBezTo>
                      <a:pt x="314" y="112"/>
                      <a:pt x="322" y="95"/>
                      <a:pt x="322" y="75"/>
                    </a:cubicBezTo>
                    <a:cubicBezTo>
                      <a:pt x="322" y="34"/>
                      <a:pt x="288" y="0"/>
                      <a:pt x="247" y="0"/>
                    </a:cubicBezTo>
                    <a:cubicBezTo>
                      <a:pt x="206" y="0"/>
                      <a:pt x="173" y="34"/>
                      <a:pt x="173" y="75"/>
                    </a:cubicBezTo>
                    <a:cubicBezTo>
                      <a:pt x="173" y="95"/>
                      <a:pt x="180" y="112"/>
                      <a:pt x="193" y="126"/>
                    </a:cubicBezTo>
                    <a:cubicBezTo>
                      <a:pt x="91" y="301"/>
                      <a:pt x="91" y="301"/>
                      <a:pt x="91" y="301"/>
                    </a:cubicBezTo>
                    <a:cubicBezTo>
                      <a:pt x="86" y="300"/>
                      <a:pt x="81" y="299"/>
                      <a:pt x="75" y="299"/>
                    </a:cubicBezTo>
                    <a:cubicBezTo>
                      <a:pt x="34" y="299"/>
                      <a:pt x="0" y="332"/>
                      <a:pt x="0" y="373"/>
                    </a:cubicBezTo>
                    <a:cubicBezTo>
                      <a:pt x="0" y="415"/>
                      <a:pt x="34" y="448"/>
                      <a:pt x="75" y="448"/>
                    </a:cubicBezTo>
                    <a:cubicBezTo>
                      <a:pt x="108" y="448"/>
                      <a:pt x="136" y="426"/>
                      <a:pt x="146" y="395"/>
                    </a:cubicBezTo>
                    <a:cubicBezTo>
                      <a:pt x="349" y="395"/>
                      <a:pt x="349" y="395"/>
                      <a:pt x="349" y="395"/>
                    </a:cubicBezTo>
                    <a:cubicBezTo>
                      <a:pt x="358" y="426"/>
                      <a:pt x="386" y="448"/>
                      <a:pt x="419" y="448"/>
                    </a:cubicBezTo>
                    <a:cubicBezTo>
                      <a:pt x="461" y="448"/>
                      <a:pt x="494" y="415"/>
                      <a:pt x="494" y="373"/>
                    </a:cubicBezTo>
                    <a:cubicBezTo>
                      <a:pt x="494" y="332"/>
                      <a:pt x="461" y="299"/>
                      <a:pt x="419" y="299"/>
                    </a:cubicBezTo>
                    <a:close/>
                    <a:moveTo>
                      <a:pt x="349" y="351"/>
                    </a:moveTo>
                    <a:cubicBezTo>
                      <a:pt x="146" y="351"/>
                      <a:pt x="146" y="351"/>
                      <a:pt x="146" y="351"/>
                    </a:cubicBezTo>
                    <a:cubicBezTo>
                      <a:pt x="142" y="341"/>
                      <a:pt x="137" y="331"/>
                      <a:pt x="130" y="323"/>
                    </a:cubicBezTo>
                    <a:cubicBezTo>
                      <a:pt x="231" y="148"/>
                      <a:pt x="231" y="148"/>
                      <a:pt x="231" y="148"/>
                    </a:cubicBezTo>
                    <a:cubicBezTo>
                      <a:pt x="236" y="149"/>
                      <a:pt x="242" y="150"/>
                      <a:pt x="247" y="150"/>
                    </a:cubicBezTo>
                    <a:cubicBezTo>
                      <a:pt x="253" y="150"/>
                      <a:pt x="258" y="149"/>
                      <a:pt x="264" y="148"/>
                    </a:cubicBezTo>
                    <a:cubicBezTo>
                      <a:pt x="365" y="323"/>
                      <a:pt x="365" y="323"/>
                      <a:pt x="365" y="323"/>
                    </a:cubicBezTo>
                    <a:cubicBezTo>
                      <a:pt x="358" y="331"/>
                      <a:pt x="352" y="341"/>
                      <a:pt x="349" y="35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800" dirty="0"/>
              </a:p>
            </p:txBody>
          </p:sp>
        </p:grpSp>
        <p:sp>
          <p:nvSpPr>
            <p:cNvPr id="125" name="TextBox 124"/>
            <p:cNvSpPr txBox="1"/>
            <p:nvPr/>
          </p:nvSpPr>
          <p:spPr>
            <a:xfrm>
              <a:off x="5233758" y="3293891"/>
              <a:ext cx="1324910" cy="40490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b="0" dirty="0" smtClean="0"/>
                <a:t>Service B</a:t>
              </a:r>
              <a:endParaRPr lang="en-US" sz="900" b="0" dirty="0"/>
            </a:p>
          </p:txBody>
        </p:sp>
      </p:grpSp>
      <p:sp>
        <p:nvSpPr>
          <p:cNvPr id="128" name="Arc 127"/>
          <p:cNvSpPr/>
          <p:nvPr/>
        </p:nvSpPr>
        <p:spPr bwMode="auto">
          <a:xfrm rot="9426500" flipV="1">
            <a:off x="3988481" y="2730008"/>
            <a:ext cx="5755371" cy="702296"/>
          </a:xfrm>
          <a:prstGeom prst="arc">
            <a:avLst>
              <a:gd name="adj1" fmla="val 17800781"/>
              <a:gd name="adj2" fmla="val 21055022"/>
            </a:avLst>
          </a:prstGeom>
          <a:noFill/>
          <a:ln w="9525" cap="flat" cmpd="sng" algn="ctr">
            <a:solidFill>
              <a:schemeClr val="bg2"/>
            </a:solidFill>
            <a:prstDash val="solid"/>
            <a:round/>
            <a:headEnd type="none" w="lg" len="lg"/>
            <a:tailEnd type="none" w="lg" len="lg"/>
          </a:ln>
          <a:effectLst/>
        </p:spPr>
        <p:txBody>
          <a:bodyPr vert="horz" wrap="none" lIns="91440" tIns="91440" rIns="91440" bIns="9144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29" name="Right Arrow 128"/>
          <p:cNvSpPr/>
          <p:nvPr/>
        </p:nvSpPr>
        <p:spPr bwMode="auto">
          <a:xfrm>
            <a:off x="5130372" y="2382535"/>
            <a:ext cx="726494" cy="152556"/>
          </a:xfrm>
          <a:prstGeom prst="rightArrow">
            <a:avLst/>
          </a:prstGeom>
          <a:noFill/>
          <a:ln w="4445" cap="flat" cmpd="sng" algn="ctr">
            <a:solidFill>
              <a:schemeClr val="bg2"/>
            </a:solidFill>
            <a:prstDash val="solid"/>
            <a:round/>
            <a:headEnd type="none" w="lg" len="lg"/>
            <a:tailEnd type="none" w="lg" len="lg"/>
          </a:ln>
          <a:effectLst/>
        </p:spPr>
        <p:txBody>
          <a:bodyPr vert="horz" wrap="none" lIns="91440" tIns="91440" rIns="91440" bIns="9144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130" name="TextBox 129"/>
          <p:cNvSpPr txBox="1"/>
          <p:nvPr/>
        </p:nvSpPr>
        <p:spPr>
          <a:xfrm>
            <a:off x="5268237" y="2229339"/>
            <a:ext cx="4507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0" dirty="0" smtClean="0">
                <a:latin typeface="Lato" charset="0"/>
                <a:ea typeface="Lato" charset="0"/>
                <a:cs typeface="Lato" charset="0"/>
              </a:rPr>
              <a:t>Client</a:t>
            </a:r>
            <a:endParaRPr lang="en-US" sz="800" b="0" dirty="0">
              <a:latin typeface="Lato" charset="0"/>
              <a:ea typeface="Lato" charset="0"/>
              <a:cs typeface="Lato" charset="0"/>
            </a:endParaRPr>
          </a:p>
        </p:txBody>
      </p:sp>
      <p:grpSp>
        <p:nvGrpSpPr>
          <p:cNvPr id="131" name="Group 130"/>
          <p:cNvGrpSpPr/>
          <p:nvPr/>
        </p:nvGrpSpPr>
        <p:grpSpPr>
          <a:xfrm>
            <a:off x="6908938" y="2425909"/>
            <a:ext cx="678391" cy="714386"/>
            <a:chOff x="1364811" y="2408282"/>
            <a:chExt cx="1324911" cy="1253101"/>
          </a:xfrm>
        </p:grpSpPr>
        <p:grpSp>
          <p:nvGrpSpPr>
            <p:cNvPr id="132" name="Group 131"/>
            <p:cNvGrpSpPr/>
            <p:nvPr/>
          </p:nvGrpSpPr>
          <p:grpSpPr>
            <a:xfrm>
              <a:off x="1585452" y="2408282"/>
              <a:ext cx="834381" cy="846986"/>
              <a:chOff x="810381" y="2904842"/>
              <a:chExt cx="239418" cy="233531"/>
            </a:xfrm>
          </p:grpSpPr>
          <p:sp>
            <p:nvSpPr>
              <p:cNvPr id="134" name="Rounded Rectangle 133"/>
              <p:cNvSpPr/>
              <p:nvPr/>
            </p:nvSpPr>
            <p:spPr>
              <a:xfrm>
                <a:off x="810381" y="2904842"/>
                <a:ext cx="239418" cy="233531"/>
              </a:xfrm>
              <a:prstGeom prst="roundRect">
                <a:avLst/>
              </a:prstGeom>
              <a:solidFill>
                <a:srgbClr val="4F81BD">
                  <a:alpha val="55686"/>
                </a:srgb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"/>
                  <a:cs typeface=""/>
                </a:endParaRPr>
              </a:p>
            </p:txBody>
          </p:sp>
          <p:sp>
            <p:nvSpPr>
              <p:cNvPr id="135" name="Freeform 12"/>
              <p:cNvSpPr>
                <a:spLocks noEditPoints="1"/>
              </p:cNvSpPr>
              <p:nvPr/>
            </p:nvSpPr>
            <p:spPr bwMode="auto">
              <a:xfrm>
                <a:off x="846462" y="2941520"/>
                <a:ext cx="167023" cy="143584"/>
              </a:xfrm>
              <a:custGeom>
                <a:avLst/>
                <a:gdLst>
                  <a:gd name="T0" fmla="*/ 419 w 494"/>
                  <a:gd name="T1" fmla="*/ 299 h 448"/>
                  <a:gd name="T2" fmla="*/ 403 w 494"/>
                  <a:gd name="T3" fmla="*/ 301 h 448"/>
                  <a:gd name="T4" fmla="*/ 302 w 494"/>
                  <a:gd name="T5" fmla="*/ 126 h 448"/>
                  <a:gd name="T6" fmla="*/ 322 w 494"/>
                  <a:gd name="T7" fmla="*/ 75 h 448"/>
                  <a:gd name="T8" fmla="*/ 247 w 494"/>
                  <a:gd name="T9" fmla="*/ 0 h 448"/>
                  <a:gd name="T10" fmla="*/ 173 w 494"/>
                  <a:gd name="T11" fmla="*/ 75 h 448"/>
                  <a:gd name="T12" fmla="*/ 193 w 494"/>
                  <a:gd name="T13" fmla="*/ 126 h 448"/>
                  <a:gd name="T14" fmla="*/ 91 w 494"/>
                  <a:gd name="T15" fmla="*/ 301 h 448"/>
                  <a:gd name="T16" fmla="*/ 75 w 494"/>
                  <a:gd name="T17" fmla="*/ 299 h 448"/>
                  <a:gd name="T18" fmla="*/ 0 w 494"/>
                  <a:gd name="T19" fmla="*/ 373 h 448"/>
                  <a:gd name="T20" fmla="*/ 75 w 494"/>
                  <a:gd name="T21" fmla="*/ 448 h 448"/>
                  <a:gd name="T22" fmla="*/ 146 w 494"/>
                  <a:gd name="T23" fmla="*/ 395 h 448"/>
                  <a:gd name="T24" fmla="*/ 349 w 494"/>
                  <a:gd name="T25" fmla="*/ 395 h 448"/>
                  <a:gd name="T26" fmla="*/ 419 w 494"/>
                  <a:gd name="T27" fmla="*/ 448 h 448"/>
                  <a:gd name="T28" fmla="*/ 494 w 494"/>
                  <a:gd name="T29" fmla="*/ 373 h 448"/>
                  <a:gd name="T30" fmla="*/ 419 w 494"/>
                  <a:gd name="T31" fmla="*/ 299 h 448"/>
                  <a:gd name="T32" fmla="*/ 349 w 494"/>
                  <a:gd name="T33" fmla="*/ 351 h 448"/>
                  <a:gd name="T34" fmla="*/ 146 w 494"/>
                  <a:gd name="T35" fmla="*/ 351 h 448"/>
                  <a:gd name="T36" fmla="*/ 130 w 494"/>
                  <a:gd name="T37" fmla="*/ 323 h 448"/>
                  <a:gd name="T38" fmla="*/ 231 w 494"/>
                  <a:gd name="T39" fmla="*/ 148 h 448"/>
                  <a:gd name="T40" fmla="*/ 247 w 494"/>
                  <a:gd name="T41" fmla="*/ 150 h 448"/>
                  <a:gd name="T42" fmla="*/ 264 w 494"/>
                  <a:gd name="T43" fmla="*/ 148 h 448"/>
                  <a:gd name="T44" fmla="*/ 365 w 494"/>
                  <a:gd name="T45" fmla="*/ 323 h 448"/>
                  <a:gd name="T46" fmla="*/ 349 w 494"/>
                  <a:gd name="T47" fmla="*/ 351 h 4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494" h="448">
                    <a:moveTo>
                      <a:pt x="419" y="299"/>
                    </a:moveTo>
                    <a:cubicBezTo>
                      <a:pt x="414" y="299"/>
                      <a:pt x="408" y="300"/>
                      <a:pt x="403" y="301"/>
                    </a:cubicBezTo>
                    <a:cubicBezTo>
                      <a:pt x="302" y="126"/>
                      <a:pt x="302" y="126"/>
                      <a:pt x="302" y="126"/>
                    </a:cubicBezTo>
                    <a:cubicBezTo>
                      <a:pt x="314" y="112"/>
                      <a:pt x="322" y="95"/>
                      <a:pt x="322" y="75"/>
                    </a:cubicBezTo>
                    <a:cubicBezTo>
                      <a:pt x="322" y="34"/>
                      <a:pt x="288" y="0"/>
                      <a:pt x="247" y="0"/>
                    </a:cubicBezTo>
                    <a:cubicBezTo>
                      <a:pt x="206" y="0"/>
                      <a:pt x="173" y="34"/>
                      <a:pt x="173" y="75"/>
                    </a:cubicBezTo>
                    <a:cubicBezTo>
                      <a:pt x="173" y="95"/>
                      <a:pt x="180" y="112"/>
                      <a:pt x="193" y="126"/>
                    </a:cubicBezTo>
                    <a:cubicBezTo>
                      <a:pt x="91" y="301"/>
                      <a:pt x="91" y="301"/>
                      <a:pt x="91" y="301"/>
                    </a:cubicBezTo>
                    <a:cubicBezTo>
                      <a:pt x="86" y="300"/>
                      <a:pt x="81" y="299"/>
                      <a:pt x="75" y="299"/>
                    </a:cubicBezTo>
                    <a:cubicBezTo>
                      <a:pt x="34" y="299"/>
                      <a:pt x="0" y="332"/>
                      <a:pt x="0" y="373"/>
                    </a:cubicBezTo>
                    <a:cubicBezTo>
                      <a:pt x="0" y="415"/>
                      <a:pt x="34" y="448"/>
                      <a:pt x="75" y="448"/>
                    </a:cubicBezTo>
                    <a:cubicBezTo>
                      <a:pt x="108" y="448"/>
                      <a:pt x="136" y="426"/>
                      <a:pt x="146" y="395"/>
                    </a:cubicBezTo>
                    <a:cubicBezTo>
                      <a:pt x="349" y="395"/>
                      <a:pt x="349" y="395"/>
                      <a:pt x="349" y="395"/>
                    </a:cubicBezTo>
                    <a:cubicBezTo>
                      <a:pt x="358" y="426"/>
                      <a:pt x="386" y="448"/>
                      <a:pt x="419" y="448"/>
                    </a:cubicBezTo>
                    <a:cubicBezTo>
                      <a:pt x="461" y="448"/>
                      <a:pt x="494" y="415"/>
                      <a:pt x="494" y="373"/>
                    </a:cubicBezTo>
                    <a:cubicBezTo>
                      <a:pt x="494" y="332"/>
                      <a:pt x="461" y="299"/>
                      <a:pt x="419" y="299"/>
                    </a:cubicBezTo>
                    <a:close/>
                    <a:moveTo>
                      <a:pt x="349" y="351"/>
                    </a:moveTo>
                    <a:cubicBezTo>
                      <a:pt x="146" y="351"/>
                      <a:pt x="146" y="351"/>
                      <a:pt x="146" y="351"/>
                    </a:cubicBezTo>
                    <a:cubicBezTo>
                      <a:pt x="142" y="341"/>
                      <a:pt x="137" y="331"/>
                      <a:pt x="130" y="323"/>
                    </a:cubicBezTo>
                    <a:cubicBezTo>
                      <a:pt x="231" y="148"/>
                      <a:pt x="231" y="148"/>
                      <a:pt x="231" y="148"/>
                    </a:cubicBezTo>
                    <a:cubicBezTo>
                      <a:pt x="236" y="149"/>
                      <a:pt x="242" y="150"/>
                      <a:pt x="247" y="150"/>
                    </a:cubicBezTo>
                    <a:cubicBezTo>
                      <a:pt x="253" y="150"/>
                      <a:pt x="258" y="149"/>
                      <a:pt x="264" y="148"/>
                    </a:cubicBezTo>
                    <a:cubicBezTo>
                      <a:pt x="365" y="323"/>
                      <a:pt x="365" y="323"/>
                      <a:pt x="365" y="323"/>
                    </a:cubicBezTo>
                    <a:cubicBezTo>
                      <a:pt x="358" y="331"/>
                      <a:pt x="352" y="341"/>
                      <a:pt x="349" y="351"/>
                    </a:cubicBezTo>
                    <a:close/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"/>
                </a:endParaRPr>
              </a:p>
            </p:txBody>
          </p:sp>
        </p:grpSp>
        <p:sp>
          <p:nvSpPr>
            <p:cNvPr id="133" name="TextBox 132"/>
            <p:cNvSpPr txBox="1"/>
            <p:nvPr/>
          </p:nvSpPr>
          <p:spPr>
            <a:xfrm>
              <a:off x="1364811" y="3256482"/>
              <a:ext cx="1324911" cy="40490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b="0" dirty="0" smtClean="0"/>
                <a:t>Service A</a:t>
              </a:r>
              <a:endParaRPr lang="en-US" sz="900" b="0" dirty="0"/>
            </a:p>
          </p:txBody>
        </p:sp>
      </p:grpSp>
      <p:sp>
        <p:nvSpPr>
          <p:cNvPr id="68" name="TextBox 67"/>
          <p:cNvSpPr txBox="1"/>
          <p:nvPr/>
        </p:nvSpPr>
        <p:spPr>
          <a:xfrm>
            <a:off x="645254" y="4504792"/>
            <a:ext cx="874593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100" dirty="0" smtClean="0">
                <a:latin typeface="Lato" charset="0"/>
                <a:ea typeface="Lato" charset="0"/>
                <a:cs typeface="Lato" charset="0"/>
              </a:rPr>
              <a:t>Client-Side Discovery - </a:t>
            </a:r>
            <a:r>
              <a:rPr lang="en-US" sz="1100" b="0" dirty="0">
                <a:latin typeface="Lato" charset="0"/>
                <a:ea typeface="Lato" charset="0"/>
                <a:cs typeface="Lato" charset="0"/>
              </a:rPr>
              <a:t>C</a:t>
            </a:r>
            <a:r>
              <a:rPr lang="en-US" sz="1100" b="0" dirty="0" smtClean="0">
                <a:latin typeface="Lato" charset="0"/>
                <a:ea typeface="Lato" charset="0"/>
                <a:cs typeface="Lato" charset="0"/>
              </a:rPr>
              <a:t>lient </a:t>
            </a:r>
            <a:r>
              <a:rPr lang="en-US" sz="1100" b="0" dirty="0">
                <a:latin typeface="Lato" charset="0"/>
                <a:ea typeface="Lato" charset="0"/>
                <a:cs typeface="Lato" charset="0"/>
              </a:rPr>
              <a:t>is responsible for determining the network locations of available service instances and load balancing requests across them.</a:t>
            </a:r>
            <a:endParaRPr lang="en-US" sz="1100" dirty="0">
              <a:latin typeface="Lato" charset="0"/>
              <a:ea typeface="Lato" charset="0"/>
              <a:cs typeface="Lato" charset="0"/>
            </a:endParaRPr>
          </a:p>
          <a:p>
            <a:pPr algn="l"/>
            <a:endParaRPr lang="en-US" sz="1100" dirty="0"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69" name="Rectangle 68"/>
          <p:cNvSpPr/>
          <p:nvPr/>
        </p:nvSpPr>
        <p:spPr bwMode="auto">
          <a:xfrm>
            <a:off x="2276725" y="5050565"/>
            <a:ext cx="1927700" cy="267114"/>
          </a:xfrm>
          <a:prstGeom prst="rect">
            <a:avLst/>
          </a:prstGeom>
          <a:solidFill>
            <a:srgbClr val="EECCCC"/>
          </a:solidFill>
          <a:ln w="9525" cap="flat" cmpd="sng" algn="ctr">
            <a:solidFill>
              <a:srgbClr val="EECCCC"/>
            </a:solidFill>
            <a:prstDash val="solid"/>
            <a:round/>
            <a:headEnd type="none" w="lg" len="lg"/>
            <a:tailEnd type="none" w="lg" len="lg"/>
          </a:ln>
          <a:effectLst/>
        </p:spPr>
        <p:txBody>
          <a:bodyPr vert="horz" wrap="none" lIns="91440" tIns="91440" rIns="91440" bIns="9144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sz="1050" b="0" dirty="0" smtClean="0">
                <a:latin typeface="Lato" charset="0"/>
                <a:ea typeface="Lato" charset="0"/>
                <a:cs typeface="Lato" charset="0"/>
              </a:rPr>
              <a:t>Edge Proxy Service (Zuul)</a:t>
            </a:r>
            <a:endParaRPr kumimoji="0" lang="en-US" sz="105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71" name="Rectangle 70"/>
          <p:cNvSpPr/>
          <p:nvPr/>
        </p:nvSpPr>
        <p:spPr bwMode="auto">
          <a:xfrm>
            <a:off x="2276725" y="6114220"/>
            <a:ext cx="1927700" cy="267114"/>
          </a:xfrm>
          <a:prstGeom prst="rect">
            <a:avLst/>
          </a:prstGeom>
          <a:solidFill>
            <a:srgbClr val="EECCCC"/>
          </a:solidFill>
          <a:ln w="9525" cap="flat" cmpd="sng" algn="ctr">
            <a:solidFill>
              <a:srgbClr val="EECCCC"/>
            </a:solidFill>
            <a:prstDash val="solid"/>
            <a:round/>
            <a:headEnd type="none" w="lg" len="lg"/>
            <a:tailEnd type="none" w="lg" len="lg"/>
          </a:ln>
          <a:effectLst/>
        </p:spPr>
        <p:txBody>
          <a:bodyPr vert="horz" wrap="none" lIns="91440" tIns="91440" rIns="91440" bIns="9144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sz="1050" b="0" dirty="0" smtClean="0">
                <a:latin typeface="Lato" charset="0"/>
                <a:ea typeface="Lato" charset="0"/>
                <a:cs typeface="Lato" charset="0"/>
              </a:rPr>
              <a:t>Eureka Registry</a:t>
            </a:r>
            <a:endParaRPr kumimoji="0" lang="en-US" sz="105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72" name="Right Arrow 71"/>
          <p:cNvSpPr/>
          <p:nvPr/>
        </p:nvSpPr>
        <p:spPr bwMode="auto">
          <a:xfrm rot="5400000">
            <a:off x="2490281" y="5665105"/>
            <a:ext cx="726494" cy="152556"/>
          </a:xfrm>
          <a:prstGeom prst="rightArrow">
            <a:avLst/>
          </a:prstGeom>
          <a:noFill/>
          <a:ln w="4445" cap="flat" cmpd="sng" algn="ctr">
            <a:solidFill>
              <a:schemeClr val="bg2"/>
            </a:solidFill>
            <a:prstDash val="solid"/>
            <a:round/>
            <a:headEnd type="none" w="lg" len="lg"/>
            <a:tailEnd type="none" w="lg" len="lg"/>
          </a:ln>
          <a:effectLst/>
        </p:spPr>
        <p:txBody>
          <a:bodyPr vert="horz" wrap="none" lIns="91440" tIns="91440" rIns="91440" bIns="9144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73" name="Right Arrow 72"/>
          <p:cNvSpPr/>
          <p:nvPr/>
        </p:nvSpPr>
        <p:spPr bwMode="auto">
          <a:xfrm rot="16200000">
            <a:off x="3187626" y="5646633"/>
            <a:ext cx="726494" cy="152556"/>
          </a:xfrm>
          <a:prstGeom prst="rightArrow">
            <a:avLst/>
          </a:prstGeom>
          <a:noFill/>
          <a:ln w="4445" cap="flat" cmpd="sng" algn="ctr">
            <a:solidFill>
              <a:schemeClr val="bg2"/>
            </a:solidFill>
            <a:prstDash val="solid"/>
            <a:round/>
            <a:headEnd type="none" w="lg" len="lg"/>
            <a:tailEnd type="none" w="lg" len="lg"/>
          </a:ln>
          <a:effectLst/>
        </p:spPr>
        <p:txBody>
          <a:bodyPr vert="horz" wrap="none" lIns="91440" tIns="91440" rIns="91440" bIns="9144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2213844" y="5506584"/>
            <a:ext cx="6094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0" dirty="0" smtClean="0">
                <a:latin typeface="Lato" charset="0"/>
                <a:ea typeface="Lato" charset="0"/>
                <a:cs typeface="Lato" charset="0"/>
              </a:rPr>
              <a:t>Discover </a:t>
            </a:r>
          </a:p>
          <a:p>
            <a:r>
              <a:rPr lang="en-US" sz="800" b="0" dirty="0" smtClean="0">
                <a:latin typeface="Lato" charset="0"/>
                <a:ea typeface="Lato" charset="0"/>
                <a:cs typeface="Lato" charset="0"/>
              </a:rPr>
              <a:t>Service</a:t>
            </a:r>
            <a:endParaRPr lang="en-US" sz="800" b="0" dirty="0"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3659286" y="5509361"/>
            <a:ext cx="5725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0" dirty="0" smtClean="0">
                <a:latin typeface="Lato" charset="0"/>
                <a:ea typeface="Lato" charset="0"/>
                <a:cs typeface="Lato" charset="0"/>
              </a:rPr>
              <a:t>Service </a:t>
            </a:r>
          </a:p>
          <a:p>
            <a:r>
              <a:rPr lang="en-US" sz="800" b="0" dirty="0" smtClean="0">
                <a:latin typeface="Lato" charset="0"/>
                <a:ea typeface="Lato" charset="0"/>
                <a:cs typeface="Lato" charset="0"/>
              </a:rPr>
              <a:t>Location</a:t>
            </a:r>
            <a:endParaRPr lang="en-US" sz="800" b="0" dirty="0"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76" name="Right Arrow 75"/>
          <p:cNvSpPr/>
          <p:nvPr/>
        </p:nvSpPr>
        <p:spPr bwMode="auto">
          <a:xfrm>
            <a:off x="4304952" y="5096039"/>
            <a:ext cx="726494" cy="152556"/>
          </a:xfrm>
          <a:prstGeom prst="rightArrow">
            <a:avLst/>
          </a:prstGeom>
          <a:noFill/>
          <a:ln w="4445" cap="flat" cmpd="sng" algn="ctr">
            <a:solidFill>
              <a:schemeClr val="bg2"/>
            </a:solidFill>
            <a:prstDash val="solid"/>
            <a:round/>
            <a:headEnd type="none" w="lg" len="lg"/>
            <a:tailEnd type="none" w="lg" len="lg"/>
          </a:ln>
          <a:effectLst/>
        </p:spPr>
        <p:txBody>
          <a:bodyPr vert="horz" wrap="none" lIns="91440" tIns="91440" rIns="91440" bIns="9144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4442817" y="4942843"/>
            <a:ext cx="4507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0" dirty="0" smtClean="0">
                <a:latin typeface="Lato" charset="0"/>
                <a:ea typeface="Lato" charset="0"/>
                <a:cs typeface="Lato" charset="0"/>
              </a:rPr>
              <a:t>Client</a:t>
            </a:r>
            <a:endParaRPr lang="en-US" sz="800" b="0" dirty="0"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78" name="Arc 77"/>
          <p:cNvSpPr/>
          <p:nvPr/>
        </p:nvSpPr>
        <p:spPr bwMode="auto">
          <a:xfrm flipV="1">
            <a:off x="1329387" y="5651613"/>
            <a:ext cx="5723045" cy="686194"/>
          </a:xfrm>
          <a:prstGeom prst="arc">
            <a:avLst>
              <a:gd name="adj1" fmla="val 17800781"/>
              <a:gd name="adj2" fmla="val 21055022"/>
            </a:avLst>
          </a:prstGeom>
          <a:noFill/>
          <a:ln w="9525" cap="flat" cmpd="sng" algn="ctr">
            <a:solidFill>
              <a:schemeClr val="bg2"/>
            </a:solidFill>
            <a:prstDash val="solid"/>
            <a:round/>
            <a:headEnd type="none" w="lg" len="lg"/>
            <a:tailEnd type="none" w="lg" len="lg"/>
          </a:ln>
          <a:effectLst/>
        </p:spPr>
        <p:txBody>
          <a:bodyPr vert="horz" wrap="none" lIns="91440" tIns="91440" rIns="91440" bIns="9144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79" name="TextBox 78"/>
          <p:cNvSpPr txBox="1"/>
          <p:nvPr/>
        </p:nvSpPr>
        <p:spPr>
          <a:xfrm rot="19913103">
            <a:off x="4435558" y="5836194"/>
            <a:ext cx="51168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0" dirty="0" smtClean="0">
                <a:latin typeface="Lato" charset="0"/>
                <a:ea typeface="Lato" charset="0"/>
                <a:cs typeface="Lato" charset="0"/>
              </a:rPr>
              <a:t>Publish</a:t>
            </a:r>
            <a:endParaRPr lang="en-US" sz="800" b="0" dirty="0"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80" name="Rounded Rectangle 79"/>
          <p:cNvSpPr/>
          <p:nvPr/>
        </p:nvSpPr>
        <p:spPr bwMode="auto">
          <a:xfrm>
            <a:off x="5806085" y="5342472"/>
            <a:ext cx="339966" cy="126344"/>
          </a:xfrm>
          <a:prstGeom prst="roundRect">
            <a:avLst/>
          </a:prstGeom>
          <a:noFill/>
          <a:ln w="9525" cap="flat" cmpd="sng" algn="ctr">
            <a:solidFill>
              <a:schemeClr val="bg2"/>
            </a:solidFill>
            <a:prstDash val="solid"/>
            <a:round/>
            <a:headEnd type="none" w="lg" len="lg"/>
            <a:tailEnd type="none" w="lg" len="lg"/>
          </a:ln>
          <a:effectLst/>
        </p:spPr>
        <p:txBody>
          <a:bodyPr vert="horz" wrap="none" lIns="91440" tIns="91440" rIns="91440" bIns="9144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5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ato" charset="0"/>
                <a:ea typeface="Lato" charset="0"/>
                <a:cs typeface="Lato" charset="0"/>
              </a:rPr>
              <a:t>Rest API</a:t>
            </a:r>
          </a:p>
        </p:txBody>
      </p:sp>
      <p:sp>
        <p:nvSpPr>
          <p:cNvPr id="81" name="Rounded Rectangle 80"/>
          <p:cNvSpPr/>
          <p:nvPr/>
        </p:nvSpPr>
        <p:spPr bwMode="auto">
          <a:xfrm>
            <a:off x="5806085" y="5993011"/>
            <a:ext cx="339966" cy="126344"/>
          </a:xfrm>
          <a:prstGeom prst="roundRect">
            <a:avLst/>
          </a:prstGeom>
          <a:noFill/>
          <a:ln w="9525" cap="flat" cmpd="sng" algn="ctr">
            <a:solidFill>
              <a:schemeClr val="bg2"/>
            </a:solidFill>
            <a:prstDash val="solid"/>
            <a:round/>
            <a:headEnd type="none" w="lg" len="lg"/>
            <a:tailEnd type="none" w="lg" len="lg"/>
          </a:ln>
          <a:effectLst/>
        </p:spPr>
        <p:txBody>
          <a:bodyPr vert="horz" wrap="none" lIns="91440" tIns="91440" rIns="91440" bIns="9144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5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ato" charset="0"/>
                <a:ea typeface="Lato" charset="0"/>
                <a:cs typeface="Lato" charset="0"/>
              </a:rPr>
              <a:t>Rest API</a:t>
            </a:r>
          </a:p>
        </p:txBody>
      </p:sp>
      <p:grpSp>
        <p:nvGrpSpPr>
          <p:cNvPr id="82" name="Group 81"/>
          <p:cNvGrpSpPr/>
          <p:nvPr/>
        </p:nvGrpSpPr>
        <p:grpSpPr>
          <a:xfrm>
            <a:off x="6099998" y="5213339"/>
            <a:ext cx="678391" cy="714386"/>
            <a:chOff x="1364811" y="2408282"/>
            <a:chExt cx="1324911" cy="1253101"/>
          </a:xfrm>
        </p:grpSpPr>
        <p:grpSp>
          <p:nvGrpSpPr>
            <p:cNvPr id="83" name="Group 82"/>
            <p:cNvGrpSpPr/>
            <p:nvPr/>
          </p:nvGrpSpPr>
          <p:grpSpPr>
            <a:xfrm>
              <a:off x="1585452" y="2408282"/>
              <a:ext cx="834381" cy="846986"/>
              <a:chOff x="810381" y="2904842"/>
              <a:chExt cx="239418" cy="233531"/>
            </a:xfrm>
          </p:grpSpPr>
          <p:sp>
            <p:nvSpPr>
              <p:cNvPr id="85" name="Rounded Rectangle 84"/>
              <p:cNvSpPr/>
              <p:nvPr/>
            </p:nvSpPr>
            <p:spPr>
              <a:xfrm>
                <a:off x="810381" y="2904842"/>
                <a:ext cx="239418" cy="233531"/>
              </a:xfrm>
              <a:prstGeom prst="roundRect">
                <a:avLst/>
              </a:prstGeom>
              <a:solidFill>
                <a:srgbClr val="4F81BD">
                  <a:alpha val="55686"/>
                </a:srgb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"/>
                  <a:cs typeface=""/>
                </a:endParaRPr>
              </a:p>
            </p:txBody>
          </p:sp>
          <p:sp>
            <p:nvSpPr>
              <p:cNvPr id="88" name="Freeform 12"/>
              <p:cNvSpPr>
                <a:spLocks noEditPoints="1"/>
              </p:cNvSpPr>
              <p:nvPr/>
            </p:nvSpPr>
            <p:spPr bwMode="auto">
              <a:xfrm>
                <a:off x="846462" y="2941520"/>
                <a:ext cx="167023" cy="143584"/>
              </a:xfrm>
              <a:custGeom>
                <a:avLst/>
                <a:gdLst>
                  <a:gd name="T0" fmla="*/ 419 w 494"/>
                  <a:gd name="T1" fmla="*/ 299 h 448"/>
                  <a:gd name="T2" fmla="*/ 403 w 494"/>
                  <a:gd name="T3" fmla="*/ 301 h 448"/>
                  <a:gd name="T4" fmla="*/ 302 w 494"/>
                  <a:gd name="T5" fmla="*/ 126 h 448"/>
                  <a:gd name="T6" fmla="*/ 322 w 494"/>
                  <a:gd name="T7" fmla="*/ 75 h 448"/>
                  <a:gd name="T8" fmla="*/ 247 w 494"/>
                  <a:gd name="T9" fmla="*/ 0 h 448"/>
                  <a:gd name="T10" fmla="*/ 173 w 494"/>
                  <a:gd name="T11" fmla="*/ 75 h 448"/>
                  <a:gd name="T12" fmla="*/ 193 w 494"/>
                  <a:gd name="T13" fmla="*/ 126 h 448"/>
                  <a:gd name="T14" fmla="*/ 91 w 494"/>
                  <a:gd name="T15" fmla="*/ 301 h 448"/>
                  <a:gd name="T16" fmla="*/ 75 w 494"/>
                  <a:gd name="T17" fmla="*/ 299 h 448"/>
                  <a:gd name="T18" fmla="*/ 0 w 494"/>
                  <a:gd name="T19" fmla="*/ 373 h 448"/>
                  <a:gd name="T20" fmla="*/ 75 w 494"/>
                  <a:gd name="T21" fmla="*/ 448 h 448"/>
                  <a:gd name="T22" fmla="*/ 146 w 494"/>
                  <a:gd name="T23" fmla="*/ 395 h 448"/>
                  <a:gd name="T24" fmla="*/ 349 w 494"/>
                  <a:gd name="T25" fmla="*/ 395 h 448"/>
                  <a:gd name="T26" fmla="*/ 419 w 494"/>
                  <a:gd name="T27" fmla="*/ 448 h 448"/>
                  <a:gd name="T28" fmla="*/ 494 w 494"/>
                  <a:gd name="T29" fmla="*/ 373 h 448"/>
                  <a:gd name="T30" fmla="*/ 419 w 494"/>
                  <a:gd name="T31" fmla="*/ 299 h 448"/>
                  <a:gd name="T32" fmla="*/ 349 w 494"/>
                  <a:gd name="T33" fmla="*/ 351 h 448"/>
                  <a:gd name="T34" fmla="*/ 146 w 494"/>
                  <a:gd name="T35" fmla="*/ 351 h 448"/>
                  <a:gd name="T36" fmla="*/ 130 w 494"/>
                  <a:gd name="T37" fmla="*/ 323 h 448"/>
                  <a:gd name="T38" fmla="*/ 231 w 494"/>
                  <a:gd name="T39" fmla="*/ 148 h 448"/>
                  <a:gd name="T40" fmla="*/ 247 w 494"/>
                  <a:gd name="T41" fmla="*/ 150 h 448"/>
                  <a:gd name="T42" fmla="*/ 264 w 494"/>
                  <a:gd name="T43" fmla="*/ 148 h 448"/>
                  <a:gd name="T44" fmla="*/ 365 w 494"/>
                  <a:gd name="T45" fmla="*/ 323 h 448"/>
                  <a:gd name="T46" fmla="*/ 349 w 494"/>
                  <a:gd name="T47" fmla="*/ 351 h 4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494" h="448">
                    <a:moveTo>
                      <a:pt x="419" y="299"/>
                    </a:moveTo>
                    <a:cubicBezTo>
                      <a:pt x="414" y="299"/>
                      <a:pt x="408" y="300"/>
                      <a:pt x="403" y="301"/>
                    </a:cubicBezTo>
                    <a:cubicBezTo>
                      <a:pt x="302" y="126"/>
                      <a:pt x="302" y="126"/>
                      <a:pt x="302" y="126"/>
                    </a:cubicBezTo>
                    <a:cubicBezTo>
                      <a:pt x="314" y="112"/>
                      <a:pt x="322" y="95"/>
                      <a:pt x="322" y="75"/>
                    </a:cubicBezTo>
                    <a:cubicBezTo>
                      <a:pt x="322" y="34"/>
                      <a:pt x="288" y="0"/>
                      <a:pt x="247" y="0"/>
                    </a:cubicBezTo>
                    <a:cubicBezTo>
                      <a:pt x="206" y="0"/>
                      <a:pt x="173" y="34"/>
                      <a:pt x="173" y="75"/>
                    </a:cubicBezTo>
                    <a:cubicBezTo>
                      <a:pt x="173" y="95"/>
                      <a:pt x="180" y="112"/>
                      <a:pt x="193" y="126"/>
                    </a:cubicBezTo>
                    <a:cubicBezTo>
                      <a:pt x="91" y="301"/>
                      <a:pt x="91" y="301"/>
                      <a:pt x="91" y="301"/>
                    </a:cubicBezTo>
                    <a:cubicBezTo>
                      <a:pt x="86" y="300"/>
                      <a:pt x="81" y="299"/>
                      <a:pt x="75" y="299"/>
                    </a:cubicBezTo>
                    <a:cubicBezTo>
                      <a:pt x="34" y="299"/>
                      <a:pt x="0" y="332"/>
                      <a:pt x="0" y="373"/>
                    </a:cubicBezTo>
                    <a:cubicBezTo>
                      <a:pt x="0" y="415"/>
                      <a:pt x="34" y="448"/>
                      <a:pt x="75" y="448"/>
                    </a:cubicBezTo>
                    <a:cubicBezTo>
                      <a:pt x="108" y="448"/>
                      <a:pt x="136" y="426"/>
                      <a:pt x="146" y="395"/>
                    </a:cubicBezTo>
                    <a:cubicBezTo>
                      <a:pt x="349" y="395"/>
                      <a:pt x="349" y="395"/>
                      <a:pt x="349" y="395"/>
                    </a:cubicBezTo>
                    <a:cubicBezTo>
                      <a:pt x="358" y="426"/>
                      <a:pt x="386" y="448"/>
                      <a:pt x="419" y="448"/>
                    </a:cubicBezTo>
                    <a:cubicBezTo>
                      <a:pt x="461" y="448"/>
                      <a:pt x="494" y="415"/>
                      <a:pt x="494" y="373"/>
                    </a:cubicBezTo>
                    <a:cubicBezTo>
                      <a:pt x="494" y="332"/>
                      <a:pt x="461" y="299"/>
                      <a:pt x="419" y="299"/>
                    </a:cubicBezTo>
                    <a:close/>
                    <a:moveTo>
                      <a:pt x="349" y="351"/>
                    </a:moveTo>
                    <a:cubicBezTo>
                      <a:pt x="146" y="351"/>
                      <a:pt x="146" y="351"/>
                      <a:pt x="146" y="351"/>
                    </a:cubicBezTo>
                    <a:cubicBezTo>
                      <a:pt x="142" y="341"/>
                      <a:pt x="137" y="331"/>
                      <a:pt x="130" y="323"/>
                    </a:cubicBezTo>
                    <a:cubicBezTo>
                      <a:pt x="231" y="148"/>
                      <a:pt x="231" y="148"/>
                      <a:pt x="231" y="148"/>
                    </a:cubicBezTo>
                    <a:cubicBezTo>
                      <a:pt x="236" y="149"/>
                      <a:pt x="242" y="150"/>
                      <a:pt x="247" y="150"/>
                    </a:cubicBezTo>
                    <a:cubicBezTo>
                      <a:pt x="253" y="150"/>
                      <a:pt x="258" y="149"/>
                      <a:pt x="264" y="148"/>
                    </a:cubicBezTo>
                    <a:cubicBezTo>
                      <a:pt x="365" y="323"/>
                      <a:pt x="365" y="323"/>
                      <a:pt x="365" y="323"/>
                    </a:cubicBezTo>
                    <a:cubicBezTo>
                      <a:pt x="358" y="331"/>
                      <a:pt x="352" y="341"/>
                      <a:pt x="349" y="351"/>
                    </a:cubicBezTo>
                    <a:close/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"/>
                </a:endParaRPr>
              </a:p>
            </p:txBody>
          </p:sp>
        </p:grpSp>
        <p:sp>
          <p:nvSpPr>
            <p:cNvPr id="84" name="TextBox 83"/>
            <p:cNvSpPr txBox="1"/>
            <p:nvPr/>
          </p:nvSpPr>
          <p:spPr>
            <a:xfrm>
              <a:off x="1364811" y="3256482"/>
              <a:ext cx="1324911" cy="40490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b="0" dirty="0" smtClean="0"/>
                <a:t>Service A</a:t>
              </a:r>
              <a:endParaRPr lang="en-US" sz="900" b="0" dirty="0"/>
            </a:p>
          </p:txBody>
        </p:sp>
      </p:grpSp>
      <p:grpSp>
        <p:nvGrpSpPr>
          <p:cNvPr id="93" name="Group 92"/>
          <p:cNvGrpSpPr/>
          <p:nvPr/>
        </p:nvGrpSpPr>
        <p:grpSpPr>
          <a:xfrm>
            <a:off x="6093802" y="5965101"/>
            <a:ext cx="678391" cy="712716"/>
            <a:chOff x="5233758" y="2448620"/>
            <a:chExt cx="1324910" cy="1250172"/>
          </a:xfrm>
        </p:grpSpPr>
        <p:grpSp>
          <p:nvGrpSpPr>
            <p:cNvPr id="94" name="Group 93"/>
            <p:cNvGrpSpPr/>
            <p:nvPr/>
          </p:nvGrpSpPr>
          <p:grpSpPr>
            <a:xfrm>
              <a:off x="5479025" y="2448620"/>
              <a:ext cx="834381" cy="845271"/>
              <a:chOff x="796784" y="2455327"/>
              <a:chExt cx="249857" cy="235347"/>
            </a:xfrm>
          </p:grpSpPr>
          <p:sp>
            <p:nvSpPr>
              <p:cNvPr id="96" name="Rounded Rectangle 95"/>
              <p:cNvSpPr/>
              <p:nvPr/>
            </p:nvSpPr>
            <p:spPr>
              <a:xfrm>
                <a:off x="796784" y="2455327"/>
                <a:ext cx="249857" cy="235347"/>
              </a:xfrm>
              <a:prstGeom prst="roundRect">
                <a:avLst/>
              </a:prstGeom>
              <a:solidFill>
                <a:srgbClr val="F7964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"/>
                  <a:cs typeface=""/>
                </a:endParaRPr>
              </a:p>
            </p:txBody>
          </p:sp>
          <p:sp>
            <p:nvSpPr>
              <p:cNvPr id="103" name="Freeform 102"/>
              <p:cNvSpPr>
                <a:spLocks noEditPoints="1"/>
              </p:cNvSpPr>
              <p:nvPr/>
            </p:nvSpPr>
            <p:spPr bwMode="auto">
              <a:xfrm>
                <a:off x="828964" y="2505098"/>
                <a:ext cx="167023" cy="136694"/>
              </a:xfrm>
              <a:custGeom>
                <a:avLst/>
                <a:gdLst>
                  <a:gd name="T0" fmla="*/ 419 w 494"/>
                  <a:gd name="T1" fmla="*/ 299 h 448"/>
                  <a:gd name="T2" fmla="*/ 403 w 494"/>
                  <a:gd name="T3" fmla="*/ 301 h 448"/>
                  <a:gd name="T4" fmla="*/ 302 w 494"/>
                  <a:gd name="T5" fmla="*/ 126 h 448"/>
                  <a:gd name="T6" fmla="*/ 322 w 494"/>
                  <a:gd name="T7" fmla="*/ 75 h 448"/>
                  <a:gd name="T8" fmla="*/ 247 w 494"/>
                  <a:gd name="T9" fmla="*/ 0 h 448"/>
                  <a:gd name="T10" fmla="*/ 173 w 494"/>
                  <a:gd name="T11" fmla="*/ 75 h 448"/>
                  <a:gd name="T12" fmla="*/ 193 w 494"/>
                  <a:gd name="T13" fmla="*/ 126 h 448"/>
                  <a:gd name="T14" fmla="*/ 91 w 494"/>
                  <a:gd name="T15" fmla="*/ 301 h 448"/>
                  <a:gd name="T16" fmla="*/ 75 w 494"/>
                  <a:gd name="T17" fmla="*/ 299 h 448"/>
                  <a:gd name="T18" fmla="*/ 0 w 494"/>
                  <a:gd name="T19" fmla="*/ 373 h 448"/>
                  <a:gd name="T20" fmla="*/ 75 w 494"/>
                  <a:gd name="T21" fmla="*/ 448 h 448"/>
                  <a:gd name="T22" fmla="*/ 146 w 494"/>
                  <a:gd name="T23" fmla="*/ 395 h 448"/>
                  <a:gd name="T24" fmla="*/ 349 w 494"/>
                  <a:gd name="T25" fmla="*/ 395 h 448"/>
                  <a:gd name="T26" fmla="*/ 419 w 494"/>
                  <a:gd name="T27" fmla="*/ 448 h 448"/>
                  <a:gd name="T28" fmla="*/ 494 w 494"/>
                  <a:gd name="T29" fmla="*/ 373 h 448"/>
                  <a:gd name="T30" fmla="*/ 419 w 494"/>
                  <a:gd name="T31" fmla="*/ 299 h 448"/>
                  <a:gd name="T32" fmla="*/ 349 w 494"/>
                  <a:gd name="T33" fmla="*/ 351 h 448"/>
                  <a:gd name="T34" fmla="*/ 146 w 494"/>
                  <a:gd name="T35" fmla="*/ 351 h 448"/>
                  <a:gd name="T36" fmla="*/ 130 w 494"/>
                  <a:gd name="T37" fmla="*/ 323 h 448"/>
                  <a:gd name="T38" fmla="*/ 231 w 494"/>
                  <a:gd name="T39" fmla="*/ 148 h 448"/>
                  <a:gd name="T40" fmla="*/ 247 w 494"/>
                  <a:gd name="T41" fmla="*/ 150 h 448"/>
                  <a:gd name="T42" fmla="*/ 264 w 494"/>
                  <a:gd name="T43" fmla="*/ 148 h 448"/>
                  <a:gd name="T44" fmla="*/ 365 w 494"/>
                  <a:gd name="T45" fmla="*/ 323 h 448"/>
                  <a:gd name="T46" fmla="*/ 349 w 494"/>
                  <a:gd name="T47" fmla="*/ 351 h 4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494" h="448">
                    <a:moveTo>
                      <a:pt x="419" y="299"/>
                    </a:moveTo>
                    <a:cubicBezTo>
                      <a:pt x="414" y="299"/>
                      <a:pt x="408" y="300"/>
                      <a:pt x="403" y="301"/>
                    </a:cubicBezTo>
                    <a:cubicBezTo>
                      <a:pt x="302" y="126"/>
                      <a:pt x="302" y="126"/>
                      <a:pt x="302" y="126"/>
                    </a:cubicBezTo>
                    <a:cubicBezTo>
                      <a:pt x="314" y="112"/>
                      <a:pt x="322" y="95"/>
                      <a:pt x="322" y="75"/>
                    </a:cubicBezTo>
                    <a:cubicBezTo>
                      <a:pt x="322" y="34"/>
                      <a:pt x="288" y="0"/>
                      <a:pt x="247" y="0"/>
                    </a:cubicBezTo>
                    <a:cubicBezTo>
                      <a:pt x="206" y="0"/>
                      <a:pt x="173" y="34"/>
                      <a:pt x="173" y="75"/>
                    </a:cubicBezTo>
                    <a:cubicBezTo>
                      <a:pt x="173" y="95"/>
                      <a:pt x="180" y="112"/>
                      <a:pt x="193" y="126"/>
                    </a:cubicBezTo>
                    <a:cubicBezTo>
                      <a:pt x="91" y="301"/>
                      <a:pt x="91" y="301"/>
                      <a:pt x="91" y="301"/>
                    </a:cubicBezTo>
                    <a:cubicBezTo>
                      <a:pt x="86" y="300"/>
                      <a:pt x="81" y="299"/>
                      <a:pt x="75" y="299"/>
                    </a:cubicBezTo>
                    <a:cubicBezTo>
                      <a:pt x="34" y="299"/>
                      <a:pt x="0" y="332"/>
                      <a:pt x="0" y="373"/>
                    </a:cubicBezTo>
                    <a:cubicBezTo>
                      <a:pt x="0" y="415"/>
                      <a:pt x="34" y="448"/>
                      <a:pt x="75" y="448"/>
                    </a:cubicBezTo>
                    <a:cubicBezTo>
                      <a:pt x="108" y="448"/>
                      <a:pt x="136" y="426"/>
                      <a:pt x="146" y="395"/>
                    </a:cubicBezTo>
                    <a:cubicBezTo>
                      <a:pt x="349" y="395"/>
                      <a:pt x="349" y="395"/>
                      <a:pt x="349" y="395"/>
                    </a:cubicBezTo>
                    <a:cubicBezTo>
                      <a:pt x="358" y="426"/>
                      <a:pt x="386" y="448"/>
                      <a:pt x="419" y="448"/>
                    </a:cubicBezTo>
                    <a:cubicBezTo>
                      <a:pt x="461" y="448"/>
                      <a:pt x="494" y="415"/>
                      <a:pt x="494" y="373"/>
                    </a:cubicBezTo>
                    <a:cubicBezTo>
                      <a:pt x="494" y="332"/>
                      <a:pt x="461" y="299"/>
                      <a:pt x="419" y="299"/>
                    </a:cubicBezTo>
                    <a:close/>
                    <a:moveTo>
                      <a:pt x="349" y="351"/>
                    </a:moveTo>
                    <a:cubicBezTo>
                      <a:pt x="146" y="351"/>
                      <a:pt x="146" y="351"/>
                      <a:pt x="146" y="351"/>
                    </a:cubicBezTo>
                    <a:cubicBezTo>
                      <a:pt x="142" y="341"/>
                      <a:pt x="137" y="331"/>
                      <a:pt x="130" y="323"/>
                    </a:cubicBezTo>
                    <a:cubicBezTo>
                      <a:pt x="231" y="148"/>
                      <a:pt x="231" y="148"/>
                      <a:pt x="231" y="148"/>
                    </a:cubicBezTo>
                    <a:cubicBezTo>
                      <a:pt x="236" y="149"/>
                      <a:pt x="242" y="150"/>
                      <a:pt x="247" y="150"/>
                    </a:cubicBezTo>
                    <a:cubicBezTo>
                      <a:pt x="253" y="150"/>
                      <a:pt x="258" y="149"/>
                      <a:pt x="264" y="148"/>
                    </a:cubicBezTo>
                    <a:cubicBezTo>
                      <a:pt x="365" y="323"/>
                      <a:pt x="365" y="323"/>
                      <a:pt x="365" y="323"/>
                    </a:cubicBezTo>
                    <a:cubicBezTo>
                      <a:pt x="358" y="331"/>
                      <a:pt x="352" y="341"/>
                      <a:pt x="349" y="35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800" dirty="0"/>
              </a:p>
            </p:txBody>
          </p:sp>
        </p:grpSp>
        <p:sp>
          <p:nvSpPr>
            <p:cNvPr id="95" name="TextBox 94"/>
            <p:cNvSpPr txBox="1"/>
            <p:nvPr/>
          </p:nvSpPr>
          <p:spPr>
            <a:xfrm>
              <a:off x="5233758" y="3293891"/>
              <a:ext cx="1324910" cy="40490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b="0" dirty="0" smtClean="0"/>
                <a:t>Service B</a:t>
              </a:r>
              <a:endParaRPr lang="en-US" sz="900" b="0" dirty="0"/>
            </a:p>
          </p:txBody>
        </p:sp>
      </p:grpSp>
      <p:sp>
        <p:nvSpPr>
          <p:cNvPr id="104" name="Arc 103"/>
          <p:cNvSpPr/>
          <p:nvPr/>
        </p:nvSpPr>
        <p:spPr bwMode="auto">
          <a:xfrm rot="9426500" flipV="1">
            <a:off x="3198947" y="5437920"/>
            <a:ext cx="5755371" cy="702296"/>
          </a:xfrm>
          <a:prstGeom prst="arc">
            <a:avLst>
              <a:gd name="adj1" fmla="val 17800781"/>
              <a:gd name="adj2" fmla="val 21055022"/>
            </a:avLst>
          </a:prstGeom>
          <a:noFill/>
          <a:ln w="9525" cap="flat" cmpd="sng" algn="ctr">
            <a:solidFill>
              <a:schemeClr val="bg2"/>
            </a:solidFill>
            <a:prstDash val="solid"/>
            <a:round/>
            <a:headEnd type="none" w="lg" len="lg"/>
            <a:tailEnd type="none" w="lg" len="lg"/>
          </a:ln>
          <a:effectLst/>
        </p:spPr>
        <p:txBody>
          <a:bodyPr vert="horz" wrap="none" lIns="91440" tIns="91440" rIns="91440" bIns="9144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05" name="Rounded Rectangle 104"/>
          <p:cNvSpPr/>
          <p:nvPr/>
        </p:nvSpPr>
        <p:spPr bwMode="auto">
          <a:xfrm>
            <a:off x="1421859" y="2063084"/>
            <a:ext cx="1161535" cy="230450"/>
          </a:xfrm>
          <a:prstGeom prst="roundRect">
            <a:avLst/>
          </a:prstGeom>
          <a:noFill/>
          <a:ln w="2857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lg" len="lg"/>
            <a:tailEnd type="none" w="lg" len="lg"/>
          </a:ln>
          <a:effectLst/>
        </p:spPr>
        <p:txBody>
          <a:bodyPr vert="horz" wrap="none" lIns="91440" tIns="91440" rIns="91440" bIns="9144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9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ato" charset="0"/>
                <a:ea typeface="Lato" charset="0"/>
                <a:cs typeface="Lato" charset="0"/>
              </a:rPr>
              <a:t>Routes,</a:t>
            </a:r>
            <a:r>
              <a:rPr kumimoji="0" lang="en-US" sz="900" b="1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Lato" charset="0"/>
                <a:ea typeface="Lato" charset="0"/>
                <a:cs typeface="Lato" charset="0"/>
              </a:rPr>
              <a:t> Security</a:t>
            </a:r>
            <a:endParaRPr kumimoji="0" lang="en-US" sz="9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106" name="Rounded Rectangle 105"/>
          <p:cNvSpPr/>
          <p:nvPr/>
        </p:nvSpPr>
        <p:spPr bwMode="auto">
          <a:xfrm>
            <a:off x="3524476" y="2067979"/>
            <a:ext cx="1161535" cy="230450"/>
          </a:xfrm>
          <a:prstGeom prst="roundRect">
            <a:avLst/>
          </a:prstGeom>
          <a:noFill/>
          <a:ln w="2857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lg" len="lg"/>
            <a:tailEnd type="none" w="lg" len="lg"/>
          </a:ln>
          <a:effectLst/>
        </p:spPr>
        <p:txBody>
          <a:bodyPr vert="horz" wrap="none" lIns="91440" tIns="91440" rIns="91440" bIns="9144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9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ato" charset="0"/>
                <a:ea typeface="Lato" charset="0"/>
                <a:cs typeface="Lato" charset="0"/>
              </a:rPr>
              <a:t>Load Balancing</a:t>
            </a:r>
          </a:p>
        </p:txBody>
      </p:sp>
      <p:sp>
        <p:nvSpPr>
          <p:cNvPr id="107" name="Rounded Rectangle 106"/>
          <p:cNvSpPr/>
          <p:nvPr/>
        </p:nvSpPr>
        <p:spPr bwMode="auto">
          <a:xfrm>
            <a:off x="3485227" y="3727837"/>
            <a:ext cx="1161535" cy="481779"/>
          </a:xfrm>
          <a:prstGeom prst="roundRect">
            <a:avLst/>
          </a:prstGeom>
          <a:noFill/>
          <a:ln w="2857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lg" len="lg"/>
            <a:tailEnd type="none" w="lg" len="lg"/>
          </a:ln>
          <a:effectLst/>
        </p:spPr>
        <p:txBody>
          <a:bodyPr vert="horz" wrap="none" lIns="91440" tIns="91440" rIns="91440" bIns="9144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9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ato" charset="0"/>
                <a:ea typeface="Lato" charset="0"/>
                <a:cs typeface="Lato" charset="0"/>
              </a:rPr>
              <a:t>Address, Ports, 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9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ato" charset="0"/>
                <a:ea typeface="Lato" charset="0"/>
                <a:cs typeface="Lato" charset="0"/>
              </a:rPr>
              <a:t>Health Checks, 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9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ato" charset="0"/>
                <a:ea typeface="Lato" charset="0"/>
                <a:cs typeface="Lato" charset="0"/>
              </a:rPr>
              <a:t>Metadata</a:t>
            </a:r>
          </a:p>
        </p:txBody>
      </p:sp>
    </p:spTree>
    <p:extLst>
      <p:ext uri="{BB962C8B-B14F-4D97-AF65-F5344CB8AC3E}">
        <p14:creationId xmlns:p14="http://schemas.microsoft.com/office/powerpoint/2010/main" val="841465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Logical View Application </a:t>
            </a:r>
            <a:r>
              <a:rPr lang="mr-IN" dirty="0"/>
              <a:t>–</a:t>
            </a:r>
            <a:r>
              <a:rPr lang="en-US" dirty="0"/>
              <a:t> </a:t>
            </a:r>
            <a:r>
              <a:rPr lang="en-US" sz="2800" dirty="0" smtClean="0"/>
              <a:t>Service Communication</a:t>
            </a:r>
            <a:endParaRPr lang="en-US" sz="2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0ACE7-7972-4389-A70A-097F415613C7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871538" y="2773242"/>
            <a:ext cx="13516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0" dirty="0" smtClean="0"/>
              <a:t>One-to-one</a:t>
            </a:r>
            <a:endParaRPr lang="en-US" sz="1800" b="0" dirty="0"/>
          </a:p>
        </p:txBody>
      </p:sp>
      <p:sp>
        <p:nvSpPr>
          <p:cNvPr id="6" name="Rectangle 5"/>
          <p:cNvSpPr/>
          <p:nvPr/>
        </p:nvSpPr>
        <p:spPr>
          <a:xfrm>
            <a:off x="871538" y="4309214"/>
            <a:ext cx="15311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0" dirty="0"/>
              <a:t>One-to-many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4106657" y="3190649"/>
            <a:ext cx="942629" cy="1155977"/>
            <a:chOff x="1555956" y="2408282"/>
            <a:chExt cx="942629" cy="1155977"/>
          </a:xfrm>
        </p:grpSpPr>
        <p:grpSp>
          <p:nvGrpSpPr>
            <p:cNvPr id="7" name="Group 6"/>
            <p:cNvGrpSpPr/>
            <p:nvPr/>
          </p:nvGrpSpPr>
          <p:grpSpPr>
            <a:xfrm>
              <a:off x="1585452" y="2408282"/>
              <a:ext cx="834381" cy="846986"/>
              <a:chOff x="810381" y="2904842"/>
              <a:chExt cx="239418" cy="233531"/>
            </a:xfrm>
          </p:grpSpPr>
          <p:sp>
            <p:nvSpPr>
              <p:cNvPr id="8" name="Rounded Rectangle 7"/>
              <p:cNvSpPr/>
              <p:nvPr/>
            </p:nvSpPr>
            <p:spPr>
              <a:xfrm>
                <a:off x="810381" y="2904842"/>
                <a:ext cx="239418" cy="233531"/>
              </a:xfrm>
              <a:prstGeom prst="roundRect">
                <a:avLst/>
              </a:prstGeom>
              <a:solidFill>
                <a:srgbClr val="4F81BD">
                  <a:alpha val="55686"/>
                </a:srgb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"/>
                  <a:cs typeface=""/>
                </a:endParaRPr>
              </a:p>
            </p:txBody>
          </p:sp>
          <p:sp>
            <p:nvSpPr>
              <p:cNvPr id="9" name="Freeform 12"/>
              <p:cNvSpPr>
                <a:spLocks noEditPoints="1"/>
              </p:cNvSpPr>
              <p:nvPr/>
            </p:nvSpPr>
            <p:spPr bwMode="auto">
              <a:xfrm>
                <a:off x="846462" y="2941520"/>
                <a:ext cx="167023" cy="143584"/>
              </a:xfrm>
              <a:custGeom>
                <a:avLst/>
                <a:gdLst>
                  <a:gd name="T0" fmla="*/ 419 w 494"/>
                  <a:gd name="T1" fmla="*/ 299 h 448"/>
                  <a:gd name="T2" fmla="*/ 403 w 494"/>
                  <a:gd name="T3" fmla="*/ 301 h 448"/>
                  <a:gd name="T4" fmla="*/ 302 w 494"/>
                  <a:gd name="T5" fmla="*/ 126 h 448"/>
                  <a:gd name="T6" fmla="*/ 322 w 494"/>
                  <a:gd name="T7" fmla="*/ 75 h 448"/>
                  <a:gd name="T8" fmla="*/ 247 w 494"/>
                  <a:gd name="T9" fmla="*/ 0 h 448"/>
                  <a:gd name="T10" fmla="*/ 173 w 494"/>
                  <a:gd name="T11" fmla="*/ 75 h 448"/>
                  <a:gd name="T12" fmla="*/ 193 w 494"/>
                  <a:gd name="T13" fmla="*/ 126 h 448"/>
                  <a:gd name="T14" fmla="*/ 91 w 494"/>
                  <a:gd name="T15" fmla="*/ 301 h 448"/>
                  <a:gd name="T16" fmla="*/ 75 w 494"/>
                  <a:gd name="T17" fmla="*/ 299 h 448"/>
                  <a:gd name="T18" fmla="*/ 0 w 494"/>
                  <a:gd name="T19" fmla="*/ 373 h 448"/>
                  <a:gd name="T20" fmla="*/ 75 w 494"/>
                  <a:gd name="T21" fmla="*/ 448 h 448"/>
                  <a:gd name="T22" fmla="*/ 146 w 494"/>
                  <a:gd name="T23" fmla="*/ 395 h 448"/>
                  <a:gd name="T24" fmla="*/ 349 w 494"/>
                  <a:gd name="T25" fmla="*/ 395 h 448"/>
                  <a:gd name="T26" fmla="*/ 419 w 494"/>
                  <a:gd name="T27" fmla="*/ 448 h 448"/>
                  <a:gd name="T28" fmla="*/ 494 w 494"/>
                  <a:gd name="T29" fmla="*/ 373 h 448"/>
                  <a:gd name="T30" fmla="*/ 419 w 494"/>
                  <a:gd name="T31" fmla="*/ 299 h 448"/>
                  <a:gd name="T32" fmla="*/ 349 w 494"/>
                  <a:gd name="T33" fmla="*/ 351 h 448"/>
                  <a:gd name="T34" fmla="*/ 146 w 494"/>
                  <a:gd name="T35" fmla="*/ 351 h 448"/>
                  <a:gd name="T36" fmla="*/ 130 w 494"/>
                  <a:gd name="T37" fmla="*/ 323 h 448"/>
                  <a:gd name="T38" fmla="*/ 231 w 494"/>
                  <a:gd name="T39" fmla="*/ 148 h 448"/>
                  <a:gd name="T40" fmla="*/ 247 w 494"/>
                  <a:gd name="T41" fmla="*/ 150 h 448"/>
                  <a:gd name="T42" fmla="*/ 264 w 494"/>
                  <a:gd name="T43" fmla="*/ 148 h 448"/>
                  <a:gd name="T44" fmla="*/ 365 w 494"/>
                  <a:gd name="T45" fmla="*/ 323 h 448"/>
                  <a:gd name="T46" fmla="*/ 349 w 494"/>
                  <a:gd name="T47" fmla="*/ 351 h 4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494" h="448">
                    <a:moveTo>
                      <a:pt x="419" y="299"/>
                    </a:moveTo>
                    <a:cubicBezTo>
                      <a:pt x="414" y="299"/>
                      <a:pt x="408" y="300"/>
                      <a:pt x="403" y="301"/>
                    </a:cubicBezTo>
                    <a:cubicBezTo>
                      <a:pt x="302" y="126"/>
                      <a:pt x="302" y="126"/>
                      <a:pt x="302" y="126"/>
                    </a:cubicBezTo>
                    <a:cubicBezTo>
                      <a:pt x="314" y="112"/>
                      <a:pt x="322" y="95"/>
                      <a:pt x="322" y="75"/>
                    </a:cubicBezTo>
                    <a:cubicBezTo>
                      <a:pt x="322" y="34"/>
                      <a:pt x="288" y="0"/>
                      <a:pt x="247" y="0"/>
                    </a:cubicBezTo>
                    <a:cubicBezTo>
                      <a:pt x="206" y="0"/>
                      <a:pt x="173" y="34"/>
                      <a:pt x="173" y="75"/>
                    </a:cubicBezTo>
                    <a:cubicBezTo>
                      <a:pt x="173" y="95"/>
                      <a:pt x="180" y="112"/>
                      <a:pt x="193" y="126"/>
                    </a:cubicBezTo>
                    <a:cubicBezTo>
                      <a:pt x="91" y="301"/>
                      <a:pt x="91" y="301"/>
                      <a:pt x="91" y="301"/>
                    </a:cubicBezTo>
                    <a:cubicBezTo>
                      <a:pt x="86" y="300"/>
                      <a:pt x="81" y="299"/>
                      <a:pt x="75" y="299"/>
                    </a:cubicBezTo>
                    <a:cubicBezTo>
                      <a:pt x="34" y="299"/>
                      <a:pt x="0" y="332"/>
                      <a:pt x="0" y="373"/>
                    </a:cubicBezTo>
                    <a:cubicBezTo>
                      <a:pt x="0" y="415"/>
                      <a:pt x="34" y="448"/>
                      <a:pt x="75" y="448"/>
                    </a:cubicBezTo>
                    <a:cubicBezTo>
                      <a:pt x="108" y="448"/>
                      <a:pt x="136" y="426"/>
                      <a:pt x="146" y="395"/>
                    </a:cubicBezTo>
                    <a:cubicBezTo>
                      <a:pt x="349" y="395"/>
                      <a:pt x="349" y="395"/>
                      <a:pt x="349" y="395"/>
                    </a:cubicBezTo>
                    <a:cubicBezTo>
                      <a:pt x="358" y="426"/>
                      <a:pt x="386" y="448"/>
                      <a:pt x="419" y="448"/>
                    </a:cubicBezTo>
                    <a:cubicBezTo>
                      <a:pt x="461" y="448"/>
                      <a:pt x="494" y="415"/>
                      <a:pt x="494" y="373"/>
                    </a:cubicBezTo>
                    <a:cubicBezTo>
                      <a:pt x="494" y="332"/>
                      <a:pt x="461" y="299"/>
                      <a:pt x="419" y="299"/>
                    </a:cubicBezTo>
                    <a:close/>
                    <a:moveTo>
                      <a:pt x="349" y="351"/>
                    </a:moveTo>
                    <a:cubicBezTo>
                      <a:pt x="146" y="351"/>
                      <a:pt x="146" y="351"/>
                      <a:pt x="146" y="351"/>
                    </a:cubicBezTo>
                    <a:cubicBezTo>
                      <a:pt x="142" y="341"/>
                      <a:pt x="137" y="331"/>
                      <a:pt x="130" y="323"/>
                    </a:cubicBezTo>
                    <a:cubicBezTo>
                      <a:pt x="231" y="148"/>
                      <a:pt x="231" y="148"/>
                      <a:pt x="231" y="148"/>
                    </a:cubicBezTo>
                    <a:cubicBezTo>
                      <a:pt x="236" y="149"/>
                      <a:pt x="242" y="150"/>
                      <a:pt x="247" y="150"/>
                    </a:cubicBezTo>
                    <a:cubicBezTo>
                      <a:pt x="253" y="150"/>
                      <a:pt x="258" y="149"/>
                      <a:pt x="264" y="148"/>
                    </a:cubicBezTo>
                    <a:cubicBezTo>
                      <a:pt x="365" y="323"/>
                      <a:pt x="365" y="323"/>
                      <a:pt x="365" y="323"/>
                    </a:cubicBezTo>
                    <a:cubicBezTo>
                      <a:pt x="358" y="331"/>
                      <a:pt x="352" y="341"/>
                      <a:pt x="349" y="351"/>
                    </a:cubicBezTo>
                    <a:close/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"/>
                </a:endParaRPr>
              </a:p>
            </p:txBody>
          </p:sp>
        </p:grpSp>
        <p:sp>
          <p:nvSpPr>
            <p:cNvPr id="10" name="TextBox 9"/>
            <p:cNvSpPr txBox="1"/>
            <p:nvPr/>
          </p:nvSpPr>
          <p:spPr>
            <a:xfrm>
              <a:off x="1555956" y="3256482"/>
              <a:ext cx="94262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0" dirty="0" smtClean="0"/>
                <a:t>Service A</a:t>
              </a:r>
              <a:endParaRPr lang="en-US" b="0" dirty="0"/>
            </a:p>
          </p:txBody>
        </p:sp>
      </p:grpSp>
      <p:sp>
        <p:nvSpPr>
          <p:cNvPr id="12" name="Oval 11"/>
          <p:cNvSpPr/>
          <p:nvPr/>
        </p:nvSpPr>
        <p:spPr bwMode="auto">
          <a:xfrm>
            <a:off x="1365886" y="3175901"/>
            <a:ext cx="915012" cy="855406"/>
          </a:xfrm>
          <a:prstGeom prst="ellipse">
            <a:avLst/>
          </a:prstGeom>
          <a:solidFill>
            <a:srgbClr val="224B50">
              <a:alpha val="50196"/>
            </a:srgbClr>
          </a:solidFill>
          <a:ln w="9525" cap="flat" cmpd="sng" algn="ctr">
            <a:noFill/>
            <a:prstDash val="solid"/>
            <a:round/>
            <a:headEnd type="none" w="lg" len="lg"/>
            <a:tailEnd type="none" w="lg" len="lg"/>
          </a:ln>
          <a:effectLst/>
        </p:spPr>
        <p:txBody>
          <a:bodyPr vert="horz" wrap="none" lIns="91440" tIns="91440" rIns="91440" bIns="9144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 smtClean="0">
                <a:ln>
                  <a:noFill/>
                </a:ln>
                <a:effectLst/>
                <a:latin typeface="Arial" charset="0"/>
                <a:cs typeface="Arial" charset="0"/>
              </a:rPr>
              <a:t>App</a:t>
            </a:r>
          </a:p>
        </p:txBody>
      </p:sp>
      <p:cxnSp>
        <p:nvCxnSpPr>
          <p:cNvPr id="14" name="Straight Arrow Connector 13"/>
          <p:cNvCxnSpPr>
            <a:stCxn id="12" idx="6"/>
            <a:endCxn id="8" idx="1"/>
          </p:cNvCxnSpPr>
          <p:nvPr/>
        </p:nvCxnSpPr>
        <p:spPr bwMode="auto">
          <a:xfrm>
            <a:off x="2280898" y="3603604"/>
            <a:ext cx="1855255" cy="10538"/>
          </a:xfrm>
          <a:prstGeom prst="straightConnector1">
            <a:avLst/>
          </a:prstGeom>
          <a:solidFill>
            <a:schemeClr val="accent1"/>
          </a:solidFill>
          <a:ln w="41275" cap="flat" cmpd="sng" algn="ctr">
            <a:solidFill>
              <a:schemeClr val="bg2">
                <a:alpha val="26000"/>
              </a:schemeClr>
            </a:solidFill>
            <a:prstDash val="solid"/>
            <a:round/>
            <a:headEnd type="none" w="lg" len="lg"/>
            <a:tailEnd type="triangle"/>
          </a:ln>
          <a:effectLst/>
        </p:spPr>
      </p:cxnSp>
      <p:grpSp>
        <p:nvGrpSpPr>
          <p:cNvPr id="24" name="Group 23"/>
          <p:cNvGrpSpPr/>
          <p:nvPr/>
        </p:nvGrpSpPr>
        <p:grpSpPr>
          <a:xfrm>
            <a:off x="4027905" y="5153223"/>
            <a:ext cx="942629" cy="1155977"/>
            <a:chOff x="1555956" y="2408282"/>
            <a:chExt cx="942629" cy="1155977"/>
          </a:xfrm>
        </p:grpSpPr>
        <p:grpSp>
          <p:nvGrpSpPr>
            <p:cNvPr id="25" name="Group 24"/>
            <p:cNvGrpSpPr/>
            <p:nvPr/>
          </p:nvGrpSpPr>
          <p:grpSpPr>
            <a:xfrm>
              <a:off x="1585452" y="2408282"/>
              <a:ext cx="834381" cy="846986"/>
              <a:chOff x="810381" y="2904842"/>
              <a:chExt cx="239418" cy="233531"/>
            </a:xfrm>
          </p:grpSpPr>
          <p:sp>
            <p:nvSpPr>
              <p:cNvPr id="27" name="Rounded Rectangle 26"/>
              <p:cNvSpPr/>
              <p:nvPr/>
            </p:nvSpPr>
            <p:spPr>
              <a:xfrm>
                <a:off x="810381" y="2904842"/>
                <a:ext cx="239418" cy="233531"/>
              </a:xfrm>
              <a:prstGeom prst="roundRect">
                <a:avLst/>
              </a:prstGeom>
              <a:solidFill>
                <a:srgbClr val="4F81BD">
                  <a:alpha val="55686"/>
                </a:srgb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"/>
                  <a:cs typeface=""/>
                </a:endParaRPr>
              </a:p>
            </p:txBody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846462" y="2941520"/>
                <a:ext cx="167023" cy="143584"/>
              </a:xfrm>
              <a:custGeom>
                <a:avLst/>
                <a:gdLst>
                  <a:gd name="T0" fmla="*/ 419 w 494"/>
                  <a:gd name="T1" fmla="*/ 299 h 448"/>
                  <a:gd name="T2" fmla="*/ 403 w 494"/>
                  <a:gd name="T3" fmla="*/ 301 h 448"/>
                  <a:gd name="T4" fmla="*/ 302 w 494"/>
                  <a:gd name="T5" fmla="*/ 126 h 448"/>
                  <a:gd name="T6" fmla="*/ 322 w 494"/>
                  <a:gd name="T7" fmla="*/ 75 h 448"/>
                  <a:gd name="T8" fmla="*/ 247 w 494"/>
                  <a:gd name="T9" fmla="*/ 0 h 448"/>
                  <a:gd name="T10" fmla="*/ 173 w 494"/>
                  <a:gd name="T11" fmla="*/ 75 h 448"/>
                  <a:gd name="T12" fmla="*/ 193 w 494"/>
                  <a:gd name="T13" fmla="*/ 126 h 448"/>
                  <a:gd name="T14" fmla="*/ 91 w 494"/>
                  <a:gd name="T15" fmla="*/ 301 h 448"/>
                  <a:gd name="T16" fmla="*/ 75 w 494"/>
                  <a:gd name="T17" fmla="*/ 299 h 448"/>
                  <a:gd name="T18" fmla="*/ 0 w 494"/>
                  <a:gd name="T19" fmla="*/ 373 h 448"/>
                  <a:gd name="T20" fmla="*/ 75 w 494"/>
                  <a:gd name="T21" fmla="*/ 448 h 448"/>
                  <a:gd name="T22" fmla="*/ 146 w 494"/>
                  <a:gd name="T23" fmla="*/ 395 h 448"/>
                  <a:gd name="T24" fmla="*/ 349 w 494"/>
                  <a:gd name="T25" fmla="*/ 395 h 448"/>
                  <a:gd name="T26" fmla="*/ 419 w 494"/>
                  <a:gd name="T27" fmla="*/ 448 h 448"/>
                  <a:gd name="T28" fmla="*/ 494 w 494"/>
                  <a:gd name="T29" fmla="*/ 373 h 448"/>
                  <a:gd name="T30" fmla="*/ 419 w 494"/>
                  <a:gd name="T31" fmla="*/ 299 h 448"/>
                  <a:gd name="T32" fmla="*/ 349 w 494"/>
                  <a:gd name="T33" fmla="*/ 351 h 448"/>
                  <a:gd name="T34" fmla="*/ 146 w 494"/>
                  <a:gd name="T35" fmla="*/ 351 h 448"/>
                  <a:gd name="T36" fmla="*/ 130 w 494"/>
                  <a:gd name="T37" fmla="*/ 323 h 448"/>
                  <a:gd name="T38" fmla="*/ 231 w 494"/>
                  <a:gd name="T39" fmla="*/ 148 h 448"/>
                  <a:gd name="T40" fmla="*/ 247 w 494"/>
                  <a:gd name="T41" fmla="*/ 150 h 448"/>
                  <a:gd name="T42" fmla="*/ 264 w 494"/>
                  <a:gd name="T43" fmla="*/ 148 h 448"/>
                  <a:gd name="T44" fmla="*/ 365 w 494"/>
                  <a:gd name="T45" fmla="*/ 323 h 448"/>
                  <a:gd name="T46" fmla="*/ 349 w 494"/>
                  <a:gd name="T47" fmla="*/ 351 h 4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494" h="448">
                    <a:moveTo>
                      <a:pt x="419" y="299"/>
                    </a:moveTo>
                    <a:cubicBezTo>
                      <a:pt x="414" y="299"/>
                      <a:pt x="408" y="300"/>
                      <a:pt x="403" y="301"/>
                    </a:cubicBezTo>
                    <a:cubicBezTo>
                      <a:pt x="302" y="126"/>
                      <a:pt x="302" y="126"/>
                      <a:pt x="302" y="126"/>
                    </a:cubicBezTo>
                    <a:cubicBezTo>
                      <a:pt x="314" y="112"/>
                      <a:pt x="322" y="95"/>
                      <a:pt x="322" y="75"/>
                    </a:cubicBezTo>
                    <a:cubicBezTo>
                      <a:pt x="322" y="34"/>
                      <a:pt x="288" y="0"/>
                      <a:pt x="247" y="0"/>
                    </a:cubicBezTo>
                    <a:cubicBezTo>
                      <a:pt x="206" y="0"/>
                      <a:pt x="173" y="34"/>
                      <a:pt x="173" y="75"/>
                    </a:cubicBezTo>
                    <a:cubicBezTo>
                      <a:pt x="173" y="95"/>
                      <a:pt x="180" y="112"/>
                      <a:pt x="193" y="126"/>
                    </a:cubicBezTo>
                    <a:cubicBezTo>
                      <a:pt x="91" y="301"/>
                      <a:pt x="91" y="301"/>
                      <a:pt x="91" y="301"/>
                    </a:cubicBezTo>
                    <a:cubicBezTo>
                      <a:pt x="86" y="300"/>
                      <a:pt x="81" y="299"/>
                      <a:pt x="75" y="299"/>
                    </a:cubicBezTo>
                    <a:cubicBezTo>
                      <a:pt x="34" y="299"/>
                      <a:pt x="0" y="332"/>
                      <a:pt x="0" y="373"/>
                    </a:cubicBezTo>
                    <a:cubicBezTo>
                      <a:pt x="0" y="415"/>
                      <a:pt x="34" y="448"/>
                      <a:pt x="75" y="448"/>
                    </a:cubicBezTo>
                    <a:cubicBezTo>
                      <a:pt x="108" y="448"/>
                      <a:pt x="136" y="426"/>
                      <a:pt x="146" y="395"/>
                    </a:cubicBezTo>
                    <a:cubicBezTo>
                      <a:pt x="349" y="395"/>
                      <a:pt x="349" y="395"/>
                      <a:pt x="349" y="395"/>
                    </a:cubicBezTo>
                    <a:cubicBezTo>
                      <a:pt x="358" y="426"/>
                      <a:pt x="386" y="448"/>
                      <a:pt x="419" y="448"/>
                    </a:cubicBezTo>
                    <a:cubicBezTo>
                      <a:pt x="461" y="448"/>
                      <a:pt x="494" y="415"/>
                      <a:pt x="494" y="373"/>
                    </a:cubicBezTo>
                    <a:cubicBezTo>
                      <a:pt x="494" y="332"/>
                      <a:pt x="461" y="299"/>
                      <a:pt x="419" y="299"/>
                    </a:cubicBezTo>
                    <a:close/>
                    <a:moveTo>
                      <a:pt x="349" y="351"/>
                    </a:moveTo>
                    <a:cubicBezTo>
                      <a:pt x="146" y="351"/>
                      <a:pt x="146" y="351"/>
                      <a:pt x="146" y="351"/>
                    </a:cubicBezTo>
                    <a:cubicBezTo>
                      <a:pt x="142" y="341"/>
                      <a:pt x="137" y="331"/>
                      <a:pt x="130" y="323"/>
                    </a:cubicBezTo>
                    <a:cubicBezTo>
                      <a:pt x="231" y="148"/>
                      <a:pt x="231" y="148"/>
                      <a:pt x="231" y="148"/>
                    </a:cubicBezTo>
                    <a:cubicBezTo>
                      <a:pt x="236" y="149"/>
                      <a:pt x="242" y="150"/>
                      <a:pt x="247" y="150"/>
                    </a:cubicBezTo>
                    <a:cubicBezTo>
                      <a:pt x="253" y="150"/>
                      <a:pt x="258" y="149"/>
                      <a:pt x="264" y="148"/>
                    </a:cubicBezTo>
                    <a:cubicBezTo>
                      <a:pt x="365" y="323"/>
                      <a:pt x="365" y="323"/>
                      <a:pt x="365" y="323"/>
                    </a:cubicBezTo>
                    <a:cubicBezTo>
                      <a:pt x="358" y="331"/>
                      <a:pt x="352" y="341"/>
                      <a:pt x="349" y="351"/>
                    </a:cubicBezTo>
                    <a:close/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"/>
                </a:endParaRPr>
              </a:p>
            </p:txBody>
          </p:sp>
        </p:grpSp>
        <p:sp>
          <p:nvSpPr>
            <p:cNvPr id="26" name="TextBox 25"/>
            <p:cNvSpPr txBox="1"/>
            <p:nvPr/>
          </p:nvSpPr>
          <p:spPr>
            <a:xfrm>
              <a:off x="1555956" y="3256482"/>
              <a:ext cx="94262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0" dirty="0" smtClean="0"/>
                <a:t>Service A</a:t>
              </a:r>
              <a:endParaRPr lang="en-US" b="0" dirty="0"/>
            </a:p>
          </p:txBody>
        </p:sp>
      </p:grpSp>
      <p:sp>
        <p:nvSpPr>
          <p:cNvPr id="29" name="Oval 28"/>
          <p:cNvSpPr/>
          <p:nvPr/>
        </p:nvSpPr>
        <p:spPr bwMode="auto">
          <a:xfrm>
            <a:off x="1318504" y="5166433"/>
            <a:ext cx="915012" cy="855406"/>
          </a:xfrm>
          <a:prstGeom prst="ellipse">
            <a:avLst/>
          </a:prstGeom>
          <a:solidFill>
            <a:srgbClr val="224B50">
              <a:alpha val="50196"/>
            </a:srgbClr>
          </a:solidFill>
          <a:ln w="9525" cap="flat" cmpd="sng" algn="ctr">
            <a:noFill/>
            <a:prstDash val="solid"/>
            <a:round/>
            <a:headEnd type="none" w="lg" len="lg"/>
            <a:tailEnd type="none" w="lg" len="lg"/>
          </a:ln>
          <a:effectLst/>
        </p:spPr>
        <p:txBody>
          <a:bodyPr vert="horz" wrap="none" lIns="91440" tIns="91440" rIns="91440" bIns="9144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 smtClean="0">
                <a:ln>
                  <a:noFill/>
                </a:ln>
                <a:effectLst/>
                <a:latin typeface="Arial" charset="0"/>
                <a:cs typeface="Arial" charset="0"/>
              </a:rPr>
              <a:t>App</a:t>
            </a:r>
          </a:p>
        </p:txBody>
      </p:sp>
      <p:sp>
        <p:nvSpPr>
          <p:cNvPr id="37" name="Rectangle 36"/>
          <p:cNvSpPr/>
          <p:nvPr/>
        </p:nvSpPr>
        <p:spPr>
          <a:xfrm>
            <a:off x="2434114" y="3323675"/>
            <a:ext cx="154882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0" dirty="0" smtClean="0"/>
              <a:t>REQUEST/RESPONSE</a:t>
            </a:r>
            <a:endParaRPr lang="en-US" sz="1000" b="0" dirty="0"/>
          </a:p>
        </p:txBody>
      </p:sp>
      <p:grpSp>
        <p:nvGrpSpPr>
          <p:cNvPr id="38" name="Group 37"/>
          <p:cNvGrpSpPr/>
          <p:nvPr/>
        </p:nvGrpSpPr>
        <p:grpSpPr>
          <a:xfrm>
            <a:off x="6318166" y="5153223"/>
            <a:ext cx="952505" cy="1153048"/>
            <a:chOff x="5419962" y="2448620"/>
            <a:chExt cx="952505" cy="1153048"/>
          </a:xfrm>
        </p:grpSpPr>
        <p:grpSp>
          <p:nvGrpSpPr>
            <p:cNvPr id="39" name="Group 38"/>
            <p:cNvGrpSpPr/>
            <p:nvPr/>
          </p:nvGrpSpPr>
          <p:grpSpPr>
            <a:xfrm>
              <a:off x="5479025" y="2448620"/>
              <a:ext cx="834381" cy="845271"/>
              <a:chOff x="796784" y="2455327"/>
              <a:chExt cx="249857" cy="235347"/>
            </a:xfrm>
          </p:grpSpPr>
          <p:sp>
            <p:nvSpPr>
              <p:cNvPr id="41" name="Rounded Rectangle 40"/>
              <p:cNvSpPr/>
              <p:nvPr/>
            </p:nvSpPr>
            <p:spPr>
              <a:xfrm>
                <a:off x="796784" y="2455327"/>
                <a:ext cx="249857" cy="235347"/>
              </a:xfrm>
              <a:prstGeom prst="roundRect">
                <a:avLst/>
              </a:prstGeom>
              <a:solidFill>
                <a:srgbClr val="F7964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"/>
                  <a:cs typeface=""/>
                </a:endParaRPr>
              </a:p>
            </p:txBody>
          </p:sp>
          <p:sp>
            <p:nvSpPr>
              <p:cNvPr id="42" name="Freeform 41"/>
              <p:cNvSpPr>
                <a:spLocks noEditPoints="1"/>
              </p:cNvSpPr>
              <p:nvPr/>
            </p:nvSpPr>
            <p:spPr bwMode="auto">
              <a:xfrm>
                <a:off x="828964" y="2505098"/>
                <a:ext cx="167023" cy="136694"/>
              </a:xfrm>
              <a:custGeom>
                <a:avLst/>
                <a:gdLst>
                  <a:gd name="T0" fmla="*/ 419 w 494"/>
                  <a:gd name="T1" fmla="*/ 299 h 448"/>
                  <a:gd name="T2" fmla="*/ 403 w 494"/>
                  <a:gd name="T3" fmla="*/ 301 h 448"/>
                  <a:gd name="T4" fmla="*/ 302 w 494"/>
                  <a:gd name="T5" fmla="*/ 126 h 448"/>
                  <a:gd name="T6" fmla="*/ 322 w 494"/>
                  <a:gd name="T7" fmla="*/ 75 h 448"/>
                  <a:gd name="T8" fmla="*/ 247 w 494"/>
                  <a:gd name="T9" fmla="*/ 0 h 448"/>
                  <a:gd name="T10" fmla="*/ 173 w 494"/>
                  <a:gd name="T11" fmla="*/ 75 h 448"/>
                  <a:gd name="T12" fmla="*/ 193 w 494"/>
                  <a:gd name="T13" fmla="*/ 126 h 448"/>
                  <a:gd name="T14" fmla="*/ 91 w 494"/>
                  <a:gd name="T15" fmla="*/ 301 h 448"/>
                  <a:gd name="T16" fmla="*/ 75 w 494"/>
                  <a:gd name="T17" fmla="*/ 299 h 448"/>
                  <a:gd name="T18" fmla="*/ 0 w 494"/>
                  <a:gd name="T19" fmla="*/ 373 h 448"/>
                  <a:gd name="T20" fmla="*/ 75 w 494"/>
                  <a:gd name="T21" fmla="*/ 448 h 448"/>
                  <a:gd name="T22" fmla="*/ 146 w 494"/>
                  <a:gd name="T23" fmla="*/ 395 h 448"/>
                  <a:gd name="T24" fmla="*/ 349 w 494"/>
                  <a:gd name="T25" fmla="*/ 395 h 448"/>
                  <a:gd name="T26" fmla="*/ 419 w 494"/>
                  <a:gd name="T27" fmla="*/ 448 h 448"/>
                  <a:gd name="T28" fmla="*/ 494 w 494"/>
                  <a:gd name="T29" fmla="*/ 373 h 448"/>
                  <a:gd name="T30" fmla="*/ 419 w 494"/>
                  <a:gd name="T31" fmla="*/ 299 h 448"/>
                  <a:gd name="T32" fmla="*/ 349 w 494"/>
                  <a:gd name="T33" fmla="*/ 351 h 448"/>
                  <a:gd name="T34" fmla="*/ 146 w 494"/>
                  <a:gd name="T35" fmla="*/ 351 h 448"/>
                  <a:gd name="T36" fmla="*/ 130 w 494"/>
                  <a:gd name="T37" fmla="*/ 323 h 448"/>
                  <a:gd name="T38" fmla="*/ 231 w 494"/>
                  <a:gd name="T39" fmla="*/ 148 h 448"/>
                  <a:gd name="T40" fmla="*/ 247 w 494"/>
                  <a:gd name="T41" fmla="*/ 150 h 448"/>
                  <a:gd name="T42" fmla="*/ 264 w 494"/>
                  <a:gd name="T43" fmla="*/ 148 h 448"/>
                  <a:gd name="T44" fmla="*/ 365 w 494"/>
                  <a:gd name="T45" fmla="*/ 323 h 448"/>
                  <a:gd name="T46" fmla="*/ 349 w 494"/>
                  <a:gd name="T47" fmla="*/ 351 h 4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494" h="448">
                    <a:moveTo>
                      <a:pt x="419" y="299"/>
                    </a:moveTo>
                    <a:cubicBezTo>
                      <a:pt x="414" y="299"/>
                      <a:pt x="408" y="300"/>
                      <a:pt x="403" y="301"/>
                    </a:cubicBezTo>
                    <a:cubicBezTo>
                      <a:pt x="302" y="126"/>
                      <a:pt x="302" y="126"/>
                      <a:pt x="302" y="126"/>
                    </a:cubicBezTo>
                    <a:cubicBezTo>
                      <a:pt x="314" y="112"/>
                      <a:pt x="322" y="95"/>
                      <a:pt x="322" y="75"/>
                    </a:cubicBezTo>
                    <a:cubicBezTo>
                      <a:pt x="322" y="34"/>
                      <a:pt x="288" y="0"/>
                      <a:pt x="247" y="0"/>
                    </a:cubicBezTo>
                    <a:cubicBezTo>
                      <a:pt x="206" y="0"/>
                      <a:pt x="173" y="34"/>
                      <a:pt x="173" y="75"/>
                    </a:cubicBezTo>
                    <a:cubicBezTo>
                      <a:pt x="173" y="95"/>
                      <a:pt x="180" y="112"/>
                      <a:pt x="193" y="126"/>
                    </a:cubicBezTo>
                    <a:cubicBezTo>
                      <a:pt x="91" y="301"/>
                      <a:pt x="91" y="301"/>
                      <a:pt x="91" y="301"/>
                    </a:cubicBezTo>
                    <a:cubicBezTo>
                      <a:pt x="86" y="300"/>
                      <a:pt x="81" y="299"/>
                      <a:pt x="75" y="299"/>
                    </a:cubicBezTo>
                    <a:cubicBezTo>
                      <a:pt x="34" y="299"/>
                      <a:pt x="0" y="332"/>
                      <a:pt x="0" y="373"/>
                    </a:cubicBezTo>
                    <a:cubicBezTo>
                      <a:pt x="0" y="415"/>
                      <a:pt x="34" y="448"/>
                      <a:pt x="75" y="448"/>
                    </a:cubicBezTo>
                    <a:cubicBezTo>
                      <a:pt x="108" y="448"/>
                      <a:pt x="136" y="426"/>
                      <a:pt x="146" y="395"/>
                    </a:cubicBezTo>
                    <a:cubicBezTo>
                      <a:pt x="349" y="395"/>
                      <a:pt x="349" y="395"/>
                      <a:pt x="349" y="395"/>
                    </a:cubicBezTo>
                    <a:cubicBezTo>
                      <a:pt x="358" y="426"/>
                      <a:pt x="386" y="448"/>
                      <a:pt x="419" y="448"/>
                    </a:cubicBezTo>
                    <a:cubicBezTo>
                      <a:pt x="461" y="448"/>
                      <a:pt x="494" y="415"/>
                      <a:pt x="494" y="373"/>
                    </a:cubicBezTo>
                    <a:cubicBezTo>
                      <a:pt x="494" y="332"/>
                      <a:pt x="461" y="299"/>
                      <a:pt x="419" y="299"/>
                    </a:cubicBezTo>
                    <a:close/>
                    <a:moveTo>
                      <a:pt x="349" y="351"/>
                    </a:moveTo>
                    <a:cubicBezTo>
                      <a:pt x="146" y="351"/>
                      <a:pt x="146" y="351"/>
                      <a:pt x="146" y="351"/>
                    </a:cubicBezTo>
                    <a:cubicBezTo>
                      <a:pt x="142" y="341"/>
                      <a:pt x="137" y="331"/>
                      <a:pt x="130" y="323"/>
                    </a:cubicBezTo>
                    <a:cubicBezTo>
                      <a:pt x="231" y="148"/>
                      <a:pt x="231" y="148"/>
                      <a:pt x="231" y="148"/>
                    </a:cubicBezTo>
                    <a:cubicBezTo>
                      <a:pt x="236" y="149"/>
                      <a:pt x="242" y="150"/>
                      <a:pt x="247" y="150"/>
                    </a:cubicBezTo>
                    <a:cubicBezTo>
                      <a:pt x="253" y="150"/>
                      <a:pt x="258" y="149"/>
                      <a:pt x="264" y="148"/>
                    </a:cubicBezTo>
                    <a:cubicBezTo>
                      <a:pt x="365" y="323"/>
                      <a:pt x="365" y="323"/>
                      <a:pt x="365" y="323"/>
                    </a:cubicBezTo>
                    <a:cubicBezTo>
                      <a:pt x="358" y="331"/>
                      <a:pt x="352" y="341"/>
                      <a:pt x="349" y="35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00" dirty="0"/>
              </a:p>
            </p:txBody>
          </p:sp>
        </p:grpSp>
        <p:sp>
          <p:nvSpPr>
            <p:cNvPr id="40" name="TextBox 39"/>
            <p:cNvSpPr txBox="1"/>
            <p:nvPr/>
          </p:nvSpPr>
          <p:spPr>
            <a:xfrm>
              <a:off x="5419962" y="3293891"/>
              <a:ext cx="9525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0" dirty="0" smtClean="0"/>
                <a:t>Service B</a:t>
              </a:r>
              <a:endParaRPr lang="en-US" b="0" dirty="0"/>
            </a:p>
          </p:txBody>
        </p:sp>
      </p:grpSp>
      <p:cxnSp>
        <p:nvCxnSpPr>
          <p:cNvPr id="369" name="Straight Arrow Connector 368"/>
          <p:cNvCxnSpPr/>
          <p:nvPr/>
        </p:nvCxnSpPr>
        <p:spPr bwMode="auto">
          <a:xfrm>
            <a:off x="2223461" y="5585336"/>
            <a:ext cx="1855255" cy="10538"/>
          </a:xfrm>
          <a:prstGeom prst="straightConnector1">
            <a:avLst/>
          </a:prstGeom>
          <a:solidFill>
            <a:schemeClr val="accent1"/>
          </a:solidFill>
          <a:ln w="41275" cap="flat" cmpd="sng" algn="ctr">
            <a:solidFill>
              <a:schemeClr val="bg2">
                <a:alpha val="26000"/>
              </a:schemeClr>
            </a:solidFill>
            <a:prstDash val="solid"/>
            <a:round/>
            <a:headEnd type="none" w="lg" len="lg"/>
            <a:tailEnd type="triangle"/>
          </a:ln>
          <a:effectLst/>
        </p:spPr>
      </p:cxnSp>
      <p:cxnSp>
        <p:nvCxnSpPr>
          <p:cNvPr id="370" name="Straight Arrow Connector 369"/>
          <p:cNvCxnSpPr>
            <a:endCxn id="41" idx="1"/>
          </p:cNvCxnSpPr>
          <p:nvPr/>
        </p:nvCxnSpPr>
        <p:spPr bwMode="auto">
          <a:xfrm>
            <a:off x="4869656" y="5574798"/>
            <a:ext cx="1507573" cy="1061"/>
          </a:xfrm>
          <a:prstGeom prst="straightConnector1">
            <a:avLst/>
          </a:prstGeom>
          <a:solidFill>
            <a:schemeClr val="accent1"/>
          </a:solidFill>
          <a:ln w="41275" cap="flat" cmpd="sng" algn="ctr">
            <a:solidFill>
              <a:schemeClr val="bg2">
                <a:alpha val="26000"/>
              </a:schemeClr>
            </a:solidFill>
            <a:prstDash val="solid"/>
            <a:round/>
            <a:headEnd type="none" w="lg" len="lg"/>
            <a:tailEnd type="triangle"/>
          </a:ln>
          <a:effectLst/>
        </p:spPr>
      </p:cxnSp>
      <p:sp>
        <p:nvSpPr>
          <p:cNvPr id="372" name="Rectangle 371"/>
          <p:cNvSpPr/>
          <p:nvPr/>
        </p:nvSpPr>
        <p:spPr>
          <a:xfrm>
            <a:off x="2653596" y="5331980"/>
            <a:ext cx="80342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0" dirty="0" smtClean="0"/>
              <a:t>REQUEST</a:t>
            </a:r>
            <a:endParaRPr lang="en-US" sz="1000" b="0" dirty="0"/>
          </a:p>
        </p:txBody>
      </p:sp>
      <p:sp>
        <p:nvSpPr>
          <p:cNvPr id="373" name="Rectangle 372"/>
          <p:cNvSpPr/>
          <p:nvPr/>
        </p:nvSpPr>
        <p:spPr>
          <a:xfrm>
            <a:off x="5264143" y="5339115"/>
            <a:ext cx="74571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0" dirty="0" smtClean="0"/>
              <a:t>PUB/SUB</a:t>
            </a:r>
            <a:endParaRPr lang="en-US" sz="1000" b="0" dirty="0"/>
          </a:p>
        </p:txBody>
      </p:sp>
      <p:sp>
        <p:nvSpPr>
          <p:cNvPr id="374" name="Can 373"/>
          <p:cNvSpPr/>
          <p:nvPr/>
        </p:nvSpPr>
        <p:spPr bwMode="auto">
          <a:xfrm>
            <a:off x="8692135" y="5166433"/>
            <a:ext cx="560976" cy="708867"/>
          </a:xfrm>
          <a:prstGeom prst="can">
            <a:avLst/>
          </a:prstGeom>
          <a:solidFill>
            <a:srgbClr val="AB7942">
              <a:alpha val="41176"/>
            </a:srgbClr>
          </a:solidFill>
          <a:ln w="9525" cap="flat" cmpd="sng" algn="ctr">
            <a:noFill/>
            <a:prstDash val="solid"/>
            <a:round/>
            <a:headEnd type="none" w="lg" len="lg"/>
            <a:tailEnd type="none" w="lg" len="lg"/>
          </a:ln>
          <a:effectLst/>
        </p:spPr>
        <p:txBody>
          <a:bodyPr vert="horz" wrap="none" lIns="91440" tIns="91440" rIns="91440" bIns="9144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cxnSp>
        <p:nvCxnSpPr>
          <p:cNvPr id="375" name="Straight Arrow Connector 374"/>
          <p:cNvCxnSpPr/>
          <p:nvPr/>
        </p:nvCxnSpPr>
        <p:spPr bwMode="auto">
          <a:xfrm>
            <a:off x="7198293" y="5552410"/>
            <a:ext cx="1507573" cy="1061"/>
          </a:xfrm>
          <a:prstGeom prst="straightConnector1">
            <a:avLst/>
          </a:prstGeom>
          <a:solidFill>
            <a:schemeClr val="accent1"/>
          </a:solidFill>
          <a:ln w="41275" cap="flat" cmpd="sng" algn="ctr">
            <a:solidFill>
              <a:schemeClr val="bg2">
                <a:alpha val="26000"/>
              </a:schemeClr>
            </a:solidFill>
            <a:prstDash val="solid"/>
            <a:round/>
            <a:headEnd type="none" w="lg" len="lg"/>
            <a:tailEnd type="triangle"/>
          </a:ln>
          <a:effectLst/>
        </p:spPr>
      </p:cxnSp>
      <p:sp>
        <p:nvSpPr>
          <p:cNvPr id="376" name="TextBox 375"/>
          <p:cNvSpPr txBox="1"/>
          <p:nvPr/>
        </p:nvSpPr>
        <p:spPr>
          <a:xfrm>
            <a:off x="8432252" y="5923171"/>
            <a:ext cx="10807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smtClean="0"/>
              <a:t>Destination</a:t>
            </a:r>
            <a:endParaRPr lang="en-US" b="0" dirty="0"/>
          </a:p>
        </p:txBody>
      </p:sp>
      <p:sp>
        <p:nvSpPr>
          <p:cNvPr id="378" name="Rectangle 377"/>
          <p:cNvSpPr/>
          <p:nvPr/>
        </p:nvSpPr>
        <p:spPr>
          <a:xfrm>
            <a:off x="7143313" y="5274645"/>
            <a:ext cx="154882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0" dirty="0" smtClean="0"/>
              <a:t>REQUEST/RESPONSE</a:t>
            </a:r>
            <a:endParaRPr lang="en-US" sz="1000" b="0" dirty="0"/>
          </a:p>
        </p:txBody>
      </p:sp>
      <p:graphicFrame>
        <p:nvGraphicFramePr>
          <p:cNvPr id="380" name="Table 37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049763"/>
              </p:ext>
            </p:extLst>
          </p:nvPr>
        </p:nvGraphicFramePr>
        <p:xfrm>
          <a:off x="3371240" y="1411191"/>
          <a:ext cx="5488754" cy="152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99626"/>
                <a:gridCol w="2889128"/>
              </a:tblGrid>
              <a:tr h="282262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rial Hebrew" charset="-79"/>
                          <a:ea typeface="Arial Hebrew" charset="-79"/>
                          <a:cs typeface="Arial Hebrew" charset="-79"/>
                        </a:rPr>
                        <a:t>ONE-TO-ONE</a:t>
                      </a:r>
                      <a:endParaRPr lang="en-US" dirty="0">
                        <a:latin typeface="Arial Hebrew" charset="-79"/>
                        <a:ea typeface="Arial Hebrew" charset="-79"/>
                        <a:cs typeface="Arial Hebrew" charset="-79"/>
                      </a:endParaRPr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rial Hebrew" charset="-79"/>
                          <a:ea typeface="Arial Hebrew" charset="-79"/>
                          <a:cs typeface="Arial Hebrew" charset="-79"/>
                        </a:rPr>
                        <a:t>ONE-TO-MANY</a:t>
                      </a:r>
                      <a:endParaRPr lang="en-US" dirty="0">
                        <a:latin typeface="Arial Hebrew" charset="-79"/>
                        <a:ea typeface="Arial Hebrew" charset="-79"/>
                        <a:cs typeface="Arial Hebrew" charset="-79"/>
                      </a:endParaRPr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</a:tr>
              <a:tr h="282262">
                <a:tc>
                  <a:txBody>
                    <a:bodyPr/>
                    <a:lstStyle/>
                    <a:p>
                      <a:r>
                        <a:rPr lang="en-US" sz="1600" b="0" dirty="0" smtClean="0">
                          <a:latin typeface="Arial Hebrew" charset="-79"/>
                          <a:ea typeface="Arial Hebrew" charset="-79"/>
                          <a:cs typeface="Arial Hebrew" charset="-79"/>
                        </a:rPr>
                        <a:t>Request/Response</a:t>
                      </a:r>
                      <a:endParaRPr lang="en-US" sz="1600" b="0" dirty="0">
                        <a:latin typeface="Arial Hebrew" charset="-79"/>
                        <a:ea typeface="Arial Hebrew" charset="-79"/>
                        <a:cs typeface="Arial Hebrew" charset="-79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 b="0" dirty="0">
                        <a:latin typeface="Arial Hebrew" charset="-79"/>
                        <a:ea typeface="Arial Hebrew" charset="-79"/>
                        <a:cs typeface="Arial Hebrew" charset="-79"/>
                      </a:endParaRPr>
                    </a:p>
                  </a:txBody>
                  <a:tcPr>
                    <a:noFill/>
                  </a:tcPr>
                </a:tc>
              </a:tr>
              <a:tr h="282262">
                <a:tc>
                  <a:txBody>
                    <a:bodyPr/>
                    <a:lstStyle/>
                    <a:p>
                      <a:r>
                        <a:rPr lang="en-US" sz="1600" b="0" dirty="0" smtClean="0">
                          <a:latin typeface="Arial Hebrew" charset="-79"/>
                          <a:ea typeface="Arial Hebrew" charset="-79"/>
                          <a:cs typeface="Arial Hebrew" charset="-79"/>
                        </a:rPr>
                        <a:t>Notifications</a:t>
                      </a:r>
                    </a:p>
                    <a:p>
                      <a:r>
                        <a:rPr lang="en-US" sz="1600" b="0" dirty="0" smtClean="0">
                          <a:latin typeface="Arial Hebrew" charset="-79"/>
                          <a:ea typeface="Arial Hebrew" charset="-79"/>
                          <a:cs typeface="Arial Hebrew" charset="-79"/>
                        </a:rPr>
                        <a:t>Request / Async</a:t>
                      </a:r>
                      <a:r>
                        <a:rPr lang="en-US" sz="1600" b="0" baseline="0" dirty="0" smtClean="0">
                          <a:latin typeface="Arial Hebrew" charset="-79"/>
                          <a:ea typeface="Arial Hebrew" charset="-79"/>
                          <a:cs typeface="Arial Hebrew" charset="-79"/>
                        </a:rPr>
                        <a:t> </a:t>
                      </a:r>
                      <a:r>
                        <a:rPr lang="en-US" sz="1600" b="0" dirty="0" smtClean="0">
                          <a:latin typeface="Arial Hebrew" charset="-79"/>
                          <a:ea typeface="Arial Hebrew" charset="-79"/>
                          <a:cs typeface="Arial Hebrew" charset="-79"/>
                        </a:rPr>
                        <a:t>Response</a:t>
                      </a:r>
                      <a:endParaRPr lang="en-US" sz="1600" b="0" dirty="0">
                        <a:latin typeface="Arial Hebrew" charset="-79"/>
                        <a:ea typeface="Arial Hebrew" charset="-79"/>
                        <a:cs typeface="Arial Hebrew" charset="-79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 smtClean="0">
                          <a:latin typeface="Arial Hebrew" charset="-79"/>
                          <a:ea typeface="Arial Hebrew" charset="-79"/>
                          <a:cs typeface="Arial Hebrew" charset="-79"/>
                        </a:rPr>
                        <a:t>Publish / Subscribe</a:t>
                      </a:r>
                    </a:p>
                    <a:p>
                      <a:r>
                        <a:rPr lang="en-US" sz="1600" b="0" dirty="0" smtClean="0">
                          <a:latin typeface="Arial Hebrew" charset="-79"/>
                          <a:ea typeface="Arial Hebrew" charset="-79"/>
                          <a:cs typeface="Arial Hebrew" charset="-79"/>
                        </a:rPr>
                        <a:t>Publish</a:t>
                      </a:r>
                      <a:r>
                        <a:rPr lang="en-US" sz="1600" b="0" baseline="0" dirty="0" smtClean="0">
                          <a:latin typeface="Arial Hebrew" charset="-79"/>
                          <a:ea typeface="Arial Hebrew" charset="-79"/>
                          <a:cs typeface="Arial Hebrew" charset="-79"/>
                        </a:rPr>
                        <a:t> / </a:t>
                      </a:r>
                      <a:r>
                        <a:rPr lang="en-US" sz="1600" b="0" dirty="0" smtClean="0">
                          <a:latin typeface="Arial Hebrew" charset="-79"/>
                          <a:ea typeface="Arial Hebrew" charset="-79"/>
                          <a:cs typeface="Arial Hebrew" charset="-79"/>
                        </a:rPr>
                        <a:t>Async Responses</a:t>
                      </a:r>
                      <a:endParaRPr lang="en-US" sz="1600" b="0" dirty="0">
                        <a:latin typeface="Arial Hebrew" charset="-79"/>
                        <a:ea typeface="Arial Hebrew" charset="-79"/>
                        <a:cs typeface="Arial Hebrew" charset="-79"/>
                      </a:endParaRP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  <p:graphicFrame>
        <p:nvGraphicFramePr>
          <p:cNvPr id="383" name="Table 38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0014272"/>
              </p:ext>
            </p:extLst>
          </p:nvPr>
        </p:nvGraphicFramePr>
        <p:xfrm>
          <a:off x="843540" y="1779189"/>
          <a:ext cx="2506457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06457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latin typeface="Arial Hebrew" charset="-79"/>
                          <a:ea typeface="Arial Hebrew" charset="-79"/>
                          <a:cs typeface="Arial Hebrew" charset="-79"/>
                        </a:rPr>
                        <a:t>SYNCHRONOUS</a:t>
                      </a:r>
                      <a:endParaRPr lang="en-US" b="1" dirty="0">
                        <a:latin typeface="Arial Hebrew" charset="-79"/>
                        <a:ea typeface="Arial Hebrew" charset="-79"/>
                        <a:cs typeface="Arial Hebrew" charset="-79"/>
                      </a:endParaRPr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84" name="Table 38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2543683"/>
              </p:ext>
            </p:extLst>
          </p:nvPr>
        </p:nvGraphicFramePr>
        <p:xfrm>
          <a:off x="843539" y="2154241"/>
          <a:ext cx="2506457" cy="5371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06457"/>
              </a:tblGrid>
              <a:tr h="53711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Arial Hebrew" charset="-79"/>
                          <a:ea typeface="Arial Hebrew" charset="-79"/>
                          <a:cs typeface="Arial Hebrew" charset="-79"/>
                        </a:rPr>
                        <a:t>ASYNCHRONOUS</a:t>
                      </a:r>
                      <a:endParaRPr lang="en-US" dirty="0">
                        <a:latin typeface="Arial Hebrew" charset="-79"/>
                        <a:ea typeface="Arial Hebrew" charset="-79"/>
                        <a:cs typeface="Arial Hebrew" charset="-79"/>
                      </a:endParaRPr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</a:tr>
            </a:tbl>
          </a:graphicData>
        </a:graphic>
      </p:graphicFrame>
      <p:pic>
        <p:nvPicPr>
          <p:cNvPr id="385" name="Picture 38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6472" y="5565321"/>
            <a:ext cx="981942" cy="363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957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Logical View Application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sz="2000" dirty="0" smtClean="0"/>
              <a:t>Inter Process Communication</a:t>
            </a:r>
            <a:endParaRPr lang="en-US" sz="2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0" y="6437420"/>
            <a:ext cx="584201" cy="304800"/>
          </a:xfrm>
        </p:spPr>
        <p:txBody>
          <a:bodyPr/>
          <a:lstStyle/>
          <a:p>
            <a:fld id="{3970ACE7-7972-4389-A70A-097F415613C7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913551" y="2171773"/>
            <a:ext cx="59503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0" dirty="0" smtClean="0"/>
              <a:t>REST</a:t>
            </a:r>
            <a:endParaRPr lang="en-US" sz="1200" b="0" dirty="0"/>
          </a:p>
        </p:txBody>
      </p:sp>
      <p:sp>
        <p:nvSpPr>
          <p:cNvPr id="6" name="Rectangle 5"/>
          <p:cNvSpPr/>
          <p:nvPr/>
        </p:nvSpPr>
        <p:spPr>
          <a:xfrm>
            <a:off x="959495" y="4854899"/>
            <a:ext cx="50847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0" dirty="0" smtClean="0"/>
              <a:t>RPC</a:t>
            </a:r>
            <a:endParaRPr lang="en-US" sz="1200" b="0" dirty="0"/>
          </a:p>
        </p:txBody>
      </p:sp>
      <p:grpSp>
        <p:nvGrpSpPr>
          <p:cNvPr id="11" name="Group 10"/>
          <p:cNvGrpSpPr/>
          <p:nvPr/>
        </p:nvGrpSpPr>
        <p:grpSpPr>
          <a:xfrm>
            <a:off x="3951841" y="2606221"/>
            <a:ext cx="942629" cy="1155977"/>
            <a:chOff x="1555956" y="2408282"/>
            <a:chExt cx="942629" cy="1155977"/>
          </a:xfrm>
        </p:grpSpPr>
        <p:grpSp>
          <p:nvGrpSpPr>
            <p:cNvPr id="7" name="Group 6"/>
            <p:cNvGrpSpPr/>
            <p:nvPr/>
          </p:nvGrpSpPr>
          <p:grpSpPr>
            <a:xfrm>
              <a:off x="1585452" y="2408282"/>
              <a:ext cx="834381" cy="846986"/>
              <a:chOff x="810381" y="2904842"/>
              <a:chExt cx="239418" cy="233531"/>
            </a:xfrm>
          </p:grpSpPr>
          <p:sp>
            <p:nvSpPr>
              <p:cNvPr id="8" name="Rounded Rectangle 7"/>
              <p:cNvSpPr/>
              <p:nvPr/>
            </p:nvSpPr>
            <p:spPr>
              <a:xfrm>
                <a:off x="810381" y="2904842"/>
                <a:ext cx="239418" cy="233531"/>
              </a:xfrm>
              <a:prstGeom prst="roundRect">
                <a:avLst/>
              </a:prstGeom>
              <a:solidFill>
                <a:srgbClr val="4F81BD">
                  <a:alpha val="55686"/>
                </a:srgb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"/>
                  <a:cs typeface=""/>
                </a:endParaRPr>
              </a:p>
            </p:txBody>
          </p:sp>
          <p:sp>
            <p:nvSpPr>
              <p:cNvPr id="9" name="Freeform 12"/>
              <p:cNvSpPr>
                <a:spLocks noEditPoints="1"/>
              </p:cNvSpPr>
              <p:nvPr/>
            </p:nvSpPr>
            <p:spPr bwMode="auto">
              <a:xfrm>
                <a:off x="846462" y="2941520"/>
                <a:ext cx="167023" cy="143584"/>
              </a:xfrm>
              <a:custGeom>
                <a:avLst/>
                <a:gdLst>
                  <a:gd name="T0" fmla="*/ 419 w 494"/>
                  <a:gd name="T1" fmla="*/ 299 h 448"/>
                  <a:gd name="T2" fmla="*/ 403 w 494"/>
                  <a:gd name="T3" fmla="*/ 301 h 448"/>
                  <a:gd name="T4" fmla="*/ 302 w 494"/>
                  <a:gd name="T5" fmla="*/ 126 h 448"/>
                  <a:gd name="T6" fmla="*/ 322 w 494"/>
                  <a:gd name="T7" fmla="*/ 75 h 448"/>
                  <a:gd name="T8" fmla="*/ 247 w 494"/>
                  <a:gd name="T9" fmla="*/ 0 h 448"/>
                  <a:gd name="T10" fmla="*/ 173 w 494"/>
                  <a:gd name="T11" fmla="*/ 75 h 448"/>
                  <a:gd name="T12" fmla="*/ 193 w 494"/>
                  <a:gd name="T13" fmla="*/ 126 h 448"/>
                  <a:gd name="T14" fmla="*/ 91 w 494"/>
                  <a:gd name="T15" fmla="*/ 301 h 448"/>
                  <a:gd name="T16" fmla="*/ 75 w 494"/>
                  <a:gd name="T17" fmla="*/ 299 h 448"/>
                  <a:gd name="T18" fmla="*/ 0 w 494"/>
                  <a:gd name="T19" fmla="*/ 373 h 448"/>
                  <a:gd name="T20" fmla="*/ 75 w 494"/>
                  <a:gd name="T21" fmla="*/ 448 h 448"/>
                  <a:gd name="T22" fmla="*/ 146 w 494"/>
                  <a:gd name="T23" fmla="*/ 395 h 448"/>
                  <a:gd name="T24" fmla="*/ 349 w 494"/>
                  <a:gd name="T25" fmla="*/ 395 h 448"/>
                  <a:gd name="T26" fmla="*/ 419 w 494"/>
                  <a:gd name="T27" fmla="*/ 448 h 448"/>
                  <a:gd name="T28" fmla="*/ 494 w 494"/>
                  <a:gd name="T29" fmla="*/ 373 h 448"/>
                  <a:gd name="T30" fmla="*/ 419 w 494"/>
                  <a:gd name="T31" fmla="*/ 299 h 448"/>
                  <a:gd name="T32" fmla="*/ 349 w 494"/>
                  <a:gd name="T33" fmla="*/ 351 h 448"/>
                  <a:gd name="T34" fmla="*/ 146 w 494"/>
                  <a:gd name="T35" fmla="*/ 351 h 448"/>
                  <a:gd name="T36" fmla="*/ 130 w 494"/>
                  <a:gd name="T37" fmla="*/ 323 h 448"/>
                  <a:gd name="T38" fmla="*/ 231 w 494"/>
                  <a:gd name="T39" fmla="*/ 148 h 448"/>
                  <a:gd name="T40" fmla="*/ 247 w 494"/>
                  <a:gd name="T41" fmla="*/ 150 h 448"/>
                  <a:gd name="T42" fmla="*/ 264 w 494"/>
                  <a:gd name="T43" fmla="*/ 148 h 448"/>
                  <a:gd name="T44" fmla="*/ 365 w 494"/>
                  <a:gd name="T45" fmla="*/ 323 h 448"/>
                  <a:gd name="T46" fmla="*/ 349 w 494"/>
                  <a:gd name="T47" fmla="*/ 351 h 4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494" h="448">
                    <a:moveTo>
                      <a:pt x="419" y="299"/>
                    </a:moveTo>
                    <a:cubicBezTo>
                      <a:pt x="414" y="299"/>
                      <a:pt x="408" y="300"/>
                      <a:pt x="403" y="301"/>
                    </a:cubicBezTo>
                    <a:cubicBezTo>
                      <a:pt x="302" y="126"/>
                      <a:pt x="302" y="126"/>
                      <a:pt x="302" y="126"/>
                    </a:cubicBezTo>
                    <a:cubicBezTo>
                      <a:pt x="314" y="112"/>
                      <a:pt x="322" y="95"/>
                      <a:pt x="322" y="75"/>
                    </a:cubicBezTo>
                    <a:cubicBezTo>
                      <a:pt x="322" y="34"/>
                      <a:pt x="288" y="0"/>
                      <a:pt x="247" y="0"/>
                    </a:cubicBezTo>
                    <a:cubicBezTo>
                      <a:pt x="206" y="0"/>
                      <a:pt x="173" y="34"/>
                      <a:pt x="173" y="75"/>
                    </a:cubicBezTo>
                    <a:cubicBezTo>
                      <a:pt x="173" y="95"/>
                      <a:pt x="180" y="112"/>
                      <a:pt x="193" y="126"/>
                    </a:cubicBezTo>
                    <a:cubicBezTo>
                      <a:pt x="91" y="301"/>
                      <a:pt x="91" y="301"/>
                      <a:pt x="91" y="301"/>
                    </a:cubicBezTo>
                    <a:cubicBezTo>
                      <a:pt x="86" y="300"/>
                      <a:pt x="81" y="299"/>
                      <a:pt x="75" y="299"/>
                    </a:cubicBezTo>
                    <a:cubicBezTo>
                      <a:pt x="34" y="299"/>
                      <a:pt x="0" y="332"/>
                      <a:pt x="0" y="373"/>
                    </a:cubicBezTo>
                    <a:cubicBezTo>
                      <a:pt x="0" y="415"/>
                      <a:pt x="34" y="448"/>
                      <a:pt x="75" y="448"/>
                    </a:cubicBezTo>
                    <a:cubicBezTo>
                      <a:pt x="108" y="448"/>
                      <a:pt x="136" y="426"/>
                      <a:pt x="146" y="395"/>
                    </a:cubicBezTo>
                    <a:cubicBezTo>
                      <a:pt x="349" y="395"/>
                      <a:pt x="349" y="395"/>
                      <a:pt x="349" y="395"/>
                    </a:cubicBezTo>
                    <a:cubicBezTo>
                      <a:pt x="358" y="426"/>
                      <a:pt x="386" y="448"/>
                      <a:pt x="419" y="448"/>
                    </a:cubicBezTo>
                    <a:cubicBezTo>
                      <a:pt x="461" y="448"/>
                      <a:pt x="494" y="415"/>
                      <a:pt x="494" y="373"/>
                    </a:cubicBezTo>
                    <a:cubicBezTo>
                      <a:pt x="494" y="332"/>
                      <a:pt x="461" y="299"/>
                      <a:pt x="419" y="299"/>
                    </a:cubicBezTo>
                    <a:close/>
                    <a:moveTo>
                      <a:pt x="349" y="351"/>
                    </a:moveTo>
                    <a:cubicBezTo>
                      <a:pt x="146" y="351"/>
                      <a:pt x="146" y="351"/>
                      <a:pt x="146" y="351"/>
                    </a:cubicBezTo>
                    <a:cubicBezTo>
                      <a:pt x="142" y="341"/>
                      <a:pt x="137" y="331"/>
                      <a:pt x="130" y="323"/>
                    </a:cubicBezTo>
                    <a:cubicBezTo>
                      <a:pt x="231" y="148"/>
                      <a:pt x="231" y="148"/>
                      <a:pt x="231" y="148"/>
                    </a:cubicBezTo>
                    <a:cubicBezTo>
                      <a:pt x="236" y="149"/>
                      <a:pt x="242" y="150"/>
                      <a:pt x="247" y="150"/>
                    </a:cubicBezTo>
                    <a:cubicBezTo>
                      <a:pt x="253" y="150"/>
                      <a:pt x="258" y="149"/>
                      <a:pt x="264" y="148"/>
                    </a:cubicBezTo>
                    <a:cubicBezTo>
                      <a:pt x="365" y="323"/>
                      <a:pt x="365" y="323"/>
                      <a:pt x="365" y="323"/>
                    </a:cubicBezTo>
                    <a:cubicBezTo>
                      <a:pt x="358" y="331"/>
                      <a:pt x="352" y="341"/>
                      <a:pt x="349" y="351"/>
                    </a:cubicBezTo>
                    <a:close/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"/>
                </a:endParaRPr>
              </a:p>
            </p:txBody>
          </p:sp>
        </p:grpSp>
        <p:sp>
          <p:nvSpPr>
            <p:cNvPr id="10" name="TextBox 9"/>
            <p:cNvSpPr txBox="1"/>
            <p:nvPr/>
          </p:nvSpPr>
          <p:spPr>
            <a:xfrm>
              <a:off x="1555956" y="3256482"/>
              <a:ext cx="94262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0" dirty="0" smtClean="0"/>
                <a:t>Service A</a:t>
              </a:r>
              <a:endParaRPr lang="en-US" b="0" dirty="0"/>
            </a:p>
          </p:txBody>
        </p:sp>
      </p:grpSp>
      <p:sp>
        <p:nvSpPr>
          <p:cNvPr id="12" name="Oval 11"/>
          <p:cNvSpPr/>
          <p:nvPr/>
        </p:nvSpPr>
        <p:spPr bwMode="auto">
          <a:xfrm>
            <a:off x="1211070" y="2591473"/>
            <a:ext cx="915012" cy="855406"/>
          </a:xfrm>
          <a:prstGeom prst="ellipse">
            <a:avLst/>
          </a:prstGeom>
          <a:solidFill>
            <a:srgbClr val="224B50">
              <a:alpha val="50196"/>
            </a:srgbClr>
          </a:solidFill>
          <a:ln w="9525" cap="flat" cmpd="sng" algn="ctr">
            <a:noFill/>
            <a:prstDash val="solid"/>
            <a:round/>
            <a:headEnd type="none" w="lg" len="lg"/>
            <a:tailEnd type="none" w="lg" len="lg"/>
          </a:ln>
          <a:effectLst/>
        </p:spPr>
        <p:txBody>
          <a:bodyPr vert="horz" wrap="none" lIns="91440" tIns="91440" rIns="91440" bIns="9144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 smtClean="0">
                <a:ln>
                  <a:noFill/>
                </a:ln>
                <a:effectLst/>
                <a:latin typeface="Arial" charset="0"/>
                <a:cs typeface="Arial" charset="0"/>
              </a:rPr>
              <a:t>App</a:t>
            </a:r>
          </a:p>
        </p:txBody>
      </p:sp>
      <p:cxnSp>
        <p:nvCxnSpPr>
          <p:cNvPr id="14" name="Straight Arrow Connector 13"/>
          <p:cNvCxnSpPr>
            <a:stCxn id="12" idx="6"/>
            <a:endCxn id="8" idx="1"/>
          </p:cNvCxnSpPr>
          <p:nvPr/>
        </p:nvCxnSpPr>
        <p:spPr bwMode="auto">
          <a:xfrm>
            <a:off x="2126082" y="3019176"/>
            <a:ext cx="1855255" cy="10538"/>
          </a:xfrm>
          <a:prstGeom prst="straightConnector1">
            <a:avLst/>
          </a:prstGeom>
          <a:solidFill>
            <a:schemeClr val="accent1"/>
          </a:solidFill>
          <a:ln w="41275" cap="flat" cmpd="sng" algn="ctr">
            <a:solidFill>
              <a:schemeClr val="bg2">
                <a:alpha val="26000"/>
              </a:schemeClr>
            </a:solidFill>
            <a:prstDash val="solid"/>
            <a:round/>
            <a:headEnd type="none" w="lg" len="lg"/>
            <a:tailEnd type="triangle"/>
          </a:ln>
          <a:effectLst/>
        </p:spPr>
      </p:cxnSp>
      <p:grpSp>
        <p:nvGrpSpPr>
          <p:cNvPr id="24" name="Group 23"/>
          <p:cNvGrpSpPr/>
          <p:nvPr/>
        </p:nvGrpSpPr>
        <p:grpSpPr>
          <a:xfrm>
            <a:off x="4027905" y="5359695"/>
            <a:ext cx="942629" cy="1155977"/>
            <a:chOff x="1555956" y="2408282"/>
            <a:chExt cx="942629" cy="1155977"/>
          </a:xfrm>
        </p:grpSpPr>
        <p:grpSp>
          <p:nvGrpSpPr>
            <p:cNvPr id="25" name="Group 24"/>
            <p:cNvGrpSpPr/>
            <p:nvPr/>
          </p:nvGrpSpPr>
          <p:grpSpPr>
            <a:xfrm>
              <a:off x="1585452" y="2408282"/>
              <a:ext cx="834381" cy="846986"/>
              <a:chOff x="810381" y="2904842"/>
              <a:chExt cx="239418" cy="233531"/>
            </a:xfrm>
          </p:grpSpPr>
          <p:sp>
            <p:nvSpPr>
              <p:cNvPr id="27" name="Rounded Rectangle 26"/>
              <p:cNvSpPr/>
              <p:nvPr/>
            </p:nvSpPr>
            <p:spPr>
              <a:xfrm>
                <a:off x="810381" y="2904842"/>
                <a:ext cx="239418" cy="233531"/>
              </a:xfrm>
              <a:prstGeom prst="roundRect">
                <a:avLst/>
              </a:prstGeom>
              <a:solidFill>
                <a:srgbClr val="4F81BD">
                  <a:alpha val="55686"/>
                </a:srgb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"/>
                  <a:cs typeface=""/>
                </a:endParaRPr>
              </a:p>
            </p:txBody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846462" y="2941520"/>
                <a:ext cx="167023" cy="143584"/>
              </a:xfrm>
              <a:custGeom>
                <a:avLst/>
                <a:gdLst>
                  <a:gd name="T0" fmla="*/ 419 w 494"/>
                  <a:gd name="T1" fmla="*/ 299 h 448"/>
                  <a:gd name="T2" fmla="*/ 403 w 494"/>
                  <a:gd name="T3" fmla="*/ 301 h 448"/>
                  <a:gd name="T4" fmla="*/ 302 w 494"/>
                  <a:gd name="T5" fmla="*/ 126 h 448"/>
                  <a:gd name="T6" fmla="*/ 322 w 494"/>
                  <a:gd name="T7" fmla="*/ 75 h 448"/>
                  <a:gd name="T8" fmla="*/ 247 w 494"/>
                  <a:gd name="T9" fmla="*/ 0 h 448"/>
                  <a:gd name="T10" fmla="*/ 173 w 494"/>
                  <a:gd name="T11" fmla="*/ 75 h 448"/>
                  <a:gd name="T12" fmla="*/ 193 w 494"/>
                  <a:gd name="T13" fmla="*/ 126 h 448"/>
                  <a:gd name="T14" fmla="*/ 91 w 494"/>
                  <a:gd name="T15" fmla="*/ 301 h 448"/>
                  <a:gd name="T16" fmla="*/ 75 w 494"/>
                  <a:gd name="T17" fmla="*/ 299 h 448"/>
                  <a:gd name="T18" fmla="*/ 0 w 494"/>
                  <a:gd name="T19" fmla="*/ 373 h 448"/>
                  <a:gd name="T20" fmla="*/ 75 w 494"/>
                  <a:gd name="T21" fmla="*/ 448 h 448"/>
                  <a:gd name="T22" fmla="*/ 146 w 494"/>
                  <a:gd name="T23" fmla="*/ 395 h 448"/>
                  <a:gd name="T24" fmla="*/ 349 w 494"/>
                  <a:gd name="T25" fmla="*/ 395 h 448"/>
                  <a:gd name="T26" fmla="*/ 419 w 494"/>
                  <a:gd name="T27" fmla="*/ 448 h 448"/>
                  <a:gd name="T28" fmla="*/ 494 w 494"/>
                  <a:gd name="T29" fmla="*/ 373 h 448"/>
                  <a:gd name="T30" fmla="*/ 419 w 494"/>
                  <a:gd name="T31" fmla="*/ 299 h 448"/>
                  <a:gd name="T32" fmla="*/ 349 w 494"/>
                  <a:gd name="T33" fmla="*/ 351 h 448"/>
                  <a:gd name="T34" fmla="*/ 146 w 494"/>
                  <a:gd name="T35" fmla="*/ 351 h 448"/>
                  <a:gd name="T36" fmla="*/ 130 w 494"/>
                  <a:gd name="T37" fmla="*/ 323 h 448"/>
                  <a:gd name="T38" fmla="*/ 231 w 494"/>
                  <a:gd name="T39" fmla="*/ 148 h 448"/>
                  <a:gd name="T40" fmla="*/ 247 w 494"/>
                  <a:gd name="T41" fmla="*/ 150 h 448"/>
                  <a:gd name="T42" fmla="*/ 264 w 494"/>
                  <a:gd name="T43" fmla="*/ 148 h 448"/>
                  <a:gd name="T44" fmla="*/ 365 w 494"/>
                  <a:gd name="T45" fmla="*/ 323 h 448"/>
                  <a:gd name="T46" fmla="*/ 349 w 494"/>
                  <a:gd name="T47" fmla="*/ 351 h 4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494" h="448">
                    <a:moveTo>
                      <a:pt x="419" y="299"/>
                    </a:moveTo>
                    <a:cubicBezTo>
                      <a:pt x="414" y="299"/>
                      <a:pt x="408" y="300"/>
                      <a:pt x="403" y="301"/>
                    </a:cubicBezTo>
                    <a:cubicBezTo>
                      <a:pt x="302" y="126"/>
                      <a:pt x="302" y="126"/>
                      <a:pt x="302" y="126"/>
                    </a:cubicBezTo>
                    <a:cubicBezTo>
                      <a:pt x="314" y="112"/>
                      <a:pt x="322" y="95"/>
                      <a:pt x="322" y="75"/>
                    </a:cubicBezTo>
                    <a:cubicBezTo>
                      <a:pt x="322" y="34"/>
                      <a:pt x="288" y="0"/>
                      <a:pt x="247" y="0"/>
                    </a:cubicBezTo>
                    <a:cubicBezTo>
                      <a:pt x="206" y="0"/>
                      <a:pt x="173" y="34"/>
                      <a:pt x="173" y="75"/>
                    </a:cubicBezTo>
                    <a:cubicBezTo>
                      <a:pt x="173" y="95"/>
                      <a:pt x="180" y="112"/>
                      <a:pt x="193" y="126"/>
                    </a:cubicBezTo>
                    <a:cubicBezTo>
                      <a:pt x="91" y="301"/>
                      <a:pt x="91" y="301"/>
                      <a:pt x="91" y="301"/>
                    </a:cubicBezTo>
                    <a:cubicBezTo>
                      <a:pt x="86" y="300"/>
                      <a:pt x="81" y="299"/>
                      <a:pt x="75" y="299"/>
                    </a:cubicBezTo>
                    <a:cubicBezTo>
                      <a:pt x="34" y="299"/>
                      <a:pt x="0" y="332"/>
                      <a:pt x="0" y="373"/>
                    </a:cubicBezTo>
                    <a:cubicBezTo>
                      <a:pt x="0" y="415"/>
                      <a:pt x="34" y="448"/>
                      <a:pt x="75" y="448"/>
                    </a:cubicBezTo>
                    <a:cubicBezTo>
                      <a:pt x="108" y="448"/>
                      <a:pt x="136" y="426"/>
                      <a:pt x="146" y="395"/>
                    </a:cubicBezTo>
                    <a:cubicBezTo>
                      <a:pt x="349" y="395"/>
                      <a:pt x="349" y="395"/>
                      <a:pt x="349" y="395"/>
                    </a:cubicBezTo>
                    <a:cubicBezTo>
                      <a:pt x="358" y="426"/>
                      <a:pt x="386" y="448"/>
                      <a:pt x="419" y="448"/>
                    </a:cubicBezTo>
                    <a:cubicBezTo>
                      <a:pt x="461" y="448"/>
                      <a:pt x="494" y="415"/>
                      <a:pt x="494" y="373"/>
                    </a:cubicBezTo>
                    <a:cubicBezTo>
                      <a:pt x="494" y="332"/>
                      <a:pt x="461" y="299"/>
                      <a:pt x="419" y="299"/>
                    </a:cubicBezTo>
                    <a:close/>
                    <a:moveTo>
                      <a:pt x="349" y="351"/>
                    </a:moveTo>
                    <a:cubicBezTo>
                      <a:pt x="146" y="351"/>
                      <a:pt x="146" y="351"/>
                      <a:pt x="146" y="351"/>
                    </a:cubicBezTo>
                    <a:cubicBezTo>
                      <a:pt x="142" y="341"/>
                      <a:pt x="137" y="331"/>
                      <a:pt x="130" y="323"/>
                    </a:cubicBezTo>
                    <a:cubicBezTo>
                      <a:pt x="231" y="148"/>
                      <a:pt x="231" y="148"/>
                      <a:pt x="231" y="148"/>
                    </a:cubicBezTo>
                    <a:cubicBezTo>
                      <a:pt x="236" y="149"/>
                      <a:pt x="242" y="150"/>
                      <a:pt x="247" y="150"/>
                    </a:cubicBezTo>
                    <a:cubicBezTo>
                      <a:pt x="253" y="150"/>
                      <a:pt x="258" y="149"/>
                      <a:pt x="264" y="148"/>
                    </a:cubicBezTo>
                    <a:cubicBezTo>
                      <a:pt x="365" y="323"/>
                      <a:pt x="365" y="323"/>
                      <a:pt x="365" y="323"/>
                    </a:cubicBezTo>
                    <a:cubicBezTo>
                      <a:pt x="358" y="331"/>
                      <a:pt x="352" y="341"/>
                      <a:pt x="349" y="351"/>
                    </a:cubicBezTo>
                    <a:close/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"/>
                </a:endParaRPr>
              </a:p>
            </p:txBody>
          </p:sp>
        </p:grpSp>
        <p:sp>
          <p:nvSpPr>
            <p:cNvPr id="26" name="TextBox 25"/>
            <p:cNvSpPr txBox="1"/>
            <p:nvPr/>
          </p:nvSpPr>
          <p:spPr>
            <a:xfrm>
              <a:off x="1555956" y="3256482"/>
              <a:ext cx="94262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0" dirty="0" smtClean="0"/>
                <a:t>Service A</a:t>
              </a:r>
              <a:endParaRPr lang="en-US" b="0" dirty="0"/>
            </a:p>
          </p:txBody>
        </p:sp>
      </p:grpSp>
      <p:sp>
        <p:nvSpPr>
          <p:cNvPr id="29" name="Oval 28"/>
          <p:cNvSpPr/>
          <p:nvPr/>
        </p:nvSpPr>
        <p:spPr bwMode="auto">
          <a:xfrm>
            <a:off x="1318504" y="5372905"/>
            <a:ext cx="915012" cy="855406"/>
          </a:xfrm>
          <a:prstGeom prst="ellipse">
            <a:avLst/>
          </a:prstGeom>
          <a:solidFill>
            <a:srgbClr val="224B50">
              <a:alpha val="50196"/>
            </a:srgbClr>
          </a:solidFill>
          <a:ln w="9525" cap="flat" cmpd="sng" algn="ctr">
            <a:noFill/>
            <a:prstDash val="solid"/>
            <a:round/>
            <a:headEnd type="none" w="lg" len="lg"/>
            <a:tailEnd type="none" w="lg" len="lg"/>
          </a:ln>
          <a:effectLst/>
        </p:spPr>
        <p:txBody>
          <a:bodyPr vert="horz" wrap="none" lIns="91440" tIns="91440" rIns="91440" bIns="9144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 smtClean="0">
                <a:ln>
                  <a:noFill/>
                </a:ln>
                <a:effectLst/>
                <a:latin typeface="Arial" charset="0"/>
                <a:cs typeface="Arial" charset="0"/>
              </a:rPr>
              <a:t>App</a:t>
            </a:r>
          </a:p>
        </p:txBody>
      </p:sp>
      <p:sp>
        <p:nvSpPr>
          <p:cNvPr id="37" name="Rectangle 36"/>
          <p:cNvSpPr/>
          <p:nvPr/>
        </p:nvSpPr>
        <p:spPr>
          <a:xfrm>
            <a:off x="2787451" y="2739247"/>
            <a:ext cx="53251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0" dirty="0" smtClean="0"/>
              <a:t>POST</a:t>
            </a:r>
            <a:endParaRPr lang="en-US" sz="1000" b="0" dirty="0"/>
          </a:p>
        </p:txBody>
      </p:sp>
      <p:grpSp>
        <p:nvGrpSpPr>
          <p:cNvPr id="38" name="Group 37"/>
          <p:cNvGrpSpPr/>
          <p:nvPr/>
        </p:nvGrpSpPr>
        <p:grpSpPr>
          <a:xfrm>
            <a:off x="6323104" y="5359695"/>
            <a:ext cx="942629" cy="1153048"/>
            <a:chOff x="5424900" y="2448620"/>
            <a:chExt cx="942629" cy="1153048"/>
          </a:xfrm>
        </p:grpSpPr>
        <p:grpSp>
          <p:nvGrpSpPr>
            <p:cNvPr id="39" name="Group 38"/>
            <p:cNvGrpSpPr/>
            <p:nvPr/>
          </p:nvGrpSpPr>
          <p:grpSpPr>
            <a:xfrm>
              <a:off x="5479025" y="2448620"/>
              <a:ext cx="834381" cy="845271"/>
              <a:chOff x="796784" y="2455327"/>
              <a:chExt cx="249857" cy="235347"/>
            </a:xfrm>
          </p:grpSpPr>
          <p:sp>
            <p:nvSpPr>
              <p:cNvPr id="41" name="Rounded Rectangle 40"/>
              <p:cNvSpPr/>
              <p:nvPr/>
            </p:nvSpPr>
            <p:spPr>
              <a:xfrm>
                <a:off x="796784" y="2455327"/>
                <a:ext cx="249857" cy="235347"/>
              </a:xfrm>
              <a:prstGeom prst="roundRect">
                <a:avLst/>
              </a:prstGeom>
              <a:solidFill>
                <a:srgbClr val="F7964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"/>
                  <a:cs typeface=""/>
                </a:endParaRPr>
              </a:p>
            </p:txBody>
          </p:sp>
          <p:sp>
            <p:nvSpPr>
              <p:cNvPr id="42" name="Freeform 41"/>
              <p:cNvSpPr>
                <a:spLocks noEditPoints="1"/>
              </p:cNvSpPr>
              <p:nvPr/>
            </p:nvSpPr>
            <p:spPr bwMode="auto">
              <a:xfrm>
                <a:off x="828964" y="2505098"/>
                <a:ext cx="167023" cy="136694"/>
              </a:xfrm>
              <a:custGeom>
                <a:avLst/>
                <a:gdLst>
                  <a:gd name="T0" fmla="*/ 419 w 494"/>
                  <a:gd name="T1" fmla="*/ 299 h 448"/>
                  <a:gd name="T2" fmla="*/ 403 w 494"/>
                  <a:gd name="T3" fmla="*/ 301 h 448"/>
                  <a:gd name="T4" fmla="*/ 302 w 494"/>
                  <a:gd name="T5" fmla="*/ 126 h 448"/>
                  <a:gd name="T6" fmla="*/ 322 w 494"/>
                  <a:gd name="T7" fmla="*/ 75 h 448"/>
                  <a:gd name="T8" fmla="*/ 247 w 494"/>
                  <a:gd name="T9" fmla="*/ 0 h 448"/>
                  <a:gd name="T10" fmla="*/ 173 w 494"/>
                  <a:gd name="T11" fmla="*/ 75 h 448"/>
                  <a:gd name="T12" fmla="*/ 193 w 494"/>
                  <a:gd name="T13" fmla="*/ 126 h 448"/>
                  <a:gd name="T14" fmla="*/ 91 w 494"/>
                  <a:gd name="T15" fmla="*/ 301 h 448"/>
                  <a:gd name="T16" fmla="*/ 75 w 494"/>
                  <a:gd name="T17" fmla="*/ 299 h 448"/>
                  <a:gd name="T18" fmla="*/ 0 w 494"/>
                  <a:gd name="T19" fmla="*/ 373 h 448"/>
                  <a:gd name="T20" fmla="*/ 75 w 494"/>
                  <a:gd name="T21" fmla="*/ 448 h 448"/>
                  <a:gd name="T22" fmla="*/ 146 w 494"/>
                  <a:gd name="T23" fmla="*/ 395 h 448"/>
                  <a:gd name="T24" fmla="*/ 349 w 494"/>
                  <a:gd name="T25" fmla="*/ 395 h 448"/>
                  <a:gd name="T26" fmla="*/ 419 w 494"/>
                  <a:gd name="T27" fmla="*/ 448 h 448"/>
                  <a:gd name="T28" fmla="*/ 494 w 494"/>
                  <a:gd name="T29" fmla="*/ 373 h 448"/>
                  <a:gd name="T30" fmla="*/ 419 w 494"/>
                  <a:gd name="T31" fmla="*/ 299 h 448"/>
                  <a:gd name="T32" fmla="*/ 349 w 494"/>
                  <a:gd name="T33" fmla="*/ 351 h 448"/>
                  <a:gd name="T34" fmla="*/ 146 w 494"/>
                  <a:gd name="T35" fmla="*/ 351 h 448"/>
                  <a:gd name="T36" fmla="*/ 130 w 494"/>
                  <a:gd name="T37" fmla="*/ 323 h 448"/>
                  <a:gd name="T38" fmla="*/ 231 w 494"/>
                  <a:gd name="T39" fmla="*/ 148 h 448"/>
                  <a:gd name="T40" fmla="*/ 247 w 494"/>
                  <a:gd name="T41" fmla="*/ 150 h 448"/>
                  <a:gd name="T42" fmla="*/ 264 w 494"/>
                  <a:gd name="T43" fmla="*/ 148 h 448"/>
                  <a:gd name="T44" fmla="*/ 365 w 494"/>
                  <a:gd name="T45" fmla="*/ 323 h 448"/>
                  <a:gd name="T46" fmla="*/ 349 w 494"/>
                  <a:gd name="T47" fmla="*/ 351 h 4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494" h="448">
                    <a:moveTo>
                      <a:pt x="419" y="299"/>
                    </a:moveTo>
                    <a:cubicBezTo>
                      <a:pt x="414" y="299"/>
                      <a:pt x="408" y="300"/>
                      <a:pt x="403" y="301"/>
                    </a:cubicBezTo>
                    <a:cubicBezTo>
                      <a:pt x="302" y="126"/>
                      <a:pt x="302" y="126"/>
                      <a:pt x="302" y="126"/>
                    </a:cubicBezTo>
                    <a:cubicBezTo>
                      <a:pt x="314" y="112"/>
                      <a:pt x="322" y="95"/>
                      <a:pt x="322" y="75"/>
                    </a:cubicBezTo>
                    <a:cubicBezTo>
                      <a:pt x="322" y="34"/>
                      <a:pt x="288" y="0"/>
                      <a:pt x="247" y="0"/>
                    </a:cubicBezTo>
                    <a:cubicBezTo>
                      <a:pt x="206" y="0"/>
                      <a:pt x="173" y="34"/>
                      <a:pt x="173" y="75"/>
                    </a:cubicBezTo>
                    <a:cubicBezTo>
                      <a:pt x="173" y="95"/>
                      <a:pt x="180" y="112"/>
                      <a:pt x="193" y="126"/>
                    </a:cubicBezTo>
                    <a:cubicBezTo>
                      <a:pt x="91" y="301"/>
                      <a:pt x="91" y="301"/>
                      <a:pt x="91" y="301"/>
                    </a:cubicBezTo>
                    <a:cubicBezTo>
                      <a:pt x="86" y="300"/>
                      <a:pt x="81" y="299"/>
                      <a:pt x="75" y="299"/>
                    </a:cubicBezTo>
                    <a:cubicBezTo>
                      <a:pt x="34" y="299"/>
                      <a:pt x="0" y="332"/>
                      <a:pt x="0" y="373"/>
                    </a:cubicBezTo>
                    <a:cubicBezTo>
                      <a:pt x="0" y="415"/>
                      <a:pt x="34" y="448"/>
                      <a:pt x="75" y="448"/>
                    </a:cubicBezTo>
                    <a:cubicBezTo>
                      <a:pt x="108" y="448"/>
                      <a:pt x="136" y="426"/>
                      <a:pt x="146" y="395"/>
                    </a:cubicBezTo>
                    <a:cubicBezTo>
                      <a:pt x="349" y="395"/>
                      <a:pt x="349" y="395"/>
                      <a:pt x="349" y="395"/>
                    </a:cubicBezTo>
                    <a:cubicBezTo>
                      <a:pt x="358" y="426"/>
                      <a:pt x="386" y="448"/>
                      <a:pt x="419" y="448"/>
                    </a:cubicBezTo>
                    <a:cubicBezTo>
                      <a:pt x="461" y="448"/>
                      <a:pt x="494" y="415"/>
                      <a:pt x="494" y="373"/>
                    </a:cubicBezTo>
                    <a:cubicBezTo>
                      <a:pt x="494" y="332"/>
                      <a:pt x="461" y="299"/>
                      <a:pt x="419" y="299"/>
                    </a:cubicBezTo>
                    <a:close/>
                    <a:moveTo>
                      <a:pt x="349" y="351"/>
                    </a:moveTo>
                    <a:cubicBezTo>
                      <a:pt x="146" y="351"/>
                      <a:pt x="146" y="351"/>
                      <a:pt x="146" y="351"/>
                    </a:cubicBezTo>
                    <a:cubicBezTo>
                      <a:pt x="142" y="341"/>
                      <a:pt x="137" y="331"/>
                      <a:pt x="130" y="323"/>
                    </a:cubicBezTo>
                    <a:cubicBezTo>
                      <a:pt x="231" y="148"/>
                      <a:pt x="231" y="148"/>
                      <a:pt x="231" y="148"/>
                    </a:cubicBezTo>
                    <a:cubicBezTo>
                      <a:pt x="236" y="149"/>
                      <a:pt x="242" y="150"/>
                      <a:pt x="247" y="150"/>
                    </a:cubicBezTo>
                    <a:cubicBezTo>
                      <a:pt x="253" y="150"/>
                      <a:pt x="258" y="149"/>
                      <a:pt x="264" y="148"/>
                    </a:cubicBezTo>
                    <a:cubicBezTo>
                      <a:pt x="365" y="323"/>
                      <a:pt x="365" y="323"/>
                      <a:pt x="365" y="323"/>
                    </a:cubicBezTo>
                    <a:cubicBezTo>
                      <a:pt x="358" y="331"/>
                      <a:pt x="352" y="341"/>
                      <a:pt x="349" y="35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00" dirty="0"/>
              </a:p>
            </p:txBody>
          </p:sp>
        </p:grpSp>
        <p:sp>
          <p:nvSpPr>
            <p:cNvPr id="40" name="TextBox 39"/>
            <p:cNvSpPr txBox="1"/>
            <p:nvPr/>
          </p:nvSpPr>
          <p:spPr>
            <a:xfrm>
              <a:off x="5424900" y="3293891"/>
              <a:ext cx="94262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0" dirty="0" smtClean="0"/>
                <a:t>Service A</a:t>
              </a:r>
              <a:endParaRPr lang="en-US" b="0" dirty="0"/>
            </a:p>
          </p:txBody>
        </p:sp>
      </p:grpSp>
      <p:cxnSp>
        <p:nvCxnSpPr>
          <p:cNvPr id="369" name="Straight Arrow Connector 368"/>
          <p:cNvCxnSpPr/>
          <p:nvPr/>
        </p:nvCxnSpPr>
        <p:spPr bwMode="auto">
          <a:xfrm>
            <a:off x="2223461" y="5791808"/>
            <a:ext cx="1855255" cy="10538"/>
          </a:xfrm>
          <a:prstGeom prst="straightConnector1">
            <a:avLst/>
          </a:prstGeom>
          <a:solidFill>
            <a:schemeClr val="accent1"/>
          </a:solidFill>
          <a:ln w="41275" cap="flat" cmpd="sng" algn="ctr">
            <a:solidFill>
              <a:schemeClr val="bg2">
                <a:alpha val="26000"/>
              </a:schemeClr>
            </a:solidFill>
            <a:prstDash val="solid"/>
            <a:round/>
            <a:headEnd type="none" w="lg" len="lg"/>
            <a:tailEnd type="triangle"/>
          </a:ln>
          <a:effectLst/>
        </p:spPr>
      </p:cxnSp>
      <p:cxnSp>
        <p:nvCxnSpPr>
          <p:cNvPr id="370" name="Straight Arrow Connector 369"/>
          <p:cNvCxnSpPr>
            <a:endCxn id="41" idx="1"/>
          </p:cNvCxnSpPr>
          <p:nvPr/>
        </p:nvCxnSpPr>
        <p:spPr bwMode="auto">
          <a:xfrm>
            <a:off x="4869656" y="5781270"/>
            <a:ext cx="1507573" cy="1061"/>
          </a:xfrm>
          <a:prstGeom prst="straightConnector1">
            <a:avLst/>
          </a:prstGeom>
          <a:solidFill>
            <a:schemeClr val="accent1"/>
          </a:solidFill>
          <a:ln w="41275" cap="flat" cmpd="sng" algn="ctr">
            <a:solidFill>
              <a:schemeClr val="bg2">
                <a:alpha val="26000"/>
              </a:schemeClr>
            </a:solidFill>
            <a:prstDash val="solid"/>
            <a:round/>
            <a:headEnd type="none" w="lg" len="lg"/>
            <a:tailEnd type="triangle"/>
          </a:ln>
          <a:effectLst/>
        </p:spPr>
      </p:cxnSp>
      <p:sp>
        <p:nvSpPr>
          <p:cNvPr id="372" name="Rectangle 371"/>
          <p:cNvSpPr/>
          <p:nvPr/>
        </p:nvSpPr>
        <p:spPr>
          <a:xfrm>
            <a:off x="2653596" y="5538452"/>
            <a:ext cx="80342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0" dirty="0" smtClean="0"/>
              <a:t>REQUEST</a:t>
            </a:r>
            <a:endParaRPr lang="en-US" sz="1000" b="0" dirty="0"/>
          </a:p>
        </p:txBody>
      </p:sp>
      <p:sp>
        <p:nvSpPr>
          <p:cNvPr id="373" name="Rectangle 372"/>
          <p:cNvSpPr/>
          <p:nvPr/>
        </p:nvSpPr>
        <p:spPr>
          <a:xfrm>
            <a:off x="5264143" y="5545587"/>
            <a:ext cx="74571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0" dirty="0" smtClean="0"/>
              <a:t>PUB/SUB</a:t>
            </a:r>
            <a:endParaRPr lang="en-US" sz="1000" b="0" dirty="0"/>
          </a:p>
        </p:txBody>
      </p:sp>
      <p:sp>
        <p:nvSpPr>
          <p:cNvPr id="374" name="Can 373"/>
          <p:cNvSpPr/>
          <p:nvPr/>
        </p:nvSpPr>
        <p:spPr bwMode="auto">
          <a:xfrm>
            <a:off x="8692135" y="5372905"/>
            <a:ext cx="560976" cy="708867"/>
          </a:xfrm>
          <a:prstGeom prst="can">
            <a:avLst/>
          </a:prstGeom>
          <a:solidFill>
            <a:srgbClr val="AB7942">
              <a:alpha val="41176"/>
            </a:srgbClr>
          </a:solidFill>
          <a:ln w="9525" cap="flat" cmpd="sng" algn="ctr">
            <a:noFill/>
            <a:prstDash val="solid"/>
            <a:round/>
            <a:headEnd type="none" w="lg" len="lg"/>
            <a:tailEnd type="none" w="lg" len="lg"/>
          </a:ln>
          <a:effectLst/>
        </p:spPr>
        <p:txBody>
          <a:bodyPr vert="horz" wrap="none" lIns="91440" tIns="91440" rIns="91440" bIns="9144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cxnSp>
        <p:nvCxnSpPr>
          <p:cNvPr id="375" name="Straight Arrow Connector 374"/>
          <p:cNvCxnSpPr/>
          <p:nvPr/>
        </p:nvCxnSpPr>
        <p:spPr bwMode="auto">
          <a:xfrm>
            <a:off x="7198293" y="5758882"/>
            <a:ext cx="1507573" cy="1061"/>
          </a:xfrm>
          <a:prstGeom prst="straightConnector1">
            <a:avLst/>
          </a:prstGeom>
          <a:solidFill>
            <a:schemeClr val="accent1"/>
          </a:solidFill>
          <a:ln w="41275" cap="flat" cmpd="sng" algn="ctr">
            <a:solidFill>
              <a:schemeClr val="bg2">
                <a:alpha val="26000"/>
              </a:schemeClr>
            </a:solidFill>
            <a:prstDash val="solid"/>
            <a:round/>
            <a:headEnd type="none" w="lg" len="lg"/>
            <a:tailEnd type="triangle"/>
          </a:ln>
          <a:effectLst/>
        </p:spPr>
      </p:cxnSp>
      <p:sp>
        <p:nvSpPr>
          <p:cNvPr id="376" name="TextBox 375"/>
          <p:cNvSpPr txBox="1"/>
          <p:nvPr/>
        </p:nvSpPr>
        <p:spPr>
          <a:xfrm>
            <a:off x="8432252" y="6129643"/>
            <a:ext cx="10807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smtClean="0"/>
              <a:t>Destination</a:t>
            </a:r>
            <a:endParaRPr lang="en-US" b="0" dirty="0"/>
          </a:p>
        </p:txBody>
      </p:sp>
      <p:sp>
        <p:nvSpPr>
          <p:cNvPr id="378" name="Rectangle 377"/>
          <p:cNvSpPr/>
          <p:nvPr/>
        </p:nvSpPr>
        <p:spPr>
          <a:xfrm>
            <a:off x="7143313" y="5481117"/>
            <a:ext cx="154882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0" dirty="0" smtClean="0"/>
              <a:t>REQUEST/RESPONSE</a:t>
            </a:r>
            <a:endParaRPr lang="en-US" sz="1000" b="0" dirty="0"/>
          </a:p>
        </p:txBody>
      </p:sp>
      <p:pic>
        <p:nvPicPr>
          <p:cNvPr id="385" name="Picture 38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6472" y="5771793"/>
            <a:ext cx="981942" cy="363682"/>
          </a:xfrm>
          <a:prstGeom prst="rect">
            <a:avLst/>
          </a:prstGeom>
        </p:spPr>
      </p:pic>
      <p:grpSp>
        <p:nvGrpSpPr>
          <p:cNvPr id="43" name="Group 42"/>
          <p:cNvGrpSpPr/>
          <p:nvPr/>
        </p:nvGrpSpPr>
        <p:grpSpPr>
          <a:xfrm>
            <a:off x="6672053" y="2591473"/>
            <a:ext cx="952505" cy="1153048"/>
            <a:chOff x="5419962" y="2448620"/>
            <a:chExt cx="952505" cy="1153048"/>
          </a:xfrm>
        </p:grpSpPr>
        <p:grpSp>
          <p:nvGrpSpPr>
            <p:cNvPr id="44" name="Group 43"/>
            <p:cNvGrpSpPr/>
            <p:nvPr/>
          </p:nvGrpSpPr>
          <p:grpSpPr>
            <a:xfrm>
              <a:off x="5479025" y="2448620"/>
              <a:ext cx="834381" cy="845271"/>
              <a:chOff x="796784" y="2455327"/>
              <a:chExt cx="249857" cy="235347"/>
            </a:xfrm>
          </p:grpSpPr>
          <p:sp>
            <p:nvSpPr>
              <p:cNvPr id="46" name="Rounded Rectangle 45"/>
              <p:cNvSpPr/>
              <p:nvPr/>
            </p:nvSpPr>
            <p:spPr>
              <a:xfrm>
                <a:off x="796784" y="2455327"/>
                <a:ext cx="249857" cy="235347"/>
              </a:xfrm>
              <a:prstGeom prst="roundRect">
                <a:avLst/>
              </a:prstGeom>
              <a:solidFill>
                <a:srgbClr val="F7964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"/>
                  <a:cs typeface=""/>
                </a:endParaRPr>
              </a:p>
            </p:txBody>
          </p:sp>
          <p:sp>
            <p:nvSpPr>
              <p:cNvPr id="47" name="Freeform 46"/>
              <p:cNvSpPr>
                <a:spLocks noEditPoints="1"/>
              </p:cNvSpPr>
              <p:nvPr/>
            </p:nvSpPr>
            <p:spPr bwMode="auto">
              <a:xfrm>
                <a:off x="828964" y="2505098"/>
                <a:ext cx="167023" cy="136694"/>
              </a:xfrm>
              <a:custGeom>
                <a:avLst/>
                <a:gdLst>
                  <a:gd name="T0" fmla="*/ 419 w 494"/>
                  <a:gd name="T1" fmla="*/ 299 h 448"/>
                  <a:gd name="T2" fmla="*/ 403 w 494"/>
                  <a:gd name="T3" fmla="*/ 301 h 448"/>
                  <a:gd name="T4" fmla="*/ 302 w 494"/>
                  <a:gd name="T5" fmla="*/ 126 h 448"/>
                  <a:gd name="T6" fmla="*/ 322 w 494"/>
                  <a:gd name="T7" fmla="*/ 75 h 448"/>
                  <a:gd name="T8" fmla="*/ 247 w 494"/>
                  <a:gd name="T9" fmla="*/ 0 h 448"/>
                  <a:gd name="T10" fmla="*/ 173 w 494"/>
                  <a:gd name="T11" fmla="*/ 75 h 448"/>
                  <a:gd name="T12" fmla="*/ 193 w 494"/>
                  <a:gd name="T13" fmla="*/ 126 h 448"/>
                  <a:gd name="T14" fmla="*/ 91 w 494"/>
                  <a:gd name="T15" fmla="*/ 301 h 448"/>
                  <a:gd name="T16" fmla="*/ 75 w 494"/>
                  <a:gd name="T17" fmla="*/ 299 h 448"/>
                  <a:gd name="T18" fmla="*/ 0 w 494"/>
                  <a:gd name="T19" fmla="*/ 373 h 448"/>
                  <a:gd name="T20" fmla="*/ 75 w 494"/>
                  <a:gd name="T21" fmla="*/ 448 h 448"/>
                  <a:gd name="T22" fmla="*/ 146 w 494"/>
                  <a:gd name="T23" fmla="*/ 395 h 448"/>
                  <a:gd name="T24" fmla="*/ 349 w 494"/>
                  <a:gd name="T25" fmla="*/ 395 h 448"/>
                  <a:gd name="T26" fmla="*/ 419 w 494"/>
                  <a:gd name="T27" fmla="*/ 448 h 448"/>
                  <a:gd name="T28" fmla="*/ 494 w 494"/>
                  <a:gd name="T29" fmla="*/ 373 h 448"/>
                  <a:gd name="T30" fmla="*/ 419 w 494"/>
                  <a:gd name="T31" fmla="*/ 299 h 448"/>
                  <a:gd name="T32" fmla="*/ 349 w 494"/>
                  <a:gd name="T33" fmla="*/ 351 h 448"/>
                  <a:gd name="T34" fmla="*/ 146 w 494"/>
                  <a:gd name="T35" fmla="*/ 351 h 448"/>
                  <a:gd name="T36" fmla="*/ 130 w 494"/>
                  <a:gd name="T37" fmla="*/ 323 h 448"/>
                  <a:gd name="T38" fmla="*/ 231 w 494"/>
                  <a:gd name="T39" fmla="*/ 148 h 448"/>
                  <a:gd name="T40" fmla="*/ 247 w 494"/>
                  <a:gd name="T41" fmla="*/ 150 h 448"/>
                  <a:gd name="T42" fmla="*/ 264 w 494"/>
                  <a:gd name="T43" fmla="*/ 148 h 448"/>
                  <a:gd name="T44" fmla="*/ 365 w 494"/>
                  <a:gd name="T45" fmla="*/ 323 h 448"/>
                  <a:gd name="T46" fmla="*/ 349 w 494"/>
                  <a:gd name="T47" fmla="*/ 351 h 4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494" h="448">
                    <a:moveTo>
                      <a:pt x="419" y="299"/>
                    </a:moveTo>
                    <a:cubicBezTo>
                      <a:pt x="414" y="299"/>
                      <a:pt x="408" y="300"/>
                      <a:pt x="403" y="301"/>
                    </a:cubicBezTo>
                    <a:cubicBezTo>
                      <a:pt x="302" y="126"/>
                      <a:pt x="302" y="126"/>
                      <a:pt x="302" y="126"/>
                    </a:cubicBezTo>
                    <a:cubicBezTo>
                      <a:pt x="314" y="112"/>
                      <a:pt x="322" y="95"/>
                      <a:pt x="322" y="75"/>
                    </a:cubicBezTo>
                    <a:cubicBezTo>
                      <a:pt x="322" y="34"/>
                      <a:pt x="288" y="0"/>
                      <a:pt x="247" y="0"/>
                    </a:cubicBezTo>
                    <a:cubicBezTo>
                      <a:pt x="206" y="0"/>
                      <a:pt x="173" y="34"/>
                      <a:pt x="173" y="75"/>
                    </a:cubicBezTo>
                    <a:cubicBezTo>
                      <a:pt x="173" y="95"/>
                      <a:pt x="180" y="112"/>
                      <a:pt x="193" y="126"/>
                    </a:cubicBezTo>
                    <a:cubicBezTo>
                      <a:pt x="91" y="301"/>
                      <a:pt x="91" y="301"/>
                      <a:pt x="91" y="301"/>
                    </a:cubicBezTo>
                    <a:cubicBezTo>
                      <a:pt x="86" y="300"/>
                      <a:pt x="81" y="299"/>
                      <a:pt x="75" y="299"/>
                    </a:cubicBezTo>
                    <a:cubicBezTo>
                      <a:pt x="34" y="299"/>
                      <a:pt x="0" y="332"/>
                      <a:pt x="0" y="373"/>
                    </a:cubicBezTo>
                    <a:cubicBezTo>
                      <a:pt x="0" y="415"/>
                      <a:pt x="34" y="448"/>
                      <a:pt x="75" y="448"/>
                    </a:cubicBezTo>
                    <a:cubicBezTo>
                      <a:pt x="108" y="448"/>
                      <a:pt x="136" y="426"/>
                      <a:pt x="146" y="395"/>
                    </a:cubicBezTo>
                    <a:cubicBezTo>
                      <a:pt x="349" y="395"/>
                      <a:pt x="349" y="395"/>
                      <a:pt x="349" y="395"/>
                    </a:cubicBezTo>
                    <a:cubicBezTo>
                      <a:pt x="358" y="426"/>
                      <a:pt x="386" y="448"/>
                      <a:pt x="419" y="448"/>
                    </a:cubicBezTo>
                    <a:cubicBezTo>
                      <a:pt x="461" y="448"/>
                      <a:pt x="494" y="415"/>
                      <a:pt x="494" y="373"/>
                    </a:cubicBezTo>
                    <a:cubicBezTo>
                      <a:pt x="494" y="332"/>
                      <a:pt x="461" y="299"/>
                      <a:pt x="419" y="299"/>
                    </a:cubicBezTo>
                    <a:close/>
                    <a:moveTo>
                      <a:pt x="349" y="351"/>
                    </a:moveTo>
                    <a:cubicBezTo>
                      <a:pt x="146" y="351"/>
                      <a:pt x="146" y="351"/>
                      <a:pt x="146" y="351"/>
                    </a:cubicBezTo>
                    <a:cubicBezTo>
                      <a:pt x="142" y="341"/>
                      <a:pt x="137" y="331"/>
                      <a:pt x="130" y="323"/>
                    </a:cubicBezTo>
                    <a:cubicBezTo>
                      <a:pt x="231" y="148"/>
                      <a:pt x="231" y="148"/>
                      <a:pt x="231" y="148"/>
                    </a:cubicBezTo>
                    <a:cubicBezTo>
                      <a:pt x="236" y="149"/>
                      <a:pt x="242" y="150"/>
                      <a:pt x="247" y="150"/>
                    </a:cubicBezTo>
                    <a:cubicBezTo>
                      <a:pt x="253" y="150"/>
                      <a:pt x="258" y="149"/>
                      <a:pt x="264" y="148"/>
                    </a:cubicBezTo>
                    <a:cubicBezTo>
                      <a:pt x="365" y="323"/>
                      <a:pt x="365" y="323"/>
                      <a:pt x="365" y="323"/>
                    </a:cubicBezTo>
                    <a:cubicBezTo>
                      <a:pt x="358" y="331"/>
                      <a:pt x="352" y="341"/>
                      <a:pt x="349" y="35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00" dirty="0"/>
              </a:p>
            </p:txBody>
          </p:sp>
        </p:grpSp>
        <p:sp>
          <p:nvSpPr>
            <p:cNvPr id="45" name="TextBox 44"/>
            <p:cNvSpPr txBox="1"/>
            <p:nvPr/>
          </p:nvSpPr>
          <p:spPr>
            <a:xfrm>
              <a:off x="5419962" y="3293891"/>
              <a:ext cx="9525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0" dirty="0" smtClean="0"/>
                <a:t>Service B</a:t>
              </a:r>
              <a:endParaRPr lang="en-US" b="0" dirty="0"/>
            </a:p>
          </p:txBody>
        </p:sp>
      </p:grpSp>
      <p:cxnSp>
        <p:nvCxnSpPr>
          <p:cNvPr id="48" name="Straight Arrow Connector 47"/>
          <p:cNvCxnSpPr/>
          <p:nvPr/>
        </p:nvCxnSpPr>
        <p:spPr bwMode="auto">
          <a:xfrm>
            <a:off x="4870086" y="3024445"/>
            <a:ext cx="1855255" cy="10538"/>
          </a:xfrm>
          <a:prstGeom prst="straightConnector1">
            <a:avLst/>
          </a:prstGeom>
          <a:solidFill>
            <a:schemeClr val="accent1"/>
          </a:solidFill>
          <a:ln w="41275" cap="flat" cmpd="sng" algn="ctr">
            <a:solidFill>
              <a:schemeClr val="bg2">
                <a:alpha val="26000"/>
              </a:schemeClr>
            </a:solidFill>
            <a:prstDash val="solid"/>
            <a:round/>
            <a:headEnd type="none" w="lg" len="lg"/>
            <a:tailEnd type="triangle"/>
          </a:ln>
          <a:effectLst/>
        </p:spPr>
      </p:cxnSp>
      <p:sp>
        <p:nvSpPr>
          <p:cNvPr id="13" name="Rounded Rectangle 12"/>
          <p:cNvSpPr/>
          <p:nvPr/>
        </p:nvSpPr>
        <p:spPr bwMode="auto">
          <a:xfrm>
            <a:off x="3652090" y="2462887"/>
            <a:ext cx="454991" cy="363090"/>
          </a:xfrm>
          <a:prstGeom prst="round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lg" len="lg"/>
            <a:tailEnd type="none" w="lg" len="lg"/>
          </a:ln>
          <a:effectLst/>
        </p:spPr>
        <p:txBody>
          <a:bodyPr vert="horz" wrap="none" lIns="91440" tIns="91440" rIns="91440" bIns="9144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  <a:t>REST</a:t>
            </a:r>
          </a:p>
        </p:txBody>
      </p:sp>
      <p:sp>
        <p:nvSpPr>
          <p:cNvPr id="49" name="Rounded Rectangle 48"/>
          <p:cNvSpPr/>
          <p:nvPr/>
        </p:nvSpPr>
        <p:spPr bwMode="auto">
          <a:xfrm>
            <a:off x="6339465" y="2485790"/>
            <a:ext cx="454991" cy="363090"/>
          </a:xfrm>
          <a:prstGeom prst="round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lg" len="lg"/>
            <a:tailEnd type="none" w="lg" len="lg"/>
          </a:ln>
          <a:effectLst/>
        </p:spPr>
        <p:txBody>
          <a:bodyPr vert="horz" wrap="none" lIns="91440" tIns="91440" rIns="91440" bIns="9144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  <a:t>REST</a:t>
            </a:r>
          </a:p>
        </p:txBody>
      </p:sp>
      <p:cxnSp>
        <p:nvCxnSpPr>
          <p:cNvPr id="50" name="Straight Arrow Connector 49"/>
          <p:cNvCxnSpPr/>
          <p:nvPr/>
        </p:nvCxnSpPr>
        <p:spPr bwMode="auto">
          <a:xfrm flipH="1">
            <a:off x="4891782" y="3453207"/>
            <a:ext cx="1753543" cy="1214"/>
          </a:xfrm>
          <a:prstGeom prst="straightConnector1">
            <a:avLst/>
          </a:prstGeom>
          <a:solidFill>
            <a:schemeClr val="accent1"/>
          </a:solidFill>
          <a:ln w="41275" cap="flat" cmpd="sng" algn="ctr">
            <a:solidFill>
              <a:schemeClr val="bg2">
                <a:alpha val="26000"/>
              </a:schemeClr>
            </a:solidFill>
            <a:prstDash val="sysDot"/>
            <a:round/>
            <a:headEnd type="none" w="lg" len="lg"/>
            <a:tailEnd type="triangle"/>
          </a:ln>
          <a:effectLst/>
        </p:spPr>
      </p:cxnSp>
      <p:cxnSp>
        <p:nvCxnSpPr>
          <p:cNvPr id="51" name="Straight Arrow Connector 50"/>
          <p:cNvCxnSpPr/>
          <p:nvPr/>
        </p:nvCxnSpPr>
        <p:spPr bwMode="auto">
          <a:xfrm flipH="1">
            <a:off x="2126042" y="3472748"/>
            <a:ext cx="1753543" cy="1214"/>
          </a:xfrm>
          <a:prstGeom prst="straightConnector1">
            <a:avLst/>
          </a:prstGeom>
          <a:solidFill>
            <a:schemeClr val="accent1"/>
          </a:solidFill>
          <a:ln w="41275" cap="flat" cmpd="sng" algn="ctr">
            <a:solidFill>
              <a:schemeClr val="bg2">
                <a:alpha val="26000"/>
              </a:schemeClr>
            </a:solidFill>
            <a:prstDash val="sysDot"/>
            <a:round/>
            <a:headEnd type="none" w="lg" len="lg"/>
            <a:tailEnd type="triangle"/>
          </a:ln>
          <a:effectLst/>
        </p:spPr>
      </p:cxnSp>
      <p:sp>
        <p:nvSpPr>
          <p:cNvPr id="52" name="Rectangle 51"/>
          <p:cNvSpPr/>
          <p:nvPr/>
        </p:nvSpPr>
        <p:spPr>
          <a:xfrm>
            <a:off x="5387343" y="2762257"/>
            <a:ext cx="44755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0" dirty="0" smtClean="0"/>
              <a:t>GET</a:t>
            </a:r>
            <a:endParaRPr lang="en-US" sz="1000" b="0" dirty="0"/>
          </a:p>
        </p:txBody>
      </p:sp>
      <p:sp>
        <p:nvSpPr>
          <p:cNvPr id="53" name="Rectangle 52"/>
          <p:cNvSpPr/>
          <p:nvPr/>
        </p:nvSpPr>
        <p:spPr>
          <a:xfrm>
            <a:off x="5303187" y="3210548"/>
            <a:ext cx="61587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0" dirty="0" smtClean="0"/>
              <a:t>200 OK</a:t>
            </a:r>
            <a:endParaRPr lang="en-US" sz="1000" b="0" dirty="0"/>
          </a:p>
        </p:txBody>
      </p:sp>
      <p:sp>
        <p:nvSpPr>
          <p:cNvPr id="54" name="Rectangle 53"/>
          <p:cNvSpPr/>
          <p:nvPr/>
        </p:nvSpPr>
        <p:spPr>
          <a:xfrm>
            <a:off x="2512844" y="3200658"/>
            <a:ext cx="104387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0" dirty="0" smtClean="0"/>
              <a:t>201 CREATED</a:t>
            </a:r>
            <a:endParaRPr lang="en-US" sz="1000" b="0" dirty="0"/>
          </a:p>
        </p:txBody>
      </p:sp>
      <p:sp>
        <p:nvSpPr>
          <p:cNvPr id="55" name="Can 54"/>
          <p:cNvSpPr/>
          <p:nvPr/>
        </p:nvSpPr>
        <p:spPr bwMode="auto">
          <a:xfrm>
            <a:off x="4128187" y="3970907"/>
            <a:ext cx="560976" cy="708867"/>
          </a:xfrm>
          <a:prstGeom prst="can">
            <a:avLst/>
          </a:prstGeom>
          <a:solidFill>
            <a:srgbClr val="AB7942">
              <a:alpha val="41176"/>
            </a:srgbClr>
          </a:solidFill>
          <a:ln w="9525" cap="flat" cmpd="sng" algn="ctr">
            <a:noFill/>
            <a:prstDash val="solid"/>
            <a:round/>
            <a:headEnd type="none" w="lg" len="lg"/>
            <a:tailEnd type="none" w="lg" len="lg"/>
          </a:ln>
          <a:effectLst/>
        </p:spPr>
        <p:txBody>
          <a:bodyPr vert="horz" wrap="none" lIns="91440" tIns="91440" rIns="91440" bIns="9144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3889789" y="4641550"/>
            <a:ext cx="10807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smtClean="0"/>
              <a:t>Destination</a:t>
            </a:r>
            <a:endParaRPr lang="en-US" b="0" dirty="0"/>
          </a:p>
        </p:txBody>
      </p:sp>
      <p:cxnSp>
        <p:nvCxnSpPr>
          <p:cNvPr id="57" name="Straight Arrow Connector 56"/>
          <p:cNvCxnSpPr>
            <a:stCxn id="10" idx="0"/>
            <a:endCxn id="55" idx="1"/>
          </p:cNvCxnSpPr>
          <p:nvPr/>
        </p:nvCxnSpPr>
        <p:spPr bwMode="auto">
          <a:xfrm flipH="1">
            <a:off x="4408675" y="3454421"/>
            <a:ext cx="14481" cy="516486"/>
          </a:xfrm>
          <a:prstGeom prst="straightConnector1">
            <a:avLst/>
          </a:prstGeom>
          <a:solidFill>
            <a:schemeClr val="accent1"/>
          </a:solidFill>
          <a:ln w="41275" cap="flat" cmpd="sng" algn="ctr">
            <a:solidFill>
              <a:schemeClr val="bg2">
                <a:alpha val="26000"/>
              </a:schemeClr>
            </a:solidFill>
            <a:prstDash val="solid"/>
            <a:round/>
            <a:headEnd type="none" w="lg" len="lg"/>
            <a:tailEnd type="triangle"/>
          </a:ln>
          <a:effectLst/>
        </p:spPr>
      </p:cxnSp>
      <p:sp>
        <p:nvSpPr>
          <p:cNvPr id="59" name="Rounded Rectangle 58"/>
          <p:cNvSpPr/>
          <p:nvPr/>
        </p:nvSpPr>
        <p:spPr bwMode="auto">
          <a:xfrm>
            <a:off x="3660749" y="5258318"/>
            <a:ext cx="454991" cy="363090"/>
          </a:xfrm>
          <a:prstGeom prst="round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lg" len="lg"/>
            <a:tailEnd type="none" w="lg" len="lg"/>
          </a:ln>
          <a:effectLst/>
        </p:spPr>
        <p:txBody>
          <a:bodyPr vert="horz" wrap="none" lIns="91440" tIns="91440" rIns="91440" bIns="9144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  <a:t>REST</a:t>
            </a:r>
          </a:p>
        </p:txBody>
      </p:sp>
      <p:sp>
        <p:nvSpPr>
          <p:cNvPr id="61" name="Rounded Rectangle 60"/>
          <p:cNvSpPr/>
          <p:nvPr/>
        </p:nvSpPr>
        <p:spPr bwMode="auto">
          <a:xfrm>
            <a:off x="6056802" y="5218654"/>
            <a:ext cx="454991" cy="363090"/>
          </a:xfrm>
          <a:prstGeom prst="round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lg" len="lg"/>
            <a:tailEnd type="none" w="lg" len="lg"/>
          </a:ln>
          <a:effectLst/>
        </p:spPr>
        <p:txBody>
          <a:bodyPr vert="horz" wrap="none" lIns="91440" tIns="91440" rIns="91440" bIns="9144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  <a:t>RPC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27869" y="1342654"/>
            <a:ext cx="873601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0" dirty="0"/>
              <a:t>Services can use synchronous request/response-based communication mechanisms such as HTTP-based REST or </a:t>
            </a:r>
            <a:r>
              <a:rPr lang="en-US" b="0" dirty="0" smtClean="0"/>
              <a:t>gRPC. </a:t>
            </a:r>
            <a:r>
              <a:rPr lang="en-US" b="0" dirty="0"/>
              <a:t>Alternatively, they can use asynchronous, message-based communication mechanisms such as AMQP </a:t>
            </a:r>
            <a:r>
              <a:rPr lang="en-US" b="0" dirty="0" smtClean="0"/>
              <a:t>.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1257968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Config Server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sz="2000" dirty="0" smtClean="0"/>
              <a:t>Runtime Externalized Reconfiguration</a:t>
            </a:r>
            <a:endParaRPr lang="en-US" sz="2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0ACE7-7972-4389-A70A-097F415613C7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5" name="Picture 2" descr="P:\2- Technical\2- PowerPoints\User-icon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47584" y="1915297"/>
            <a:ext cx="376881" cy="3768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ounded Rectangle 5"/>
          <p:cNvSpPr/>
          <p:nvPr/>
        </p:nvSpPr>
        <p:spPr bwMode="auto">
          <a:xfrm>
            <a:off x="3385752" y="1902940"/>
            <a:ext cx="1161535" cy="432486"/>
          </a:xfrm>
          <a:prstGeom prst="roundRect">
            <a:avLst/>
          </a:prstGeom>
          <a:noFill/>
          <a:ln w="2857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lg" len="lg"/>
            <a:tailEnd type="none" w="lg" len="lg"/>
          </a:ln>
          <a:effectLst/>
        </p:spPr>
        <p:txBody>
          <a:bodyPr vert="horz" wrap="none" lIns="91440" tIns="91440" rIns="91440" bIns="9144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9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ato" charset="0"/>
                <a:ea typeface="Lato" charset="0"/>
                <a:cs typeface="Lato" charset="0"/>
              </a:rPr>
              <a:t>GitLab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900" dirty="0" smtClean="0">
                <a:latin typeface="Lato" charset="0"/>
                <a:ea typeface="Lato" charset="0"/>
                <a:cs typeface="Lato" charset="0"/>
              </a:rPr>
              <a:t>[CVS Labs]</a:t>
            </a:r>
            <a:endParaRPr kumimoji="0" lang="en-US" sz="9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ato" charset="0"/>
              <a:ea typeface="Lato" charset="0"/>
              <a:cs typeface="Lato" charset="0"/>
            </a:endParaRPr>
          </a:p>
        </p:txBody>
      </p:sp>
      <p:cxnSp>
        <p:nvCxnSpPr>
          <p:cNvPr id="8" name="Straight Arrow Connector 7"/>
          <p:cNvCxnSpPr>
            <a:stCxn id="5" idx="3"/>
            <a:endCxn id="6" idx="1"/>
          </p:cNvCxnSpPr>
          <p:nvPr/>
        </p:nvCxnSpPr>
        <p:spPr bwMode="auto">
          <a:xfrm>
            <a:off x="1124465" y="2103738"/>
            <a:ext cx="2261287" cy="1544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lg" len="lg"/>
            <a:tailEnd type="triangle"/>
          </a:ln>
          <a:effectLst/>
        </p:spPr>
      </p:cxnSp>
      <p:sp>
        <p:nvSpPr>
          <p:cNvPr id="9" name="TextBox 8"/>
          <p:cNvSpPr txBox="1"/>
          <p:nvPr/>
        </p:nvSpPr>
        <p:spPr>
          <a:xfrm>
            <a:off x="1666124" y="1793785"/>
            <a:ext cx="1116186" cy="55399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000" dirty="0" smtClean="0">
                <a:latin typeface="Lato" charset="0"/>
                <a:ea typeface="Lato" charset="0"/>
                <a:cs typeface="Lato" charset="0"/>
              </a:rPr>
              <a:t>Push Configuration Properties</a:t>
            </a:r>
            <a:endParaRPr lang="en-US" sz="1000" dirty="0"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12" name="Rounded Rectangle 11"/>
          <p:cNvSpPr/>
          <p:nvPr/>
        </p:nvSpPr>
        <p:spPr bwMode="auto">
          <a:xfrm>
            <a:off x="5626444" y="1915297"/>
            <a:ext cx="1614615" cy="1112108"/>
          </a:xfrm>
          <a:prstGeom prst="roundRect">
            <a:avLst/>
          </a:prstGeom>
          <a:gradFill flip="none" rotWithShape="1">
            <a:gsLst>
              <a:gs pos="0">
                <a:schemeClr val="bg1">
                  <a:lumMod val="95000"/>
                  <a:shade val="30000"/>
                  <a:satMod val="115000"/>
                </a:schemeClr>
              </a:gs>
              <a:gs pos="0">
                <a:schemeClr val="bg1">
                  <a:shade val="67500"/>
                  <a:satMod val="115000"/>
                  <a:lumMod val="17000"/>
                  <a:lumOff val="83000"/>
                  <a:alpha val="29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 w="2857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lg" len="lg"/>
            <a:tailEnd type="none" w="lg" len="lg"/>
          </a:ln>
          <a:effectLst/>
        </p:spPr>
        <p:txBody>
          <a:bodyPr vert="horz" wrap="none" lIns="91440" tIns="91440" rIns="91440" bIns="9144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9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ato" charset="0"/>
                <a:ea typeface="Lato" charset="0"/>
                <a:cs typeface="Lato" charset="0"/>
              </a:rPr>
              <a:t>Configuration Server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900" dirty="0" smtClean="0">
                <a:latin typeface="Lato" charset="0"/>
                <a:ea typeface="Lato" charset="0"/>
                <a:cs typeface="Lato" charset="0"/>
              </a:rPr>
              <a:t>REST API for  Configuration 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900" dirty="0" smtClean="0">
                <a:latin typeface="Lato" charset="0"/>
                <a:ea typeface="Lato" charset="0"/>
                <a:cs typeface="Lato" charset="0"/>
              </a:rPr>
              <a:t>Properties</a:t>
            </a:r>
            <a:endParaRPr kumimoji="0" lang="en-US" sz="9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ato" charset="0"/>
              <a:ea typeface="Lato" charset="0"/>
              <a:cs typeface="Lato" charset="0"/>
            </a:endParaRPr>
          </a:p>
        </p:txBody>
      </p:sp>
      <p:cxnSp>
        <p:nvCxnSpPr>
          <p:cNvPr id="14" name="Straight Arrow Connector 13"/>
          <p:cNvCxnSpPr>
            <a:stCxn id="12" idx="3"/>
            <a:endCxn id="29" idx="1"/>
          </p:cNvCxnSpPr>
          <p:nvPr/>
        </p:nvCxnSpPr>
        <p:spPr bwMode="auto">
          <a:xfrm flipV="1">
            <a:off x="7241059" y="2471226"/>
            <a:ext cx="565405" cy="12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lg" len="lg"/>
            <a:tailEnd type="triangle"/>
          </a:ln>
          <a:effectLst/>
        </p:spPr>
      </p:cxnSp>
      <p:cxnSp>
        <p:nvCxnSpPr>
          <p:cNvPr id="16" name="Straight Arrow Connector 15"/>
          <p:cNvCxnSpPr>
            <a:stCxn id="6" idx="0"/>
            <a:endCxn id="12" idx="0"/>
          </p:cNvCxnSpPr>
          <p:nvPr/>
        </p:nvCxnSpPr>
        <p:spPr bwMode="auto">
          <a:xfrm rot="16200000" flipH="1">
            <a:off x="5193957" y="675502"/>
            <a:ext cx="12357" cy="2467232"/>
          </a:xfrm>
          <a:prstGeom prst="bentConnector3">
            <a:avLst>
              <a:gd name="adj1" fmla="val -1849964"/>
            </a:avLst>
          </a:prstGeom>
          <a:solidFill>
            <a:schemeClr val="accent1"/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lg" len="lg"/>
            <a:tailEnd type="triangle"/>
          </a:ln>
          <a:effectLst/>
        </p:spPr>
      </p:cxnSp>
      <p:grpSp>
        <p:nvGrpSpPr>
          <p:cNvPr id="21" name="Group 20"/>
          <p:cNvGrpSpPr/>
          <p:nvPr/>
        </p:nvGrpSpPr>
        <p:grpSpPr>
          <a:xfrm>
            <a:off x="7806464" y="1890582"/>
            <a:ext cx="1307592" cy="1161288"/>
            <a:chOff x="5349240" y="1013875"/>
            <a:chExt cx="1307592" cy="1161288"/>
          </a:xfrm>
        </p:grpSpPr>
        <p:sp>
          <p:nvSpPr>
            <p:cNvPr id="28" name="Rounded Rectangle 27"/>
            <p:cNvSpPr/>
            <p:nvPr/>
          </p:nvSpPr>
          <p:spPr>
            <a:xfrm>
              <a:off x="5705856" y="1293711"/>
              <a:ext cx="868680" cy="784891"/>
            </a:xfrm>
            <a:prstGeom prst="roundRect">
              <a:avLst>
                <a:gd name="adj" fmla="val 6141"/>
              </a:avLst>
            </a:prstGeom>
            <a:noFill/>
            <a:ln>
              <a:solidFill>
                <a:schemeClr val="bg2">
                  <a:lumMod val="8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Franklin Gothic Book" charset="0"/>
                <a:ea typeface="Franklin Gothic Book" charset="0"/>
                <a:cs typeface="Franklin Gothic Book" charset="0"/>
              </a:endParaRPr>
            </a:p>
          </p:txBody>
        </p:sp>
        <p:sp>
          <p:nvSpPr>
            <p:cNvPr id="29" name="Rounded Rectangle 28"/>
            <p:cNvSpPr/>
            <p:nvPr/>
          </p:nvSpPr>
          <p:spPr>
            <a:xfrm>
              <a:off x="5349240" y="1013875"/>
              <a:ext cx="1307592" cy="1161288"/>
            </a:xfrm>
            <a:prstGeom prst="roundRect">
              <a:avLst>
                <a:gd name="adj" fmla="val 11418"/>
              </a:avLst>
            </a:prstGeom>
            <a:noFill/>
            <a:ln>
              <a:solidFill>
                <a:schemeClr val="tx2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800" dirty="0" smtClean="0">
                  <a:solidFill>
                    <a:schemeClr val="tx2"/>
                  </a:solidFill>
                  <a:latin typeface="Franklin Gothic Book" charset="0"/>
                  <a:ea typeface="Franklin Gothic Book" charset="0"/>
                  <a:cs typeface="Franklin Gothic Book" charset="0"/>
                </a:rPr>
                <a:t>Spring Boot</a:t>
              </a:r>
              <a:endParaRPr lang="en-US" sz="800" dirty="0">
                <a:solidFill>
                  <a:schemeClr val="tx2"/>
                </a:solidFill>
                <a:latin typeface="Franklin Gothic Book" charset="0"/>
                <a:ea typeface="Franklin Gothic Book" charset="0"/>
                <a:cs typeface="Franklin Gothic Book" charset="0"/>
              </a:endParaRP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8188851" y="2291013"/>
            <a:ext cx="249857" cy="235347"/>
            <a:chOff x="796784" y="2455327"/>
            <a:chExt cx="249857" cy="235347"/>
          </a:xfrm>
        </p:grpSpPr>
        <p:sp>
          <p:nvSpPr>
            <p:cNvPr id="31" name="Rounded Rectangle 30"/>
            <p:cNvSpPr/>
            <p:nvPr/>
          </p:nvSpPr>
          <p:spPr>
            <a:xfrm>
              <a:off x="796784" y="2455327"/>
              <a:ext cx="249857" cy="235347"/>
            </a:xfrm>
            <a:prstGeom prst="roundRect">
              <a:avLst/>
            </a:prstGeom>
            <a:solidFill>
              <a:srgbClr val="F7964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"/>
                <a:cs typeface=""/>
              </a:endParaRPr>
            </a:p>
          </p:txBody>
        </p:sp>
        <p:sp>
          <p:nvSpPr>
            <p:cNvPr id="32" name="Freeform 12"/>
            <p:cNvSpPr>
              <a:spLocks noEditPoints="1"/>
            </p:cNvSpPr>
            <p:nvPr/>
          </p:nvSpPr>
          <p:spPr bwMode="auto">
            <a:xfrm>
              <a:off x="828964" y="2505098"/>
              <a:ext cx="167023" cy="136694"/>
            </a:xfrm>
            <a:custGeom>
              <a:avLst/>
              <a:gdLst>
                <a:gd name="T0" fmla="*/ 419 w 494"/>
                <a:gd name="T1" fmla="*/ 299 h 448"/>
                <a:gd name="T2" fmla="*/ 403 w 494"/>
                <a:gd name="T3" fmla="*/ 301 h 448"/>
                <a:gd name="T4" fmla="*/ 302 w 494"/>
                <a:gd name="T5" fmla="*/ 126 h 448"/>
                <a:gd name="T6" fmla="*/ 322 w 494"/>
                <a:gd name="T7" fmla="*/ 75 h 448"/>
                <a:gd name="T8" fmla="*/ 247 w 494"/>
                <a:gd name="T9" fmla="*/ 0 h 448"/>
                <a:gd name="T10" fmla="*/ 173 w 494"/>
                <a:gd name="T11" fmla="*/ 75 h 448"/>
                <a:gd name="T12" fmla="*/ 193 w 494"/>
                <a:gd name="T13" fmla="*/ 126 h 448"/>
                <a:gd name="T14" fmla="*/ 91 w 494"/>
                <a:gd name="T15" fmla="*/ 301 h 448"/>
                <a:gd name="T16" fmla="*/ 75 w 494"/>
                <a:gd name="T17" fmla="*/ 299 h 448"/>
                <a:gd name="T18" fmla="*/ 0 w 494"/>
                <a:gd name="T19" fmla="*/ 373 h 448"/>
                <a:gd name="T20" fmla="*/ 75 w 494"/>
                <a:gd name="T21" fmla="*/ 448 h 448"/>
                <a:gd name="T22" fmla="*/ 146 w 494"/>
                <a:gd name="T23" fmla="*/ 395 h 448"/>
                <a:gd name="T24" fmla="*/ 349 w 494"/>
                <a:gd name="T25" fmla="*/ 395 h 448"/>
                <a:gd name="T26" fmla="*/ 419 w 494"/>
                <a:gd name="T27" fmla="*/ 448 h 448"/>
                <a:gd name="T28" fmla="*/ 494 w 494"/>
                <a:gd name="T29" fmla="*/ 373 h 448"/>
                <a:gd name="T30" fmla="*/ 419 w 494"/>
                <a:gd name="T31" fmla="*/ 299 h 448"/>
                <a:gd name="T32" fmla="*/ 349 w 494"/>
                <a:gd name="T33" fmla="*/ 351 h 448"/>
                <a:gd name="T34" fmla="*/ 146 w 494"/>
                <a:gd name="T35" fmla="*/ 351 h 448"/>
                <a:gd name="T36" fmla="*/ 130 w 494"/>
                <a:gd name="T37" fmla="*/ 323 h 448"/>
                <a:gd name="T38" fmla="*/ 231 w 494"/>
                <a:gd name="T39" fmla="*/ 148 h 448"/>
                <a:gd name="T40" fmla="*/ 247 w 494"/>
                <a:gd name="T41" fmla="*/ 150 h 448"/>
                <a:gd name="T42" fmla="*/ 264 w 494"/>
                <a:gd name="T43" fmla="*/ 148 h 448"/>
                <a:gd name="T44" fmla="*/ 365 w 494"/>
                <a:gd name="T45" fmla="*/ 323 h 448"/>
                <a:gd name="T46" fmla="*/ 349 w 494"/>
                <a:gd name="T47" fmla="*/ 351 h 4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94" h="448">
                  <a:moveTo>
                    <a:pt x="419" y="299"/>
                  </a:moveTo>
                  <a:cubicBezTo>
                    <a:pt x="414" y="299"/>
                    <a:pt x="408" y="300"/>
                    <a:pt x="403" y="301"/>
                  </a:cubicBezTo>
                  <a:cubicBezTo>
                    <a:pt x="302" y="126"/>
                    <a:pt x="302" y="126"/>
                    <a:pt x="302" y="126"/>
                  </a:cubicBezTo>
                  <a:cubicBezTo>
                    <a:pt x="314" y="112"/>
                    <a:pt x="322" y="95"/>
                    <a:pt x="322" y="75"/>
                  </a:cubicBezTo>
                  <a:cubicBezTo>
                    <a:pt x="322" y="34"/>
                    <a:pt x="288" y="0"/>
                    <a:pt x="247" y="0"/>
                  </a:cubicBezTo>
                  <a:cubicBezTo>
                    <a:pt x="206" y="0"/>
                    <a:pt x="173" y="34"/>
                    <a:pt x="173" y="75"/>
                  </a:cubicBezTo>
                  <a:cubicBezTo>
                    <a:pt x="173" y="95"/>
                    <a:pt x="180" y="112"/>
                    <a:pt x="193" y="126"/>
                  </a:cubicBezTo>
                  <a:cubicBezTo>
                    <a:pt x="91" y="301"/>
                    <a:pt x="91" y="301"/>
                    <a:pt x="91" y="301"/>
                  </a:cubicBezTo>
                  <a:cubicBezTo>
                    <a:pt x="86" y="300"/>
                    <a:pt x="81" y="299"/>
                    <a:pt x="75" y="299"/>
                  </a:cubicBezTo>
                  <a:cubicBezTo>
                    <a:pt x="34" y="299"/>
                    <a:pt x="0" y="332"/>
                    <a:pt x="0" y="373"/>
                  </a:cubicBezTo>
                  <a:cubicBezTo>
                    <a:pt x="0" y="415"/>
                    <a:pt x="34" y="448"/>
                    <a:pt x="75" y="448"/>
                  </a:cubicBezTo>
                  <a:cubicBezTo>
                    <a:pt x="108" y="448"/>
                    <a:pt x="136" y="426"/>
                    <a:pt x="146" y="395"/>
                  </a:cubicBezTo>
                  <a:cubicBezTo>
                    <a:pt x="349" y="395"/>
                    <a:pt x="349" y="395"/>
                    <a:pt x="349" y="395"/>
                  </a:cubicBezTo>
                  <a:cubicBezTo>
                    <a:pt x="358" y="426"/>
                    <a:pt x="386" y="448"/>
                    <a:pt x="419" y="448"/>
                  </a:cubicBezTo>
                  <a:cubicBezTo>
                    <a:pt x="461" y="448"/>
                    <a:pt x="494" y="415"/>
                    <a:pt x="494" y="373"/>
                  </a:cubicBezTo>
                  <a:cubicBezTo>
                    <a:pt x="494" y="332"/>
                    <a:pt x="461" y="299"/>
                    <a:pt x="419" y="299"/>
                  </a:cubicBezTo>
                  <a:close/>
                  <a:moveTo>
                    <a:pt x="349" y="351"/>
                  </a:moveTo>
                  <a:cubicBezTo>
                    <a:pt x="146" y="351"/>
                    <a:pt x="146" y="351"/>
                    <a:pt x="146" y="351"/>
                  </a:cubicBezTo>
                  <a:cubicBezTo>
                    <a:pt x="142" y="341"/>
                    <a:pt x="137" y="331"/>
                    <a:pt x="130" y="323"/>
                  </a:cubicBezTo>
                  <a:cubicBezTo>
                    <a:pt x="231" y="148"/>
                    <a:pt x="231" y="148"/>
                    <a:pt x="231" y="148"/>
                  </a:cubicBezTo>
                  <a:cubicBezTo>
                    <a:pt x="236" y="149"/>
                    <a:pt x="242" y="150"/>
                    <a:pt x="247" y="150"/>
                  </a:cubicBezTo>
                  <a:cubicBezTo>
                    <a:pt x="253" y="150"/>
                    <a:pt x="258" y="149"/>
                    <a:pt x="264" y="148"/>
                  </a:cubicBezTo>
                  <a:cubicBezTo>
                    <a:pt x="365" y="323"/>
                    <a:pt x="365" y="323"/>
                    <a:pt x="365" y="323"/>
                  </a:cubicBezTo>
                  <a:cubicBezTo>
                    <a:pt x="358" y="331"/>
                    <a:pt x="352" y="341"/>
                    <a:pt x="349" y="35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8470888" y="2291013"/>
            <a:ext cx="249857" cy="235347"/>
            <a:chOff x="796784" y="2455327"/>
            <a:chExt cx="249857" cy="235347"/>
          </a:xfrm>
        </p:grpSpPr>
        <p:sp>
          <p:nvSpPr>
            <p:cNvPr id="34" name="Rounded Rectangle 33"/>
            <p:cNvSpPr/>
            <p:nvPr/>
          </p:nvSpPr>
          <p:spPr>
            <a:xfrm>
              <a:off x="796784" y="2455327"/>
              <a:ext cx="249857" cy="235347"/>
            </a:xfrm>
            <a:prstGeom prst="roundRect">
              <a:avLst/>
            </a:prstGeom>
            <a:solidFill>
              <a:srgbClr val="F7964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"/>
                <a:cs typeface=""/>
              </a:endParaRPr>
            </a:p>
          </p:txBody>
        </p:sp>
        <p:sp>
          <p:nvSpPr>
            <p:cNvPr id="35" name="Freeform 12"/>
            <p:cNvSpPr>
              <a:spLocks noEditPoints="1"/>
            </p:cNvSpPr>
            <p:nvPr/>
          </p:nvSpPr>
          <p:spPr bwMode="auto">
            <a:xfrm>
              <a:off x="828964" y="2505098"/>
              <a:ext cx="167023" cy="136694"/>
            </a:xfrm>
            <a:custGeom>
              <a:avLst/>
              <a:gdLst>
                <a:gd name="T0" fmla="*/ 419 w 494"/>
                <a:gd name="T1" fmla="*/ 299 h 448"/>
                <a:gd name="T2" fmla="*/ 403 w 494"/>
                <a:gd name="T3" fmla="*/ 301 h 448"/>
                <a:gd name="T4" fmla="*/ 302 w 494"/>
                <a:gd name="T5" fmla="*/ 126 h 448"/>
                <a:gd name="T6" fmla="*/ 322 w 494"/>
                <a:gd name="T7" fmla="*/ 75 h 448"/>
                <a:gd name="T8" fmla="*/ 247 w 494"/>
                <a:gd name="T9" fmla="*/ 0 h 448"/>
                <a:gd name="T10" fmla="*/ 173 w 494"/>
                <a:gd name="T11" fmla="*/ 75 h 448"/>
                <a:gd name="T12" fmla="*/ 193 w 494"/>
                <a:gd name="T13" fmla="*/ 126 h 448"/>
                <a:gd name="T14" fmla="*/ 91 w 494"/>
                <a:gd name="T15" fmla="*/ 301 h 448"/>
                <a:gd name="T16" fmla="*/ 75 w 494"/>
                <a:gd name="T17" fmla="*/ 299 h 448"/>
                <a:gd name="T18" fmla="*/ 0 w 494"/>
                <a:gd name="T19" fmla="*/ 373 h 448"/>
                <a:gd name="T20" fmla="*/ 75 w 494"/>
                <a:gd name="T21" fmla="*/ 448 h 448"/>
                <a:gd name="T22" fmla="*/ 146 w 494"/>
                <a:gd name="T23" fmla="*/ 395 h 448"/>
                <a:gd name="T24" fmla="*/ 349 w 494"/>
                <a:gd name="T25" fmla="*/ 395 h 448"/>
                <a:gd name="T26" fmla="*/ 419 w 494"/>
                <a:gd name="T27" fmla="*/ 448 h 448"/>
                <a:gd name="T28" fmla="*/ 494 w 494"/>
                <a:gd name="T29" fmla="*/ 373 h 448"/>
                <a:gd name="T30" fmla="*/ 419 w 494"/>
                <a:gd name="T31" fmla="*/ 299 h 448"/>
                <a:gd name="T32" fmla="*/ 349 w 494"/>
                <a:gd name="T33" fmla="*/ 351 h 448"/>
                <a:gd name="T34" fmla="*/ 146 w 494"/>
                <a:gd name="T35" fmla="*/ 351 h 448"/>
                <a:gd name="T36" fmla="*/ 130 w 494"/>
                <a:gd name="T37" fmla="*/ 323 h 448"/>
                <a:gd name="T38" fmla="*/ 231 w 494"/>
                <a:gd name="T39" fmla="*/ 148 h 448"/>
                <a:gd name="T40" fmla="*/ 247 w 494"/>
                <a:gd name="T41" fmla="*/ 150 h 448"/>
                <a:gd name="T42" fmla="*/ 264 w 494"/>
                <a:gd name="T43" fmla="*/ 148 h 448"/>
                <a:gd name="T44" fmla="*/ 365 w 494"/>
                <a:gd name="T45" fmla="*/ 323 h 448"/>
                <a:gd name="T46" fmla="*/ 349 w 494"/>
                <a:gd name="T47" fmla="*/ 351 h 4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94" h="448">
                  <a:moveTo>
                    <a:pt x="419" y="299"/>
                  </a:moveTo>
                  <a:cubicBezTo>
                    <a:pt x="414" y="299"/>
                    <a:pt x="408" y="300"/>
                    <a:pt x="403" y="301"/>
                  </a:cubicBezTo>
                  <a:cubicBezTo>
                    <a:pt x="302" y="126"/>
                    <a:pt x="302" y="126"/>
                    <a:pt x="302" y="126"/>
                  </a:cubicBezTo>
                  <a:cubicBezTo>
                    <a:pt x="314" y="112"/>
                    <a:pt x="322" y="95"/>
                    <a:pt x="322" y="75"/>
                  </a:cubicBezTo>
                  <a:cubicBezTo>
                    <a:pt x="322" y="34"/>
                    <a:pt x="288" y="0"/>
                    <a:pt x="247" y="0"/>
                  </a:cubicBezTo>
                  <a:cubicBezTo>
                    <a:pt x="206" y="0"/>
                    <a:pt x="173" y="34"/>
                    <a:pt x="173" y="75"/>
                  </a:cubicBezTo>
                  <a:cubicBezTo>
                    <a:pt x="173" y="95"/>
                    <a:pt x="180" y="112"/>
                    <a:pt x="193" y="126"/>
                  </a:cubicBezTo>
                  <a:cubicBezTo>
                    <a:pt x="91" y="301"/>
                    <a:pt x="91" y="301"/>
                    <a:pt x="91" y="301"/>
                  </a:cubicBezTo>
                  <a:cubicBezTo>
                    <a:pt x="86" y="300"/>
                    <a:pt x="81" y="299"/>
                    <a:pt x="75" y="299"/>
                  </a:cubicBezTo>
                  <a:cubicBezTo>
                    <a:pt x="34" y="299"/>
                    <a:pt x="0" y="332"/>
                    <a:pt x="0" y="373"/>
                  </a:cubicBezTo>
                  <a:cubicBezTo>
                    <a:pt x="0" y="415"/>
                    <a:pt x="34" y="448"/>
                    <a:pt x="75" y="448"/>
                  </a:cubicBezTo>
                  <a:cubicBezTo>
                    <a:pt x="108" y="448"/>
                    <a:pt x="136" y="426"/>
                    <a:pt x="146" y="395"/>
                  </a:cubicBezTo>
                  <a:cubicBezTo>
                    <a:pt x="349" y="395"/>
                    <a:pt x="349" y="395"/>
                    <a:pt x="349" y="395"/>
                  </a:cubicBezTo>
                  <a:cubicBezTo>
                    <a:pt x="358" y="426"/>
                    <a:pt x="386" y="448"/>
                    <a:pt x="419" y="448"/>
                  </a:cubicBezTo>
                  <a:cubicBezTo>
                    <a:pt x="461" y="448"/>
                    <a:pt x="494" y="415"/>
                    <a:pt x="494" y="373"/>
                  </a:cubicBezTo>
                  <a:cubicBezTo>
                    <a:pt x="494" y="332"/>
                    <a:pt x="461" y="299"/>
                    <a:pt x="419" y="299"/>
                  </a:cubicBezTo>
                  <a:close/>
                  <a:moveTo>
                    <a:pt x="349" y="351"/>
                  </a:moveTo>
                  <a:cubicBezTo>
                    <a:pt x="146" y="351"/>
                    <a:pt x="146" y="351"/>
                    <a:pt x="146" y="351"/>
                  </a:cubicBezTo>
                  <a:cubicBezTo>
                    <a:pt x="142" y="341"/>
                    <a:pt x="137" y="331"/>
                    <a:pt x="130" y="323"/>
                  </a:cubicBezTo>
                  <a:cubicBezTo>
                    <a:pt x="231" y="148"/>
                    <a:pt x="231" y="148"/>
                    <a:pt x="231" y="148"/>
                  </a:cubicBezTo>
                  <a:cubicBezTo>
                    <a:pt x="236" y="149"/>
                    <a:pt x="242" y="150"/>
                    <a:pt x="247" y="150"/>
                  </a:cubicBezTo>
                  <a:cubicBezTo>
                    <a:pt x="253" y="150"/>
                    <a:pt x="258" y="149"/>
                    <a:pt x="264" y="148"/>
                  </a:cubicBezTo>
                  <a:cubicBezTo>
                    <a:pt x="365" y="323"/>
                    <a:pt x="365" y="323"/>
                    <a:pt x="365" y="323"/>
                  </a:cubicBezTo>
                  <a:cubicBezTo>
                    <a:pt x="358" y="331"/>
                    <a:pt x="352" y="341"/>
                    <a:pt x="349" y="35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8755946" y="2291012"/>
            <a:ext cx="249857" cy="235347"/>
            <a:chOff x="796784" y="2455327"/>
            <a:chExt cx="249857" cy="235347"/>
          </a:xfrm>
        </p:grpSpPr>
        <p:sp>
          <p:nvSpPr>
            <p:cNvPr id="37" name="Rounded Rectangle 36"/>
            <p:cNvSpPr/>
            <p:nvPr/>
          </p:nvSpPr>
          <p:spPr>
            <a:xfrm>
              <a:off x="796784" y="2455327"/>
              <a:ext cx="249857" cy="235347"/>
            </a:xfrm>
            <a:prstGeom prst="roundRect">
              <a:avLst/>
            </a:prstGeom>
            <a:solidFill>
              <a:srgbClr val="F7964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"/>
                <a:cs typeface=""/>
              </a:endParaRPr>
            </a:p>
          </p:txBody>
        </p:sp>
        <p:sp>
          <p:nvSpPr>
            <p:cNvPr id="38" name="Freeform 12"/>
            <p:cNvSpPr>
              <a:spLocks noEditPoints="1"/>
            </p:cNvSpPr>
            <p:nvPr/>
          </p:nvSpPr>
          <p:spPr bwMode="auto">
            <a:xfrm>
              <a:off x="828964" y="2505098"/>
              <a:ext cx="167023" cy="136694"/>
            </a:xfrm>
            <a:custGeom>
              <a:avLst/>
              <a:gdLst>
                <a:gd name="T0" fmla="*/ 419 w 494"/>
                <a:gd name="T1" fmla="*/ 299 h 448"/>
                <a:gd name="T2" fmla="*/ 403 w 494"/>
                <a:gd name="T3" fmla="*/ 301 h 448"/>
                <a:gd name="T4" fmla="*/ 302 w 494"/>
                <a:gd name="T5" fmla="*/ 126 h 448"/>
                <a:gd name="T6" fmla="*/ 322 w 494"/>
                <a:gd name="T7" fmla="*/ 75 h 448"/>
                <a:gd name="T8" fmla="*/ 247 w 494"/>
                <a:gd name="T9" fmla="*/ 0 h 448"/>
                <a:gd name="T10" fmla="*/ 173 w 494"/>
                <a:gd name="T11" fmla="*/ 75 h 448"/>
                <a:gd name="T12" fmla="*/ 193 w 494"/>
                <a:gd name="T13" fmla="*/ 126 h 448"/>
                <a:gd name="T14" fmla="*/ 91 w 494"/>
                <a:gd name="T15" fmla="*/ 301 h 448"/>
                <a:gd name="T16" fmla="*/ 75 w 494"/>
                <a:gd name="T17" fmla="*/ 299 h 448"/>
                <a:gd name="T18" fmla="*/ 0 w 494"/>
                <a:gd name="T19" fmla="*/ 373 h 448"/>
                <a:gd name="T20" fmla="*/ 75 w 494"/>
                <a:gd name="T21" fmla="*/ 448 h 448"/>
                <a:gd name="T22" fmla="*/ 146 w 494"/>
                <a:gd name="T23" fmla="*/ 395 h 448"/>
                <a:gd name="T24" fmla="*/ 349 w 494"/>
                <a:gd name="T25" fmla="*/ 395 h 448"/>
                <a:gd name="T26" fmla="*/ 419 w 494"/>
                <a:gd name="T27" fmla="*/ 448 h 448"/>
                <a:gd name="T28" fmla="*/ 494 w 494"/>
                <a:gd name="T29" fmla="*/ 373 h 448"/>
                <a:gd name="T30" fmla="*/ 419 w 494"/>
                <a:gd name="T31" fmla="*/ 299 h 448"/>
                <a:gd name="T32" fmla="*/ 349 w 494"/>
                <a:gd name="T33" fmla="*/ 351 h 448"/>
                <a:gd name="T34" fmla="*/ 146 w 494"/>
                <a:gd name="T35" fmla="*/ 351 h 448"/>
                <a:gd name="T36" fmla="*/ 130 w 494"/>
                <a:gd name="T37" fmla="*/ 323 h 448"/>
                <a:gd name="T38" fmla="*/ 231 w 494"/>
                <a:gd name="T39" fmla="*/ 148 h 448"/>
                <a:gd name="T40" fmla="*/ 247 w 494"/>
                <a:gd name="T41" fmla="*/ 150 h 448"/>
                <a:gd name="T42" fmla="*/ 264 w 494"/>
                <a:gd name="T43" fmla="*/ 148 h 448"/>
                <a:gd name="T44" fmla="*/ 365 w 494"/>
                <a:gd name="T45" fmla="*/ 323 h 448"/>
                <a:gd name="T46" fmla="*/ 349 w 494"/>
                <a:gd name="T47" fmla="*/ 351 h 4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94" h="448">
                  <a:moveTo>
                    <a:pt x="419" y="299"/>
                  </a:moveTo>
                  <a:cubicBezTo>
                    <a:pt x="414" y="299"/>
                    <a:pt x="408" y="300"/>
                    <a:pt x="403" y="301"/>
                  </a:cubicBezTo>
                  <a:cubicBezTo>
                    <a:pt x="302" y="126"/>
                    <a:pt x="302" y="126"/>
                    <a:pt x="302" y="126"/>
                  </a:cubicBezTo>
                  <a:cubicBezTo>
                    <a:pt x="314" y="112"/>
                    <a:pt x="322" y="95"/>
                    <a:pt x="322" y="75"/>
                  </a:cubicBezTo>
                  <a:cubicBezTo>
                    <a:pt x="322" y="34"/>
                    <a:pt x="288" y="0"/>
                    <a:pt x="247" y="0"/>
                  </a:cubicBezTo>
                  <a:cubicBezTo>
                    <a:pt x="206" y="0"/>
                    <a:pt x="173" y="34"/>
                    <a:pt x="173" y="75"/>
                  </a:cubicBezTo>
                  <a:cubicBezTo>
                    <a:pt x="173" y="95"/>
                    <a:pt x="180" y="112"/>
                    <a:pt x="193" y="126"/>
                  </a:cubicBezTo>
                  <a:cubicBezTo>
                    <a:pt x="91" y="301"/>
                    <a:pt x="91" y="301"/>
                    <a:pt x="91" y="301"/>
                  </a:cubicBezTo>
                  <a:cubicBezTo>
                    <a:pt x="86" y="300"/>
                    <a:pt x="81" y="299"/>
                    <a:pt x="75" y="299"/>
                  </a:cubicBezTo>
                  <a:cubicBezTo>
                    <a:pt x="34" y="299"/>
                    <a:pt x="0" y="332"/>
                    <a:pt x="0" y="373"/>
                  </a:cubicBezTo>
                  <a:cubicBezTo>
                    <a:pt x="0" y="415"/>
                    <a:pt x="34" y="448"/>
                    <a:pt x="75" y="448"/>
                  </a:cubicBezTo>
                  <a:cubicBezTo>
                    <a:pt x="108" y="448"/>
                    <a:pt x="136" y="426"/>
                    <a:pt x="146" y="395"/>
                  </a:cubicBezTo>
                  <a:cubicBezTo>
                    <a:pt x="349" y="395"/>
                    <a:pt x="349" y="395"/>
                    <a:pt x="349" y="395"/>
                  </a:cubicBezTo>
                  <a:cubicBezTo>
                    <a:pt x="358" y="426"/>
                    <a:pt x="386" y="448"/>
                    <a:pt x="419" y="448"/>
                  </a:cubicBezTo>
                  <a:cubicBezTo>
                    <a:pt x="461" y="448"/>
                    <a:pt x="494" y="415"/>
                    <a:pt x="494" y="373"/>
                  </a:cubicBezTo>
                  <a:cubicBezTo>
                    <a:pt x="494" y="332"/>
                    <a:pt x="461" y="299"/>
                    <a:pt x="419" y="299"/>
                  </a:cubicBezTo>
                  <a:close/>
                  <a:moveTo>
                    <a:pt x="349" y="351"/>
                  </a:moveTo>
                  <a:cubicBezTo>
                    <a:pt x="146" y="351"/>
                    <a:pt x="146" y="351"/>
                    <a:pt x="146" y="351"/>
                  </a:cubicBezTo>
                  <a:cubicBezTo>
                    <a:pt x="142" y="341"/>
                    <a:pt x="137" y="331"/>
                    <a:pt x="130" y="323"/>
                  </a:cubicBezTo>
                  <a:cubicBezTo>
                    <a:pt x="231" y="148"/>
                    <a:pt x="231" y="148"/>
                    <a:pt x="231" y="148"/>
                  </a:cubicBezTo>
                  <a:cubicBezTo>
                    <a:pt x="236" y="149"/>
                    <a:pt x="242" y="150"/>
                    <a:pt x="247" y="150"/>
                  </a:cubicBezTo>
                  <a:cubicBezTo>
                    <a:pt x="253" y="150"/>
                    <a:pt x="258" y="149"/>
                    <a:pt x="264" y="148"/>
                  </a:cubicBezTo>
                  <a:cubicBezTo>
                    <a:pt x="365" y="323"/>
                    <a:pt x="365" y="323"/>
                    <a:pt x="365" y="323"/>
                  </a:cubicBezTo>
                  <a:cubicBezTo>
                    <a:pt x="358" y="331"/>
                    <a:pt x="352" y="341"/>
                    <a:pt x="349" y="35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</p:grpSp>
      <p:sp>
        <p:nvSpPr>
          <p:cNvPr id="39" name="TextBox 38"/>
          <p:cNvSpPr txBox="1"/>
          <p:nvPr/>
        </p:nvSpPr>
        <p:spPr>
          <a:xfrm rot="16200000">
            <a:off x="7533771" y="2276757"/>
            <a:ext cx="987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0" dirty="0">
                <a:latin typeface="Lato" charset="0"/>
                <a:ea typeface="Lato" charset="0"/>
                <a:cs typeface="Lato" charset="0"/>
              </a:rPr>
              <a:t>Virtual Machine</a:t>
            </a:r>
          </a:p>
          <a:p>
            <a:endParaRPr lang="en-US" sz="900" b="0" dirty="0">
              <a:latin typeface="Lato" charset="0"/>
              <a:ea typeface="Lato" charset="0"/>
              <a:cs typeface="Lato" charset="0"/>
            </a:endParaRPr>
          </a:p>
        </p:txBody>
      </p:sp>
      <p:pic>
        <p:nvPicPr>
          <p:cNvPr id="44" name="Picture 2" descr="P:\2- Technical\2- PowerPoints\User-icon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47584" y="3737664"/>
            <a:ext cx="376881" cy="3768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5" name="Rounded Rectangle 44"/>
          <p:cNvSpPr/>
          <p:nvPr/>
        </p:nvSpPr>
        <p:spPr bwMode="auto">
          <a:xfrm>
            <a:off x="3385752" y="3725307"/>
            <a:ext cx="1161535" cy="432486"/>
          </a:xfrm>
          <a:prstGeom prst="roundRect">
            <a:avLst/>
          </a:prstGeom>
          <a:noFill/>
          <a:ln w="2857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lg" len="lg"/>
            <a:tailEnd type="none" w="lg" len="lg"/>
          </a:ln>
          <a:effectLst/>
        </p:spPr>
        <p:txBody>
          <a:bodyPr vert="horz" wrap="none" lIns="91440" tIns="91440" rIns="91440" bIns="9144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9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ato" charset="0"/>
                <a:ea typeface="Lato" charset="0"/>
                <a:cs typeface="Lato" charset="0"/>
              </a:rPr>
              <a:t>GitLab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900" dirty="0" smtClean="0">
                <a:latin typeface="Lato" charset="0"/>
                <a:ea typeface="Lato" charset="0"/>
                <a:cs typeface="Lato" charset="0"/>
              </a:rPr>
              <a:t>[CVS Labs]</a:t>
            </a:r>
            <a:endParaRPr kumimoji="0" lang="en-US" sz="9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ato" charset="0"/>
              <a:ea typeface="Lato" charset="0"/>
              <a:cs typeface="Lato" charset="0"/>
            </a:endParaRPr>
          </a:p>
        </p:txBody>
      </p:sp>
      <p:cxnSp>
        <p:nvCxnSpPr>
          <p:cNvPr id="46" name="Straight Arrow Connector 45"/>
          <p:cNvCxnSpPr>
            <a:stCxn id="47" idx="3"/>
            <a:endCxn id="48" idx="1"/>
          </p:cNvCxnSpPr>
          <p:nvPr/>
        </p:nvCxnSpPr>
        <p:spPr bwMode="auto">
          <a:xfrm>
            <a:off x="1124465" y="3926105"/>
            <a:ext cx="2261287" cy="1544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lg" len="lg"/>
            <a:tailEnd type="triangle"/>
          </a:ln>
          <a:effectLst/>
        </p:spPr>
      </p:cxnSp>
      <p:sp>
        <p:nvSpPr>
          <p:cNvPr id="47" name="TextBox 46"/>
          <p:cNvSpPr txBox="1"/>
          <p:nvPr/>
        </p:nvSpPr>
        <p:spPr>
          <a:xfrm>
            <a:off x="1666124" y="3616152"/>
            <a:ext cx="1116186" cy="55399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000" dirty="0" smtClean="0">
                <a:latin typeface="Lato" charset="0"/>
                <a:ea typeface="Lato" charset="0"/>
                <a:cs typeface="Lato" charset="0"/>
              </a:rPr>
              <a:t>Push Configuration Properties</a:t>
            </a:r>
            <a:endParaRPr lang="en-US" sz="1000" dirty="0"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48" name="Rounded Rectangle 47"/>
          <p:cNvSpPr/>
          <p:nvPr/>
        </p:nvSpPr>
        <p:spPr bwMode="auto">
          <a:xfrm>
            <a:off x="5626444" y="3737664"/>
            <a:ext cx="1614615" cy="1112108"/>
          </a:xfrm>
          <a:prstGeom prst="roundRect">
            <a:avLst/>
          </a:prstGeom>
          <a:gradFill flip="none" rotWithShape="1">
            <a:gsLst>
              <a:gs pos="0">
                <a:schemeClr val="bg1">
                  <a:lumMod val="95000"/>
                  <a:shade val="30000"/>
                  <a:satMod val="115000"/>
                </a:schemeClr>
              </a:gs>
              <a:gs pos="0">
                <a:schemeClr val="bg1">
                  <a:shade val="67500"/>
                  <a:satMod val="115000"/>
                  <a:lumMod val="17000"/>
                  <a:lumOff val="83000"/>
                  <a:alpha val="29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 w="2857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lg" len="lg"/>
            <a:tailEnd type="none" w="lg" len="lg"/>
          </a:ln>
          <a:effectLst/>
        </p:spPr>
        <p:txBody>
          <a:bodyPr vert="horz" wrap="none" lIns="91440" tIns="91440" rIns="91440" bIns="9144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9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ato" charset="0"/>
                <a:ea typeface="Lato" charset="0"/>
                <a:cs typeface="Lato" charset="0"/>
              </a:rPr>
              <a:t>Configuration Server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900" dirty="0" smtClean="0">
                <a:latin typeface="Lato" charset="0"/>
                <a:ea typeface="Lato" charset="0"/>
                <a:cs typeface="Lato" charset="0"/>
              </a:rPr>
              <a:t>REST API for  Configuration 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900" dirty="0" smtClean="0">
                <a:latin typeface="Lato" charset="0"/>
                <a:ea typeface="Lato" charset="0"/>
                <a:cs typeface="Lato" charset="0"/>
              </a:rPr>
              <a:t>Properties</a:t>
            </a:r>
            <a:endParaRPr kumimoji="0" lang="en-US" sz="9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ato" charset="0"/>
              <a:ea typeface="Lato" charset="0"/>
              <a:cs typeface="Lato" charset="0"/>
            </a:endParaRPr>
          </a:p>
        </p:txBody>
      </p:sp>
      <p:cxnSp>
        <p:nvCxnSpPr>
          <p:cNvPr id="49" name="Straight Arrow Connector 15"/>
          <p:cNvCxnSpPr>
            <a:stCxn id="48" idx="0"/>
          </p:cNvCxnSpPr>
          <p:nvPr/>
        </p:nvCxnSpPr>
        <p:spPr bwMode="auto">
          <a:xfrm rot="16200000" flipH="1">
            <a:off x="5193957" y="2497869"/>
            <a:ext cx="12357" cy="2467232"/>
          </a:xfrm>
          <a:prstGeom prst="bentConnector3">
            <a:avLst>
              <a:gd name="adj1" fmla="val -1849964"/>
            </a:avLst>
          </a:prstGeom>
          <a:solidFill>
            <a:schemeClr val="accent1"/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lg" len="lg"/>
            <a:tailEnd type="triangle"/>
          </a:ln>
          <a:effectLst/>
        </p:spPr>
      </p:cxnSp>
      <p:cxnSp>
        <p:nvCxnSpPr>
          <p:cNvPr id="50" name="Straight Arrow Connector 49"/>
          <p:cNvCxnSpPr>
            <a:stCxn id="48" idx="1"/>
            <a:endCxn id="45" idx="2"/>
          </p:cNvCxnSpPr>
          <p:nvPr/>
        </p:nvCxnSpPr>
        <p:spPr bwMode="auto">
          <a:xfrm rot="10800000">
            <a:off x="3966520" y="4157794"/>
            <a:ext cx="1659924" cy="135925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lg" len="lg"/>
            <a:tailEnd type="triangle"/>
          </a:ln>
          <a:effectLst/>
        </p:spPr>
      </p:cxnSp>
      <p:sp>
        <p:nvSpPr>
          <p:cNvPr id="53" name="TextBox 52"/>
          <p:cNvSpPr txBox="1"/>
          <p:nvPr/>
        </p:nvSpPr>
        <p:spPr>
          <a:xfrm>
            <a:off x="4780777" y="3234338"/>
            <a:ext cx="845667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000" dirty="0" smtClean="0">
                <a:latin typeface="Lato" charset="0"/>
                <a:ea typeface="Lato" charset="0"/>
                <a:cs typeface="Lato" charset="0"/>
              </a:rPr>
              <a:t>Webhook</a:t>
            </a:r>
          </a:p>
          <a:p>
            <a:r>
              <a:rPr lang="en-US" sz="1000" dirty="0" smtClean="0">
                <a:latin typeface="Lato" charset="0"/>
                <a:ea typeface="Lato" charset="0"/>
                <a:cs typeface="Lato" charset="0"/>
              </a:rPr>
              <a:t>HTTP Post </a:t>
            </a:r>
            <a:endParaRPr lang="en-US" sz="1000" dirty="0"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4644852" y="4083398"/>
            <a:ext cx="845667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000" dirty="0" smtClean="0">
                <a:latin typeface="Lato" charset="0"/>
                <a:ea typeface="Lato" charset="0"/>
                <a:cs typeface="Lato" charset="0"/>
              </a:rPr>
              <a:t>Pull Conf Properties</a:t>
            </a:r>
            <a:endParaRPr lang="en-US" sz="1000" dirty="0"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55" name="Rounded Rectangle 54"/>
          <p:cNvSpPr/>
          <p:nvPr/>
        </p:nvSpPr>
        <p:spPr bwMode="auto">
          <a:xfrm>
            <a:off x="5629275" y="5269902"/>
            <a:ext cx="1614615" cy="1112108"/>
          </a:xfrm>
          <a:prstGeom prst="roundRect">
            <a:avLst/>
          </a:prstGeom>
          <a:gradFill flip="none" rotWithShape="1">
            <a:gsLst>
              <a:gs pos="0">
                <a:schemeClr val="bg1">
                  <a:lumMod val="95000"/>
                  <a:shade val="30000"/>
                  <a:satMod val="115000"/>
                </a:schemeClr>
              </a:gs>
              <a:gs pos="0">
                <a:schemeClr val="bg1">
                  <a:shade val="67500"/>
                  <a:satMod val="115000"/>
                  <a:lumMod val="17000"/>
                  <a:lumOff val="83000"/>
                  <a:alpha val="29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 w="2857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lg" len="lg"/>
            <a:tailEnd type="none" w="lg" len="lg"/>
          </a:ln>
          <a:effectLst/>
        </p:spPr>
        <p:txBody>
          <a:bodyPr vert="horz" wrap="none" lIns="91440" tIns="91440" rIns="91440" bIns="9144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9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ato" charset="0"/>
                <a:ea typeface="Lato" charset="0"/>
                <a:cs typeface="Lato" charset="0"/>
              </a:rPr>
              <a:t>Messaging Middleware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900" dirty="0" smtClean="0">
                <a:latin typeface="Lato" charset="0"/>
                <a:ea typeface="Lato" charset="0"/>
                <a:cs typeface="Lato" charset="0"/>
              </a:rPr>
              <a:t>Providing Pub/Sub for 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9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ato" charset="0"/>
                <a:ea typeface="Lato" charset="0"/>
                <a:cs typeface="Lato" charset="0"/>
              </a:rPr>
              <a:t>Refresh events</a:t>
            </a:r>
          </a:p>
        </p:txBody>
      </p:sp>
      <p:cxnSp>
        <p:nvCxnSpPr>
          <p:cNvPr id="56" name="Straight Arrow Connector 49"/>
          <p:cNvCxnSpPr>
            <a:stCxn id="55" idx="0"/>
            <a:endCxn id="48" idx="2"/>
          </p:cNvCxnSpPr>
          <p:nvPr/>
        </p:nvCxnSpPr>
        <p:spPr bwMode="auto">
          <a:xfrm rot="16200000" flipV="1">
            <a:off x="6225103" y="5058421"/>
            <a:ext cx="420130" cy="2831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lg" len="lg"/>
            <a:tailEnd type="triangle"/>
          </a:ln>
          <a:effectLst/>
        </p:spPr>
      </p:cxnSp>
      <p:sp>
        <p:nvSpPr>
          <p:cNvPr id="59" name="TextBox 58"/>
          <p:cNvSpPr txBox="1"/>
          <p:nvPr/>
        </p:nvSpPr>
        <p:spPr>
          <a:xfrm>
            <a:off x="5370981" y="4949285"/>
            <a:ext cx="2152780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000" dirty="0" smtClean="0">
                <a:latin typeface="Lato" charset="0"/>
                <a:ea typeface="Lato" charset="0"/>
                <a:cs typeface="Lato" charset="0"/>
              </a:rPr>
              <a:t>Pull Conf on Refresh Event</a:t>
            </a:r>
            <a:endParaRPr lang="en-US" sz="1000" dirty="0">
              <a:latin typeface="Lato" charset="0"/>
              <a:ea typeface="Lato" charset="0"/>
              <a:cs typeface="Lato" charset="0"/>
            </a:endParaRPr>
          </a:p>
        </p:txBody>
      </p:sp>
      <p:cxnSp>
        <p:nvCxnSpPr>
          <p:cNvPr id="60" name="Straight Arrow Connector 59"/>
          <p:cNvCxnSpPr/>
          <p:nvPr/>
        </p:nvCxnSpPr>
        <p:spPr bwMode="auto">
          <a:xfrm flipV="1">
            <a:off x="7251687" y="5875663"/>
            <a:ext cx="565405" cy="12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lg" len="lg"/>
            <a:tailEnd type="triangle"/>
          </a:ln>
          <a:effectLst/>
        </p:spPr>
      </p:cxnSp>
      <p:grpSp>
        <p:nvGrpSpPr>
          <p:cNvPr id="61" name="Group 60"/>
          <p:cNvGrpSpPr/>
          <p:nvPr/>
        </p:nvGrpSpPr>
        <p:grpSpPr>
          <a:xfrm>
            <a:off x="7817092" y="5295019"/>
            <a:ext cx="1307592" cy="1161288"/>
            <a:chOff x="5349240" y="1013875"/>
            <a:chExt cx="1307592" cy="1161288"/>
          </a:xfrm>
        </p:grpSpPr>
        <p:sp>
          <p:nvSpPr>
            <p:cNvPr id="62" name="Rounded Rectangle 61"/>
            <p:cNvSpPr/>
            <p:nvPr/>
          </p:nvSpPr>
          <p:spPr>
            <a:xfrm>
              <a:off x="5705856" y="1293711"/>
              <a:ext cx="868680" cy="784891"/>
            </a:xfrm>
            <a:prstGeom prst="roundRect">
              <a:avLst>
                <a:gd name="adj" fmla="val 6141"/>
              </a:avLst>
            </a:prstGeom>
            <a:noFill/>
            <a:ln>
              <a:solidFill>
                <a:schemeClr val="bg2">
                  <a:lumMod val="8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Franklin Gothic Book" charset="0"/>
                <a:ea typeface="Franklin Gothic Book" charset="0"/>
                <a:cs typeface="Franklin Gothic Book" charset="0"/>
              </a:endParaRPr>
            </a:p>
          </p:txBody>
        </p:sp>
        <p:sp>
          <p:nvSpPr>
            <p:cNvPr id="63" name="Rounded Rectangle 62"/>
            <p:cNvSpPr/>
            <p:nvPr/>
          </p:nvSpPr>
          <p:spPr>
            <a:xfrm>
              <a:off x="5349240" y="1013875"/>
              <a:ext cx="1307592" cy="1161288"/>
            </a:xfrm>
            <a:prstGeom prst="roundRect">
              <a:avLst>
                <a:gd name="adj" fmla="val 11418"/>
              </a:avLst>
            </a:prstGeom>
            <a:noFill/>
            <a:ln>
              <a:solidFill>
                <a:schemeClr val="tx2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800" dirty="0" smtClean="0">
                  <a:solidFill>
                    <a:schemeClr val="tx2"/>
                  </a:solidFill>
                  <a:latin typeface="Franklin Gothic Book" charset="0"/>
                  <a:ea typeface="Franklin Gothic Book" charset="0"/>
                  <a:cs typeface="Franklin Gothic Book" charset="0"/>
                </a:rPr>
                <a:t>Spring Boot</a:t>
              </a:r>
              <a:endParaRPr lang="en-US" sz="800" dirty="0">
                <a:solidFill>
                  <a:schemeClr val="tx2"/>
                </a:solidFill>
                <a:latin typeface="Franklin Gothic Book" charset="0"/>
                <a:ea typeface="Franklin Gothic Book" charset="0"/>
                <a:cs typeface="Franklin Gothic Book" charset="0"/>
              </a:endParaRPr>
            </a:p>
          </p:txBody>
        </p:sp>
      </p:grpSp>
      <p:grpSp>
        <p:nvGrpSpPr>
          <p:cNvPr id="64" name="Group 63"/>
          <p:cNvGrpSpPr/>
          <p:nvPr/>
        </p:nvGrpSpPr>
        <p:grpSpPr>
          <a:xfrm>
            <a:off x="8199479" y="5695450"/>
            <a:ext cx="249857" cy="235347"/>
            <a:chOff x="796784" y="2455327"/>
            <a:chExt cx="249857" cy="235347"/>
          </a:xfrm>
        </p:grpSpPr>
        <p:sp>
          <p:nvSpPr>
            <p:cNvPr id="65" name="Rounded Rectangle 64"/>
            <p:cNvSpPr/>
            <p:nvPr/>
          </p:nvSpPr>
          <p:spPr>
            <a:xfrm>
              <a:off x="796784" y="2455327"/>
              <a:ext cx="249857" cy="235347"/>
            </a:xfrm>
            <a:prstGeom prst="roundRect">
              <a:avLst/>
            </a:prstGeom>
            <a:solidFill>
              <a:srgbClr val="F7964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"/>
                <a:cs typeface=""/>
              </a:endParaRPr>
            </a:p>
          </p:txBody>
        </p:sp>
        <p:sp>
          <p:nvSpPr>
            <p:cNvPr id="66" name="Freeform 12"/>
            <p:cNvSpPr>
              <a:spLocks noEditPoints="1"/>
            </p:cNvSpPr>
            <p:nvPr/>
          </p:nvSpPr>
          <p:spPr bwMode="auto">
            <a:xfrm>
              <a:off x="828964" y="2505098"/>
              <a:ext cx="167023" cy="136694"/>
            </a:xfrm>
            <a:custGeom>
              <a:avLst/>
              <a:gdLst>
                <a:gd name="T0" fmla="*/ 419 w 494"/>
                <a:gd name="T1" fmla="*/ 299 h 448"/>
                <a:gd name="T2" fmla="*/ 403 w 494"/>
                <a:gd name="T3" fmla="*/ 301 h 448"/>
                <a:gd name="T4" fmla="*/ 302 w 494"/>
                <a:gd name="T5" fmla="*/ 126 h 448"/>
                <a:gd name="T6" fmla="*/ 322 w 494"/>
                <a:gd name="T7" fmla="*/ 75 h 448"/>
                <a:gd name="T8" fmla="*/ 247 w 494"/>
                <a:gd name="T9" fmla="*/ 0 h 448"/>
                <a:gd name="T10" fmla="*/ 173 w 494"/>
                <a:gd name="T11" fmla="*/ 75 h 448"/>
                <a:gd name="T12" fmla="*/ 193 w 494"/>
                <a:gd name="T13" fmla="*/ 126 h 448"/>
                <a:gd name="T14" fmla="*/ 91 w 494"/>
                <a:gd name="T15" fmla="*/ 301 h 448"/>
                <a:gd name="T16" fmla="*/ 75 w 494"/>
                <a:gd name="T17" fmla="*/ 299 h 448"/>
                <a:gd name="T18" fmla="*/ 0 w 494"/>
                <a:gd name="T19" fmla="*/ 373 h 448"/>
                <a:gd name="T20" fmla="*/ 75 w 494"/>
                <a:gd name="T21" fmla="*/ 448 h 448"/>
                <a:gd name="T22" fmla="*/ 146 w 494"/>
                <a:gd name="T23" fmla="*/ 395 h 448"/>
                <a:gd name="T24" fmla="*/ 349 w 494"/>
                <a:gd name="T25" fmla="*/ 395 h 448"/>
                <a:gd name="T26" fmla="*/ 419 w 494"/>
                <a:gd name="T27" fmla="*/ 448 h 448"/>
                <a:gd name="T28" fmla="*/ 494 w 494"/>
                <a:gd name="T29" fmla="*/ 373 h 448"/>
                <a:gd name="T30" fmla="*/ 419 w 494"/>
                <a:gd name="T31" fmla="*/ 299 h 448"/>
                <a:gd name="T32" fmla="*/ 349 w 494"/>
                <a:gd name="T33" fmla="*/ 351 h 448"/>
                <a:gd name="T34" fmla="*/ 146 w 494"/>
                <a:gd name="T35" fmla="*/ 351 h 448"/>
                <a:gd name="T36" fmla="*/ 130 w 494"/>
                <a:gd name="T37" fmla="*/ 323 h 448"/>
                <a:gd name="T38" fmla="*/ 231 w 494"/>
                <a:gd name="T39" fmla="*/ 148 h 448"/>
                <a:gd name="T40" fmla="*/ 247 w 494"/>
                <a:gd name="T41" fmla="*/ 150 h 448"/>
                <a:gd name="T42" fmla="*/ 264 w 494"/>
                <a:gd name="T43" fmla="*/ 148 h 448"/>
                <a:gd name="T44" fmla="*/ 365 w 494"/>
                <a:gd name="T45" fmla="*/ 323 h 448"/>
                <a:gd name="T46" fmla="*/ 349 w 494"/>
                <a:gd name="T47" fmla="*/ 351 h 4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94" h="448">
                  <a:moveTo>
                    <a:pt x="419" y="299"/>
                  </a:moveTo>
                  <a:cubicBezTo>
                    <a:pt x="414" y="299"/>
                    <a:pt x="408" y="300"/>
                    <a:pt x="403" y="301"/>
                  </a:cubicBezTo>
                  <a:cubicBezTo>
                    <a:pt x="302" y="126"/>
                    <a:pt x="302" y="126"/>
                    <a:pt x="302" y="126"/>
                  </a:cubicBezTo>
                  <a:cubicBezTo>
                    <a:pt x="314" y="112"/>
                    <a:pt x="322" y="95"/>
                    <a:pt x="322" y="75"/>
                  </a:cubicBezTo>
                  <a:cubicBezTo>
                    <a:pt x="322" y="34"/>
                    <a:pt x="288" y="0"/>
                    <a:pt x="247" y="0"/>
                  </a:cubicBezTo>
                  <a:cubicBezTo>
                    <a:pt x="206" y="0"/>
                    <a:pt x="173" y="34"/>
                    <a:pt x="173" y="75"/>
                  </a:cubicBezTo>
                  <a:cubicBezTo>
                    <a:pt x="173" y="95"/>
                    <a:pt x="180" y="112"/>
                    <a:pt x="193" y="126"/>
                  </a:cubicBezTo>
                  <a:cubicBezTo>
                    <a:pt x="91" y="301"/>
                    <a:pt x="91" y="301"/>
                    <a:pt x="91" y="301"/>
                  </a:cubicBezTo>
                  <a:cubicBezTo>
                    <a:pt x="86" y="300"/>
                    <a:pt x="81" y="299"/>
                    <a:pt x="75" y="299"/>
                  </a:cubicBezTo>
                  <a:cubicBezTo>
                    <a:pt x="34" y="299"/>
                    <a:pt x="0" y="332"/>
                    <a:pt x="0" y="373"/>
                  </a:cubicBezTo>
                  <a:cubicBezTo>
                    <a:pt x="0" y="415"/>
                    <a:pt x="34" y="448"/>
                    <a:pt x="75" y="448"/>
                  </a:cubicBezTo>
                  <a:cubicBezTo>
                    <a:pt x="108" y="448"/>
                    <a:pt x="136" y="426"/>
                    <a:pt x="146" y="395"/>
                  </a:cubicBezTo>
                  <a:cubicBezTo>
                    <a:pt x="349" y="395"/>
                    <a:pt x="349" y="395"/>
                    <a:pt x="349" y="395"/>
                  </a:cubicBezTo>
                  <a:cubicBezTo>
                    <a:pt x="358" y="426"/>
                    <a:pt x="386" y="448"/>
                    <a:pt x="419" y="448"/>
                  </a:cubicBezTo>
                  <a:cubicBezTo>
                    <a:pt x="461" y="448"/>
                    <a:pt x="494" y="415"/>
                    <a:pt x="494" y="373"/>
                  </a:cubicBezTo>
                  <a:cubicBezTo>
                    <a:pt x="494" y="332"/>
                    <a:pt x="461" y="299"/>
                    <a:pt x="419" y="299"/>
                  </a:cubicBezTo>
                  <a:close/>
                  <a:moveTo>
                    <a:pt x="349" y="351"/>
                  </a:moveTo>
                  <a:cubicBezTo>
                    <a:pt x="146" y="351"/>
                    <a:pt x="146" y="351"/>
                    <a:pt x="146" y="351"/>
                  </a:cubicBezTo>
                  <a:cubicBezTo>
                    <a:pt x="142" y="341"/>
                    <a:pt x="137" y="331"/>
                    <a:pt x="130" y="323"/>
                  </a:cubicBezTo>
                  <a:cubicBezTo>
                    <a:pt x="231" y="148"/>
                    <a:pt x="231" y="148"/>
                    <a:pt x="231" y="148"/>
                  </a:cubicBezTo>
                  <a:cubicBezTo>
                    <a:pt x="236" y="149"/>
                    <a:pt x="242" y="150"/>
                    <a:pt x="247" y="150"/>
                  </a:cubicBezTo>
                  <a:cubicBezTo>
                    <a:pt x="253" y="150"/>
                    <a:pt x="258" y="149"/>
                    <a:pt x="264" y="148"/>
                  </a:cubicBezTo>
                  <a:cubicBezTo>
                    <a:pt x="365" y="323"/>
                    <a:pt x="365" y="323"/>
                    <a:pt x="365" y="323"/>
                  </a:cubicBezTo>
                  <a:cubicBezTo>
                    <a:pt x="358" y="331"/>
                    <a:pt x="352" y="341"/>
                    <a:pt x="349" y="35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8481516" y="5695450"/>
            <a:ext cx="249857" cy="235347"/>
            <a:chOff x="796784" y="2455327"/>
            <a:chExt cx="249857" cy="235347"/>
          </a:xfrm>
        </p:grpSpPr>
        <p:sp>
          <p:nvSpPr>
            <p:cNvPr id="68" name="Rounded Rectangle 67"/>
            <p:cNvSpPr/>
            <p:nvPr/>
          </p:nvSpPr>
          <p:spPr>
            <a:xfrm>
              <a:off x="796784" y="2455327"/>
              <a:ext cx="249857" cy="235347"/>
            </a:xfrm>
            <a:prstGeom prst="roundRect">
              <a:avLst/>
            </a:prstGeom>
            <a:solidFill>
              <a:srgbClr val="F7964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"/>
                <a:cs typeface=""/>
              </a:endParaRPr>
            </a:p>
          </p:txBody>
        </p:sp>
        <p:sp>
          <p:nvSpPr>
            <p:cNvPr id="69" name="Freeform 12"/>
            <p:cNvSpPr>
              <a:spLocks noEditPoints="1"/>
            </p:cNvSpPr>
            <p:nvPr/>
          </p:nvSpPr>
          <p:spPr bwMode="auto">
            <a:xfrm>
              <a:off x="828964" y="2505098"/>
              <a:ext cx="167023" cy="136694"/>
            </a:xfrm>
            <a:custGeom>
              <a:avLst/>
              <a:gdLst>
                <a:gd name="T0" fmla="*/ 419 w 494"/>
                <a:gd name="T1" fmla="*/ 299 h 448"/>
                <a:gd name="T2" fmla="*/ 403 w 494"/>
                <a:gd name="T3" fmla="*/ 301 h 448"/>
                <a:gd name="T4" fmla="*/ 302 w 494"/>
                <a:gd name="T5" fmla="*/ 126 h 448"/>
                <a:gd name="T6" fmla="*/ 322 w 494"/>
                <a:gd name="T7" fmla="*/ 75 h 448"/>
                <a:gd name="T8" fmla="*/ 247 w 494"/>
                <a:gd name="T9" fmla="*/ 0 h 448"/>
                <a:gd name="T10" fmla="*/ 173 w 494"/>
                <a:gd name="T11" fmla="*/ 75 h 448"/>
                <a:gd name="T12" fmla="*/ 193 w 494"/>
                <a:gd name="T13" fmla="*/ 126 h 448"/>
                <a:gd name="T14" fmla="*/ 91 w 494"/>
                <a:gd name="T15" fmla="*/ 301 h 448"/>
                <a:gd name="T16" fmla="*/ 75 w 494"/>
                <a:gd name="T17" fmla="*/ 299 h 448"/>
                <a:gd name="T18" fmla="*/ 0 w 494"/>
                <a:gd name="T19" fmla="*/ 373 h 448"/>
                <a:gd name="T20" fmla="*/ 75 w 494"/>
                <a:gd name="T21" fmla="*/ 448 h 448"/>
                <a:gd name="T22" fmla="*/ 146 w 494"/>
                <a:gd name="T23" fmla="*/ 395 h 448"/>
                <a:gd name="T24" fmla="*/ 349 w 494"/>
                <a:gd name="T25" fmla="*/ 395 h 448"/>
                <a:gd name="T26" fmla="*/ 419 w 494"/>
                <a:gd name="T27" fmla="*/ 448 h 448"/>
                <a:gd name="T28" fmla="*/ 494 w 494"/>
                <a:gd name="T29" fmla="*/ 373 h 448"/>
                <a:gd name="T30" fmla="*/ 419 w 494"/>
                <a:gd name="T31" fmla="*/ 299 h 448"/>
                <a:gd name="T32" fmla="*/ 349 w 494"/>
                <a:gd name="T33" fmla="*/ 351 h 448"/>
                <a:gd name="T34" fmla="*/ 146 w 494"/>
                <a:gd name="T35" fmla="*/ 351 h 448"/>
                <a:gd name="T36" fmla="*/ 130 w 494"/>
                <a:gd name="T37" fmla="*/ 323 h 448"/>
                <a:gd name="T38" fmla="*/ 231 w 494"/>
                <a:gd name="T39" fmla="*/ 148 h 448"/>
                <a:gd name="T40" fmla="*/ 247 w 494"/>
                <a:gd name="T41" fmla="*/ 150 h 448"/>
                <a:gd name="T42" fmla="*/ 264 w 494"/>
                <a:gd name="T43" fmla="*/ 148 h 448"/>
                <a:gd name="T44" fmla="*/ 365 w 494"/>
                <a:gd name="T45" fmla="*/ 323 h 448"/>
                <a:gd name="T46" fmla="*/ 349 w 494"/>
                <a:gd name="T47" fmla="*/ 351 h 4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94" h="448">
                  <a:moveTo>
                    <a:pt x="419" y="299"/>
                  </a:moveTo>
                  <a:cubicBezTo>
                    <a:pt x="414" y="299"/>
                    <a:pt x="408" y="300"/>
                    <a:pt x="403" y="301"/>
                  </a:cubicBezTo>
                  <a:cubicBezTo>
                    <a:pt x="302" y="126"/>
                    <a:pt x="302" y="126"/>
                    <a:pt x="302" y="126"/>
                  </a:cubicBezTo>
                  <a:cubicBezTo>
                    <a:pt x="314" y="112"/>
                    <a:pt x="322" y="95"/>
                    <a:pt x="322" y="75"/>
                  </a:cubicBezTo>
                  <a:cubicBezTo>
                    <a:pt x="322" y="34"/>
                    <a:pt x="288" y="0"/>
                    <a:pt x="247" y="0"/>
                  </a:cubicBezTo>
                  <a:cubicBezTo>
                    <a:pt x="206" y="0"/>
                    <a:pt x="173" y="34"/>
                    <a:pt x="173" y="75"/>
                  </a:cubicBezTo>
                  <a:cubicBezTo>
                    <a:pt x="173" y="95"/>
                    <a:pt x="180" y="112"/>
                    <a:pt x="193" y="126"/>
                  </a:cubicBezTo>
                  <a:cubicBezTo>
                    <a:pt x="91" y="301"/>
                    <a:pt x="91" y="301"/>
                    <a:pt x="91" y="301"/>
                  </a:cubicBezTo>
                  <a:cubicBezTo>
                    <a:pt x="86" y="300"/>
                    <a:pt x="81" y="299"/>
                    <a:pt x="75" y="299"/>
                  </a:cubicBezTo>
                  <a:cubicBezTo>
                    <a:pt x="34" y="299"/>
                    <a:pt x="0" y="332"/>
                    <a:pt x="0" y="373"/>
                  </a:cubicBezTo>
                  <a:cubicBezTo>
                    <a:pt x="0" y="415"/>
                    <a:pt x="34" y="448"/>
                    <a:pt x="75" y="448"/>
                  </a:cubicBezTo>
                  <a:cubicBezTo>
                    <a:pt x="108" y="448"/>
                    <a:pt x="136" y="426"/>
                    <a:pt x="146" y="395"/>
                  </a:cubicBezTo>
                  <a:cubicBezTo>
                    <a:pt x="349" y="395"/>
                    <a:pt x="349" y="395"/>
                    <a:pt x="349" y="395"/>
                  </a:cubicBezTo>
                  <a:cubicBezTo>
                    <a:pt x="358" y="426"/>
                    <a:pt x="386" y="448"/>
                    <a:pt x="419" y="448"/>
                  </a:cubicBezTo>
                  <a:cubicBezTo>
                    <a:pt x="461" y="448"/>
                    <a:pt x="494" y="415"/>
                    <a:pt x="494" y="373"/>
                  </a:cubicBezTo>
                  <a:cubicBezTo>
                    <a:pt x="494" y="332"/>
                    <a:pt x="461" y="299"/>
                    <a:pt x="419" y="299"/>
                  </a:cubicBezTo>
                  <a:close/>
                  <a:moveTo>
                    <a:pt x="349" y="351"/>
                  </a:moveTo>
                  <a:cubicBezTo>
                    <a:pt x="146" y="351"/>
                    <a:pt x="146" y="351"/>
                    <a:pt x="146" y="351"/>
                  </a:cubicBezTo>
                  <a:cubicBezTo>
                    <a:pt x="142" y="341"/>
                    <a:pt x="137" y="331"/>
                    <a:pt x="130" y="323"/>
                  </a:cubicBezTo>
                  <a:cubicBezTo>
                    <a:pt x="231" y="148"/>
                    <a:pt x="231" y="148"/>
                    <a:pt x="231" y="148"/>
                  </a:cubicBezTo>
                  <a:cubicBezTo>
                    <a:pt x="236" y="149"/>
                    <a:pt x="242" y="150"/>
                    <a:pt x="247" y="150"/>
                  </a:cubicBezTo>
                  <a:cubicBezTo>
                    <a:pt x="253" y="150"/>
                    <a:pt x="258" y="149"/>
                    <a:pt x="264" y="148"/>
                  </a:cubicBezTo>
                  <a:cubicBezTo>
                    <a:pt x="365" y="323"/>
                    <a:pt x="365" y="323"/>
                    <a:pt x="365" y="323"/>
                  </a:cubicBezTo>
                  <a:cubicBezTo>
                    <a:pt x="358" y="331"/>
                    <a:pt x="352" y="341"/>
                    <a:pt x="349" y="35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8766574" y="5695449"/>
            <a:ext cx="249857" cy="235347"/>
            <a:chOff x="796784" y="2455327"/>
            <a:chExt cx="249857" cy="235347"/>
          </a:xfrm>
        </p:grpSpPr>
        <p:sp>
          <p:nvSpPr>
            <p:cNvPr id="71" name="Rounded Rectangle 70"/>
            <p:cNvSpPr/>
            <p:nvPr/>
          </p:nvSpPr>
          <p:spPr>
            <a:xfrm>
              <a:off x="796784" y="2455327"/>
              <a:ext cx="249857" cy="235347"/>
            </a:xfrm>
            <a:prstGeom prst="roundRect">
              <a:avLst/>
            </a:prstGeom>
            <a:solidFill>
              <a:srgbClr val="F7964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"/>
                <a:cs typeface=""/>
              </a:endParaRPr>
            </a:p>
          </p:txBody>
        </p:sp>
        <p:sp>
          <p:nvSpPr>
            <p:cNvPr id="72" name="Freeform 12"/>
            <p:cNvSpPr>
              <a:spLocks noEditPoints="1"/>
            </p:cNvSpPr>
            <p:nvPr/>
          </p:nvSpPr>
          <p:spPr bwMode="auto">
            <a:xfrm>
              <a:off x="828964" y="2505098"/>
              <a:ext cx="167023" cy="136694"/>
            </a:xfrm>
            <a:custGeom>
              <a:avLst/>
              <a:gdLst>
                <a:gd name="T0" fmla="*/ 419 w 494"/>
                <a:gd name="T1" fmla="*/ 299 h 448"/>
                <a:gd name="T2" fmla="*/ 403 w 494"/>
                <a:gd name="T3" fmla="*/ 301 h 448"/>
                <a:gd name="T4" fmla="*/ 302 w 494"/>
                <a:gd name="T5" fmla="*/ 126 h 448"/>
                <a:gd name="T6" fmla="*/ 322 w 494"/>
                <a:gd name="T7" fmla="*/ 75 h 448"/>
                <a:gd name="T8" fmla="*/ 247 w 494"/>
                <a:gd name="T9" fmla="*/ 0 h 448"/>
                <a:gd name="T10" fmla="*/ 173 w 494"/>
                <a:gd name="T11" fmla="*/ 75 h 448"/>
                <a:gd name="T12" fmla="*/ 193 w 494"/>
                <a:gd name="T13" fmla="*/ 126 h 448"/>
                <a:gd name="T14" fmla="*/ 91 w 494"/>
                <a:gd name="T15" fmla="*/ 301 h 448"/>
                <a:gd name="T16" fmla="*/ 75 w 494"/>
                <a:gd name="T17" fmla="*/ 299 h 448"/>
                <a:gd name="T18" fmla="*/ 0 w 494"/>
                <a:gd name="T19" fmla="*/ 373 h 448"/>
                <a:gd name="T20" fmla="*/ 75 w 494"/>
                <a:gd name="T21" fmla="*/ 448 h 448"/>
                <a:gd name="T22" fmla="*/ 146 w 494"/>
                <a:gd name="T23" fmla="*/ 395 h 448"/>
                <a:gd name="T24" fmla="*/ 349 w 494"/>
                <a:gd name="T25" fmla="*/ 395 h 448"/>
                <a:gd name="T26" fmla="*/ 419 w 494"/>
                <a:gd name="T27" fmla="*/ 448 h 448"/>
                <a:gd name="T28" fmla="*/ 494 w 494"/>
                <a:gd name="T29" fmla="*/ 373 h 448"/>
                <a:gd name="T30" fmla="*/ 419 w 494"/>
                <a:gd name="T31" fmla="*/ 299 h 448"/>
                <a:gd name="T32" fmla="*/ 349 w 494"/>
                <a:gd name="T33" fmla="*/ 351 h 448"/>
                <a:gd name="T34" fmla="*/ 146 w 494"/>
                <a:gd name="T35" fmla="*/ 351 h 448"/>
                <a:gd name="T36" fmla="*/ 130 w 494"/>
                <a:gd name="T37" fmla="*/ 323 h 448"/>
                <a:gd name="T38" fmla="*/ 231 w 494"/>
                <a:gd name="T39" fmla="*/ 148 h 448"/>
                <a:gd name="T40" fmla="*/ 247 w 494"/>
                <a:gd name="T41" fmla="*/ 150 h 448"/>
                <a:gd name="T42" fmla="*/ 264 w 494"/>
                <a:gd name="T43" fmla="*/ 148 h 448"/>
                <a:gd name="T44" fmla="*/ 365 w 494"/>
                <a:gd name="T45" fmla="*/ 323 h 448"/>
                <a:gd name="T46" fmla="*/ 349 w 494"/>
                <a:gd name="T47" fmla="*/ 351 h 4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94" h="448">
                  <a:moveTo>
                    <a:pt x="419" y="299"/>
                  </a:moveTo>
                  <a:cubicBezTo>
                    <a:pt x="414" y="299"/>
                    <a:pt x="408" y="300"/>
                    <a:pt x="403" y="301"/>
                  </a:cubicBezTo>
                  <a:cubicBezTo>
                    <a:pt x="302" y="126"/>
                    <a:pt x="302" y="126"/>
                    <a:pt x="302" y="126"/>
                  </a:cubicBezTo>
                  <a:cubicBezTo>
                    <a:pt x="314" y="112"/>
                    <a:pt x="322" y="95"/>
                    <a:pt x="322" y="75"/>
                  </a:cubicBezTo>
                  <a:cubicBezTo>
                    <a:pt x="322" y="34"/>
                    <a:pt x="288" y="0"/>
                    <a:pt x="247" y="0"/>
                  </a:cubicBezTo>
                  <a:cubicBezTo>
                    <a:pt x="206" y="0"/>
                    <a:pt x="173" y="34"/>
                    <a:pt x="173" y="75"/>
                  </a:cubicBezTo>
                  <a:cubicBezTo>
                    <a:pt x="173" y="95"/>
                    <a:pt x="180" y="112"/>
                    <a:pt x="193" y="126"/>
                  </a:cubicBezTo>
                  <a:cubicBezTo>
                    <a:pt x="91" y="301"/>
                    <a:pt x="91" y="301"/>
                    <a:pt x="91" y="301"/>
                  </a:cubicBezTo>
                  <a:cubicBezTo>
                    <a:pt x="86" y="300"/>
                    <a:pt x="81" y="299"/>
                    <a:pt x="75" y="299"/>
                  </a:cubicBezTo>
                  <a:cubicBezTo>
                    <a:pt x="34" y="299"/>
                    <a:pt x="0" y="332"/>
                    <a:pt x="0" y="373"/>
                  </a:cubicBezTo>
                  <a:cubicBezTo>
                    <a:pt x="0" y="415"/>
                    <a:pt x="34" y="448"/>
                    <a:pt x="75" y="448"/>
                  </a:cubicBezTo>
                  <a:cubicBezTo>
                    <a:pt x="108" y="448"/>
                    <a:pt x="136" y="426"/>
                    <a:pt x="146" y="395"/>
                  </a:cubicBezTo>
                  <a:cubicBezTo>
                    <a:pt x="349" y="395"/>
                    <a:pt x="349" y="395"/>
                    <a:pt x="349" y="395"/>
                  </a:cubicBezTo>
                  <a:cubicBezTo>
                    <a:pt x="358" y="426"/>
                    <a:pt x="386" y="448"/>
                    <a:pt x="419" y="448"/>
                  </a:cubicBezTo>
                  <a:cubicBezTo>
                    <a:pt x="461" y="448"/>
                    <a:pt x="494" y="415"/>
                    <a:pt x="494" y="373"/>
                  </a:cubicBezTo>
                  <a:cubicBezTo>
                    <a:pt x="494" y="332"/>
                    <a:pt x="461" y="299"/>
                    <a:pt x="419" y="299"/>
                  </a:cubicBezTo>
                  <a:close/>
                  <a:moveTo>
                    <a:pt x="349" y="351"/>
                  </a:moveTo>
                  <a:cubicBezTo>
                    <a:pt x="146" y="351"/>
                    <a:pt x="146" y="351"/>
                    <a:pt x="146" y="351"/>
                  </a:cubicBezTo>
                  <a:cubicBezTo>
                    <a:pt x="142" y="341"/>
                    <a:pt x="137" y="331"/>
                    <a:pt x="130" y="323"/>
                  </a:cubicBezTo>
                  <a:cubicBezTo>
                    <a:pt x="231" y="148"/>
                    <a:pt x="231" y="148"/>
                    <a:pt x="231" y="148"/>
                  </a:cubicBezTo>
                  <a:cubicBezTo>
                    <a:pt x="236" y="149"/>
                    <a:pt x="242" y="150"/>
                    <a:pt x="247" y="150"/>
                  </a:cubicBezTo>
                  <a:cubicBezTo>
                    <a:pt x="253" y="150"/>
                    <a:pt x="258" y="149"/>
                    <a:pt x="264" y="148"/>
                  </a:cubicBezTo>
                  <a:cubicBezTo>
                    <a:pt x="365" y="323"/>
                    <a:pt x="365" y="323"/>
                    <a:pt x="365" y="323"/>
                  </a:cubicBezTo>
                  <a:cubicBezTo>
                    <a:pt x="358" y="331"/>
                    <a:pt x="352" y="341"/>
                    <a:pt x="349" y="35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</p:grpSp>
      <p:sp>
        <p:nvSpPr>
          <p:cNvPr id="73" name="TextBox 72"/>
          <p:cNvSpPr txBox="1"/>
          <p:nvPr/>
        </p:nvSpPr>
        <p:spPr>
          <a:xfrm rot="16200000">
            <a:off x="7544399" y="5681194"/>
            <a:ext cx="987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0" dirty="0">
                <a:latin typeface="Lato" charset="0"/>
                <a:ea typeface="Lato" charset="0"/>
                <a:cs typeface="Lato" charset="0"/>
              </a:rPr>
              <a:t>Virtual Machine</a:t>
            </a:r>
          </a:p>
          <a:p>
            <a:endParaRPr lang="en-US" sz="900" b="0" dirty="0"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1001517" y="3038252"/>
            <a:ext cx="81323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---------------------------------------------------------------------------------------------------------------------------------------</a:t>
            </a:r>
            <a:endParaRPr lang="en-US" dirty="0"/>
          </a:p>
        </p:txBody>
      </p:sp>
      <p:sp>
        <p:nvSpPr>
          <p:cNvPr id="75" name="TextBox 74"/>
          <p:cNvSpPr txBox="1"/>
          <p:nvPr/>
        </p:nvSpPr>
        <p:spPr>
          <a:xfrm>
            <a:off x="733311" y="2302900"/>
            <a:ext cx="36740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 smtClean="0"/>
              <a:t>SRE</a:t>
            </a:r>
            <a:endParaRPr lang="en-US" sz="700" dirty="0"/>
          </a:p>
        </p:txBody>
      </p:sp>
      <p:sp>
        <p:nvSpPr>
          <p:cNvPr id="76" name="TextBox 75"/>
          <p:cNvSpPr txBox="1"/>
          <p:nvPr/>
        </p:nvSpPr>
        <p:spPr>
          <a:xfrm>
            <a:off x="727531" y="4095308"/>
            <a:ext cx="36740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 smtClean="0"/>
              <a:t>SRE</a:t>
            </a:r>
            <a:endParaRPr lang="en-US" sz="700" dirty="0"/>
          </a:p>
        </p:txBody>
      </p:sp>
    </p:spTree>
    <p:extLst>
      <p:ext uri="{BB962C8B-B14F-4D97-AF65-F5344CB8AC3E}">
        <p14:creationId xmlns:p14="http://schemas.microsoft.com/office/powerpoint/2010/main" val="12139537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Security view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Application Security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0ACE7-7972-4389-A70A-097F415613C7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1332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Security View</a:t>
            </a:r>
            <a:endParaRPr lang="en-US" sz="2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0" y="6437420"/>
            <a:ext cx="584201" cy="304800"/>
          </a:xfrm>
        </p:spPr>
        <p:txBody>
          <a:bodyPr/>
          <a:lstStyle/>
          <a:p>
            <a:fld id="{3970ACE7-7972-4389-A70A-097F415613C7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60" name="Picture 5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303" y="1493080"/>
            <a:ext cx="8644910" cy="459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463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Security Architecture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0ACE7-7972-4389-A70A-097F415613C7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838200" y="1825625"/>
            <a:ext cx="8058665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 algn="l" rtl="0" fontAlgn="base">
              <a:lnSpc>
                <a:spcPct val="90000"/>
              </a:lnSpc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ct val="10000"/>
              </a:spcBef>
              <a:spcAft>
                <a:spcPct val="10000"/>
              </a:spcAft>
              <a:buClr>
                <a:schemeClr val="bg2"/>
              </a:buClr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ct val="10000"/>
              </a:spcBef>
              <a:spcAft>
                <a:spcPct val="10000"/>
              </a:spcAft>
              <a:buClr>
                <a:schemeClr val="bg2"/>
              </a:buClr>
              <a:buChar char="•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ct val="10000"/>
              </a:spcBef>
              <a:spcAft>
                <a:spcPct val="10000"/>
              </a:spcAft>
              <a:buClr>
                <a:schemeClr val="bg2"/>
              </a:buClr>
              <a:buChar char="–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ct val="10000"/>
              </a:spcBef>
              <a:spcAft>
                <a:spcPct val="10000"/>
              </a:spcAft>
              <a:buClr>
                <a:schemeClr val="bg2"/>
              </a:buClr>
              <a:buChar char="»"/>
              <a:defRPr sz="1400" b="1">
                <a:solidFill>
                  <a:srgbClr val="777777"/>
                </a:solidFill>
                <a:latin typeface="+mn-lt"/>
              </a:defRPr>
            </a:lvl5pPr>
            <a:lvl6pPr marL="2514600" indent="-228600" algn="l" rtl="0" fontAlgn="base">
              <a:lnSpc>
                <a:spcPct val="90000"/>
              </a:lnSpc>
              <a:spcBef>
                <a:spcPct val="10000"/>
              </a:spcBef>
              <a:spcAft>
                <a:spcPct val="10000"/>
              </a:spcAft>
              <a:buClr>
                <a:schemeClr val="bg2"/>
              </a:buClr>
              <a:buChar char="»"/>
              <a:defRPr sz="1400" b="1">
                <a:solidFill>
                  <a:srgbClr val="777777"/>
                </a:solidFill>
                <a:latin typeface="+mn-lt"/>
              </a:defRPr>
            </a:lvl6pPr>
            <a:lvl7pPr marL="2971800" indent="-228600" algn="l" rtl="0" fontAlgn="base">
              <a:lnSpc>
                <a:spcPct val="90000"/>
              </a:lnSpc>
              <a:spcBef>
                <a:spcPct val="10000"/>
              </a:spcBef>
              <a:spcAft>
                <a:spcPct val="10000"/>
              </a:spcAft>
              <a:buClr>
                <a:schemeClr val="bg2"/>
              </a:buClr>
              <a:buChar char="»"/>
              <a:defRPr sz="1400" b="1">
                <a:solidFill>
                  <a:srgbClr val="777777"/>
                </a:solidFill>
                <a:latin typeface="+mn-lt"/>
              </a:defRPr>
            </a:lvl7pPr>
            <a:lvl8pPr marL="3429000" indent="-228600" algn="l" rtl="0" fontAlgn="base">
              <a:lnSpc>
                <a:spcPct val="90000"/>
              </a:lnSpc>
              <a:spcBef>
                <a:spcPct val="10000"/>
              </a:spcBef>
              <a:spcAft>
                <a:spcPct val="10000"/>
              </a:spcAft>
              <a:buClr>
                <a:schemeClr val="bg2"/>
              </a:buClr>
              <a:buChar char="»"/>
              <a:defRPr sz="1400" b="1">
                <a:solidFill>
                  <a:srgbClr val="777777"/>
                </a:solidFill>
                <a:latin typeface="+mn-lt"/>
              </a:defRPr>
            </a:lvl8pPr>
            <a:lvl9pPr marL="3886200" indent="-228600" algn="l" rtl="0" fontAlgn="base">
              <a:lnSpc>
                <a:spcPct val="90000"/>
              </a:lnSpc>
              <a:spcBef>
                <a:spcPct val="10000"/>
              </a:spcBef>
              <a:spcAft>
                <a:spcPct val="10000"/>
              </a:spcAft>
              <a:buClr>
                <a:schemeClr val="bg2"/>
              </a:buClr>
              <a:buChar char="»"/>
              <a:defRPr sz="1400" b="1">
                <a:solidFill>
                  <a:srgbClr val="777777"/>
                </a:solidFill>
                <a:latin typeface="+mn-lt"/>
              </a:defRPr>
            </a:lvl9pPr>
          </a:lstStyle>
          <a:p>
            <a:r>
              <a:rPr lang="en-US" sz="1600" b="0" dirty="0">
                <a:latin typeface="Lato" charset="0"/>
                <a:ea typeface="Lato" charset="0"/>
                <a:cs typeface="Lato" charset="0"/>
              </a:rPr>
              <a:t>All Specialty systems will authenticate/authorize using the JWT which is obtained by the Security service. The communication of JWT will be securely </a:t>
            </a:r>
            <a:r>
              <a:rPr lang="en-US" sz="1600" b="0" dirty="0" smtClean="0">
                <a:latin typeface="Lato" charset="0"/>
                <a:ea typeface="Lato" charset="0"/>
                <a:cs typeface="Lato" charset="0"/>
              </a:rPr>
              <a:t>transported</a:t>
            </a:r>
          </a:p>
          <a:p>
            <a:endParaRPr lang="en-US" sz="1600" b="0" dirty="0">
              <a:latin typeface="Lato" charset="0"/>
              <a:ea typeface="Lato" charset="0"/>
              <a:cs typeface="Lato" charset="0"/>
            </a:endParaRPr>
          </a:p>
          <a:p>
            <a:r>
              <a:rPr lang="en-US" sz="1600" b="0" dirty="0">
                <a:latin typeface="Lato" charset="0"/>
                <a:ea typeface="Lato" charset="0"/>
                <a:cs typeface="Lato" charset="0"/>
              </a:rPr>
              <a:t>1-way and 2-way TLS over HTTP will be used as the secure transport protocol for communication. The CA will be internal CA used to sign certificates</a:t>
            </a:r>
            <a:r>
              <a:rPr lang="en-US" sz="1600" b="0" dirty="0" smtClean="0">
                <a:latin typeface="Lato" charset="0"/>
                <a:ea typeface="Lato" charset="0"/>
                <a:cs typeface="Lato" charset="0"/>
              </a:rPr>
              <a:t>.</a:t>
            </a:r>
          </a:p>
          <a:p>
            <a:endParaRPr lang="en-US" sz="1600" b="0" dirty="0">
              <a:latin typeface="Lato" charset="0"/>
              <a:ea typeface="Lato" charset="0"/>
              <a:cs typeface="Lato" charset="0"/>
            </a:endParaRPr>
          </a:p>
          <a:p>
            <a:r>
              <a:rPr lang="en-US" sz="1600" b="0" dirty="0">
                <a:latin typeface="Lato" charset="0"/>
                <a:ea typeface="Lato" charset="0"/>
                <a:cs typeface="Lato" charset="0"/>
              </a:rPr>
              <a:t>The inter-service communication will work using mutual authentication (2-way TLS</a:t>
            </a:r>
            <a:r>
              <a:rPr lang="en-US" sz="1600" b="0" dirty="0" smtClean="0">
                <a:latin typeface="Lato" charset="0"/>
                <a:ea typeface="Lato" charset="0"/>
                <a:cs typeface="Lato" charset="0"/>
              </a:rPr>
              <a:t>).</a:t>
            </a:r>
          </a:p>
          <a:p>
            <a:endParaRPr lang="en-US" sz="1600" b="0" dirty="0">
              <a:latin typeface="Lato" charset="0"/>
              <a:ea typeface="Lato" charset="0"/>
              <a:cs typeface="Lato" charset="0"/>
            </a:endParaRPr>
          </a:p>
          <a:p>
            <a:r>
              <a:rPr lang="en-US" sz="1600" b="0" dirty="0">
                <a:latin typeface="Lato" charset="0"/>
                <a:ea typeface="Lato" charset="0"/>
                <a:cs typeface="Lato" charset="0"/>
              </a:rPr>
              <a:t>Gateway and Service Discovery components will work over 2-way TLS as well</a:t>
            </a:r>
            <a:r>
              <a:rPr lang="en-US" sz="1600" b="0" dirty="0" smtClean="0">
                <a:latin typeface="Lato" charset="0"/>
                <a:ea typeface="Lato" charset="0"/>
                <a:cs typeface="Lato" charset="0"/>
              </a:rPr>
              <a:t>.</a:t>
            </a:r>
          </a:p>
          <a:p>
            <a:endParaRPr lang="en-US" sz="1600" b="0" dirty="0">
              <a:latin typeface="Lato" charset="0"/>
              <a:ea typeface="Lato" charset="0"/>
              <a:cs typeface="Lato" charset="0"/>
            </a:endParaRPr>
          </a:p>
          <a:p>
            <a:r>
              <a:rPr lang="en-US" sz="1600" b="0" dirty="0">
                <a:latin typeface="Lato" charset="0"/>
                <a:ea typeface="Lato" charset="0"/>
                <a:cs typeface="Lato" charset="0"/>
              </a:rPr>
              <a:t>Non-Specialty systems will interact with their own certificates using mutual authentication (2-way TLS)</a:t>
            </a:r>
          </a:p>
        </p:txBody>
      </p:sp>
    </p:spTree>
    <p:extLst>
      <p:ext uri="{BB962C8B-B14F-4D97-AF65-F5344CB8AC3E}">
        <p14:creationId xmlns:p14="http://schemas.microsoft.com/office/powerpoint/2010/main" val="1757722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 Architecture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51D609-1948-4661-8BC6-AB1E16B109F4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1022554" y="1310609"/>
            <a:ext cx="2590801" cy="2524125"/>
          </a:xfrm>
          <a:prstGeom prst="roundRect">
            <a:avLst>
              <a:gd name="adj" fmla="val 6163"/>
            </a:avLst>
          </a:prstGeom>
          <a:solidFill>
            <a:srgbClr val="9BBB59">
              <a:lumMod val="20000"/>
              <a:lumOff val="8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egoe UI Light" panose="020B0502040204020203" pitchFamily="34" charset="0"/>
                <a:ea typeface=""/>
                <a:cs typeface=""/>
              </a:rPr>
              <a:t>A reference architecture describes how technical capabilities are organized to achieve a particular purpose. It is a blueprint of the to-be state with well defined scope, requirements, architectural decisions, patterns and guidelines using a standard vocabulary.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985684" y="4099898"/>
            <a:ext cx="2590799" cy="2352674"/>
          </a:xfrm>
          <a:prstGeom prst="roundRect">
            <a:avLst>
              <a:gd name="adj" fmla="val 6163"/>
            </a:avLst>
          </a:prstGeom>
          <a:solidFill>
            <a:srgbClr val="9BBB59">
              <a:lumMod val="20000"/>
              <a:lumOff val="8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egoe UI Light" panose="020B0502040204020203" pitchFamily="34" charset="0"/>
                <a:ea typeface=""/>
                <a:cs typeface=""/>
              </a:rPr>
              <a:t>A reference architecture ensures high quality project results by delivering best practices, guidelines and patterns in a standardized, methodical way. It also accelerates the creation of an implementation architecture by allowing the emulation of a proven approach.</a:t>
            </a:r>
          </a:p>
        </p:txBody>
      </p:sp>
      <p:sp>
        <p:nvSpPr>
          <p:cNvPr id="13" name="TextBox 12"/>
          <p:cNvSpPr txBox="1"/>
          <p:nvPr/>
        </p:nvSpPr>
        <p:spPr>
          <a:xfrm rot="16200000">
            <a:off x="-115054" y="2632593"/>
            <a:ext cx="2034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1800" b="0" dirty="0" smtClean="0">
                <a:solidFill>
                  <a:srgbClr val="F79646">
                    <a:lumMod val="50000"/>
                  </a:srgb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WHAT IS ….</a:t>
            </a:r>
            <a:endParaRPr lang="en-US" sz="1800" b="0" dirty="0">
              <a:solidFill>
                <a:srgbClr val="F79646">
                  <a:lumMod val="50000"/>
                </a:srgb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 rot="16200000">
            <a:off x="-140256" y="5250432"/>
            <a:ext cx="2034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en-US" sz="1800" b="0" dirty="0" smtClean="0">
                <a:solidFill>
                  <a:srgbClr val="F79646">
                    <a:lumMod val="50000"/>
                  </a:srgb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VALUE</a:t>
            </a:r>
            <a:endParaRPr lang="en-US" sz="1800" b="0" dirty="0">
              <a:solidFill>
                <a:srgbClr val="F79646">
                  <a:lumMod val="50000"/>
                </a:srgb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3300" y="1204913"/>
            <a:ext cx="6057900" cy="505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199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CI / CD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Quality Assurance &amp; Automation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0ACE7-7972-4389-A70A-097F415613C7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3435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5896526" y="1752505"/>
            <a:ext cx="145489" cy="242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72009" tIns="36005" rIns="72009" bIns="36005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1103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6128962"/>
              </p:ext>
            </p:extLst>
          </p:nvPr>
        </p:nvGraphicFramePr>
        <p:xfrm>
          <a:off x="760327" y="1515412"/>
          <a:ext cx="8507596" cy="39092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3" name="Visio" r:id="rId3" imgW="12534601" imgH="6341544" progId="Visio.Drawing.11">
                  <p:embed/>
                </p:oleObj>
              </mc:Choice>
              <mc:Fallback>
                <p:oleObj name="Visio" r:id="rId3" imgW="12534601" imgH="6341544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327" y="1515412"/>
                        <a:ext cx="8507596" cy="390920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Content Placeholder 3"/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1732532" y="4792117"/>
            <a:ext cx="5947658" cy="134951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71538" y="157163"/>
            <a:ext cx="8448675" cy="1047750"/>
          </a:xfrm>
        </p:spPr>
        <p:txBody>
          <a:bodyPr/>
          <a:lstStyle/>
          <a:p>
            <a:r>
              <a:rPr lang="en-US" dirty="0"/>
              <a:t>Continuous Integration &amp; </a:t>
            </a:r>
            <a:r>
              <a:rPr lang="en-US" dirty="0" smtClean="0"/>
              <a:t>Deployment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2671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99720" y="2010291"/>
            <a:ext cx="2424524" cy="11106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103" b="0" dirty="0"/>
              <a:t>jUnit </a:t>
            </a:r>
            <a:r>
              <a:rPr lang="en-US" sz="1103" b="0" dirty="0" smtClean="0"/>
              <a:t>graph</a:t>
            </a:r>
          </a:p>
          <a:p>
            <a:pPr algn="l"/>
            <a:endParaRPr lang="en-US" sz="1103" b="0" dirty="0"/>
          </a:p>
          <a:p>
            <a:pPr marL="225028" indent="-225028" algn="l">
              <a:buFontTx/>
              <a:buChar char="-"/>
            </a:pPr>
            <a:r>
              <a:rPr lang="en-US" sz="1103" b="0" dirty="0"/>
              <a:t>Integrated with Jenkins via plugin</a:t>
            </a:r>
          </a:p>
          <a:p>
            <a:pPr marL="225028" indent="-225028" algn="l">
              <a:buFontTx/>
              <a:buChar char="-"/>
            </a:pPr>
            <a:r>
              <a:rPr lang="en-US" sz="1103" b="0" dirty="0"/>
              <a:t>The graph represents out of 16 test cases.</a:t>
            </a:r>
            <a:endParaRPr lang="en-US" sz="1103" b="0" dirty="0">
              <a:solidFill>
                <a:schemeClr val="accent1"/>
              </a:solidFill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2990336" y="952213"/>
            <a:ext cx="6041618" cy="4830749"/>
            <a:chOff x="4177716" y="524618"/>
            <a:chExt cx="7350153" cy="5641838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77716" y="1329961"/>
              <a:ext cx="7350153" cy="4500936"/>
            </a:xfrm>
            <a:prstGeom prst="rect">
              <a:avLst/>
            </a:prstGeom>
          </p:spPr>
        </p:pic>
        <p:sp>
          <p:nvSpPr>
            <p:cNvPr id="7" name="Rectangular Callout 6"/>
            <p:cNvSpPr/>
            <p:nvPr/>
          </p:nvSpPr>
          <p:spPr>
            <a:xfrm>
              <a:off x="10033233" y="524618"/>
              <a:ext cx="871756" cy="637564"/>
            </a:xfrm>
            <a:prstGeom prst="wedgeRectCallou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3" dirty="0"/>
                <a:t>14 Passed</a:t>
              </a:r>
            </a:p>
          </p:txBody>
        </p:sp>
        <p:sp>
          <p:nvSpPr>
            <p:cNvPr id="8" name="Rectangular Callout 7"/>
            <p:cNvSpPr/>
            <p:nvPr/>
          </p:nvSpPr>
          <p:spPr>
            <a:xfrm>
              <a:off x="10225481" y="5488345"/>
              <a:ext cx="822820" cy="678111"/>
            </a:xfrm>
            <a:prstGeom prst="wedgeRectCallout">
              <a:avLst/>
            </a:prstGeom>
            <a:solidFill>
              <a:srgbClr val="F2545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3" dirty="0"/>
                <a:t>2 Failed</a:t>
              </a:r>
            </a:p>
          </p:txBody>
        </p:sp>
        <p:sp>
          <p:nvSpPr>
            <p:cNvPr id="16" name="Right Brace 15"/>
            <p:cNvSpPr/>
            <p:nvPr/>
          </p:nvSpPr>
          <p:spPr>
            <a:xfrm>
              <a:off x="11138136" y="2040639"/>
              <a:ext cx="265998" cy="2841754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103" dirty="0"/>
            </a:p>
          </p:txBody>
        </p:sp>
        <p:cxnSp>
          <p:nvCxnSpPr>
            <p:cNvPr id="21" name="Elbow Connector 20"/>
            <p:cNvCxnSpPr/>
            <p:nvPr/>
          </p:nvCxnSpPr>
          <p:spPr>
            <a:xfrm rot="16200000" flipV="1">
              <a:off x="9857696" y="1869636"/>
              <a:ext cx="2618116" cy="565644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ight Brace 22"/>
            <p:cNvSpPr/>
            <p:nvPr/>
          </p:nvSpPr>
          <p:spPr>
            <a:xfrm>
              <a:off x="11152445" y="4968927"/>
              <a:ext cx="237380" cy="360726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103" dirty="0"/>
            </a:p>
          </p:txBody>
        </p:sp>
        <p:cxnSp>
          <p:nvCxnSpPr>
            <p:cNvPr id="25" name="Elbow Connector 24"/>
            <p:cNvCxnSpPr>
              <a:stCxn id="23" idx="1"/>
              <a:endCxn id="8" idx="3"/>
            </p:cNvCxnSpPr>
            <p:nvPr/>
          </p:nvCxnSpPr>
          <p:spPr>
            <a:xfrm rot="10800000" flipV="1">
              <a:off x="11048301" y="5149289"/>
              <a:ext cx="341524" cy="678111"/>
            </a:xfrm>
            <a:prstGeom prst="bentConnector3">
              <a:avLst>
                <a:gd name="adj1" fmla="val -8952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itle 1"/>
          <p:cNvSpPr txBox="1">
            <a:spLocks/>
          </p:cNvSpPr>
          <p:nvPr/>
        </p:nvSpPr>
        <p:spPr bwMode="auto">
          <a:xfrm>
            <a:off x="871538" y="157163"/>
            <a:ext cx="8448675" cy="10477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fontAlgn="base">
              <a:lnSpc>
                <a:spcPct val="90000"/>
              </a:lnSpc>
              <a:spcBef>
                <a:spcPct val="4000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4000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 Narrow" pitchFamily="34" charset="0"/>
              </a:defRPr>
            </a:lvl2pPr>
            <a:lvl3pPr algn="l" rtl="0" fontAlgn="base">
              <a:lnSpc>
                <a:spcPct val="90000"/>
              </a:lnSpc>
              <a:spcBef>
                <a:spcPct val="4000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 Narrow" pitchFamily="34" charset="0"/>
              </a:defRPr>
            </a:lvl3pPr>
            <a:lvl4pPr algn="l" rtl="0" fontAlgn="base">
              <a:lnSpc>
                <a:spcPct val="90000"/>
              </a:lnSpc>
              <a:spcBef>
                <a:spcPct val="4000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 Narrow" pitchFamily="34" charset="0"/>
              </a:defRPr>
            </a:lvl4pPr>
            <a:lvl5pPr algn="l" rtl="0" fontAlgn="base">
              <a:lnSpc>
                <a:spcPct val="90000"/>
              </a:lnSpc>
              <a:spcBef>
                <a:spcPct val="4000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 Narrow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4000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 Narrow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4000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 Narrow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4000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 Narrow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4000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 Narrow" pitchFamily="34" charset="0"/>
              </a:defRPr>
            </a:lvl9pPr>
          </a:lstStyle>
          <a:p>
            <a:r>
              <a:rPr lang="en-US" dirty="0"/>
              <a:t>Test Report</a:t>
            </a:r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258246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083" y="1872676"/>
            <a:ext cx="4389227" cy="289770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970760" y="2842074"/>
            <a:ext cx="1043801" cy="99095"/>
          </a:xfrm>
          <a:prstGeom prst="rect">
            <a:avLst/>
          </a:prstGeom>
          <a:noFill/>
          <a:ln>
            <a:solidFill>
              <a:srgbClr val="CC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103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9510" y="3477524"/>
            <a:ext cx="4819676" cy="2944690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 bwMode="auto">
          <a:xfrm>
            <a:off x="871538" y="157163"/>
            <a:ext cx="8448675" cy="10477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fontAlgn="base">
              <a:lnSpc>
                <a:spcPct val="90000"/>
              </a:lnSpc>
              <a:spcBef>
                <a:spcPct val="4000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4000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 Narrow" pitchFamily="34" charset="0"/>
              </a:defRPr>
            </a:lvl2pPr>
            <a:lvl3pPr algn="l" rtl="0" fontAlgn="base">
              <a:lnSpc>
                <a:spcPct val="90000"/>
              </a:lnSpc>
              <a:spcBef>
                <a:spcPct val="4000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 Narrow" pitchFamily="34" charset="0"/>
              </a:defRPr>
            </a:lvl3pPr>
            <a:lvl4pPr algn="l" rtl="0" fontAlgn="base">
              <a:lnSpc>
                <a:spcPct val="90000"/>
              </a:lnSpc>
              <a:spcBef>
                <a:spcPct val="4000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 Narrow" pitchFamily="34" charset="0"/>
              </a:defRPr>
            </a:lvl4pPr>
            <a:lvl5pPr algn="l" rtl="0" fontAlgn="base">
              <a:lnSpc>
                <a:spcPct val="90000"/>
              </a:lnSpc>
              <a:spcBef>
                <a:spcPct val="4000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 Narrow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4000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 Narrow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4000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 Narrow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4000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 Narrow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4000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 Narrow" pitchFamily="34" charset="0"/>
              </a:defRPr>
            </a:lvl9pPr>
          </a:lstStyle>
          <a:p>
            <a:r>
              <a:rPr lang="en-US" dirty="0"/>
              <a:t>SonarQube-Code Analysis</a:t>
            </a:r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290424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Integration telemetry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Fault Tolerant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0ACE7-7972-4389-A70A-097F415613C7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605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Service Failure</a:t>
            </a: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0ACE7-7972-4389-A70A-097F415613C7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5" name="Rounded Rectangle 4"/>
          <p:cNvSpPr/>
          <p:nvPr/>
        </p:nvSpPr>
        <p:spPr bwMode="auto">
          <a:xfrm>
            <a:off x="871538" y="3534606"/>
            <a:ext cx="1181686" cy="815926"/>
          </a:xfrm>
          <a:prstGeom prst="roundRect">
            <a:avLst/>
          </a:prstGeom>
          <a:noFill/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lg" len="lg"/>
            <a:tailEnd type="none" w="lg" len="lg"/>
          </a:ln>
          <a:effectLst/>
        </p:spPr>
        <p:txBody>
          <a:bodyPr vert="horz" wrap="none" lIns="91440" tIns="91440" rIns="91440" bIns="9144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5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ato" charset="0"/>
                <a:ea typeface="Lato" charset="0"/>
                <a:cs typeface="Lato" charset="0"/>
              </a:rPr>
              <a:t>Client</a:t>
            </a:r>
          </a:p>
        </p:txBody>
      </p:sp>
      <p:cxnSp>
        <p:nvCxnSpPr>
          <p:cNvPr id="6" name="Straight Arrow Connector 5"/>
          <p:cNvCxnSpPr>
            <a:stCxn id="13" idx="3"/>
          </p:cNvCxnSpPr>
          <p:nvPr/>
        </p:nvCxnSpPr>
        <p:spPr bwMode="auto">
          <a:xfrm>
            <a:off x="2053224" y="3942569"/>
            <a:ext cx="562707" cy="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00B050"/>
            </a:solidFill>
            <a:prstDash val="solid"/>
            <a:round/>
            <a:headEnd type="none" w="lg" len="lg"/>
            <a:tailEnd type="triangle"/>
          </a:ln>
          <a:effectLst/>
        </p:spPr>
      </p:cxnSp>
      <p:sp>
        <p:nvSpPr>
          <p:cNvPr id="7" name="Rounded Rectangle 6"/>
          <p:cNvSpPr/>
          <p:nvPr/>
        </p:nvSpPr>
        <p:spPr bwMode="auto">
          <a:xfrm>
            <a:off x="2644067" y="3534606"/>
            <a:ext cx="1181686" cy="815926"/>
          </a:xfrm>
          <a:prstGeom prst="roundRect">
            <a:avLst/>
          </a:prstGeom>
          <a:noFill/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lg" len="lg"/>
            <a:tailEnd type="none" w="lg" len="lg"/>
          </a:ln>
          <a:effectLst/>
        </p:spPr>
        <p:txBody>
          <a:bodyPr vert="horz" wrap="none" lIns="91440" tIns="91440" rIns="91440" bIns="9144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050" b="0" dirty="0" smtClean="0">
                <a:latin typeface="Lato" charset="0"/>
                <a:ea typeface="Lato" charset="0"/>
                <a:cs typeface="Lato" charset="0"/>
              </a:rPr>
              <a:t>Edge Service</a:t>
            </a:r>
            <a:endParaRPr kumimoji="0" lang="en-US" sz="105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8" name="Rounded Rectangle 7"/>
          <p:cNvSpPr/>
          <p:nvPr/>
        </p:nvSpPr>
        <p:spPr bwMode="auto">
          <a:xfrm>
            <a:off x="4349628" y="2449046"/>
            <a:ext cx="1181686" cy="815926"/>
          </a:xfrm>
          <a:prstGeom prst="roundRect">
            <a:avLst/>
          </a:prstGeom>
          <a:noFill/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lg" len="lg"/>
            <a:tailEnd type="none" w="lg" len="lg"/>
          </a:ln>
          <a:effectLst/>
        </p:spPr>
        <p:txBody>
          <a:bodyPr vert="horz" wrap="none" lIns="91440" tIns="91440" rIns="91440" bIns="9144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5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ato" charset="0"/>
                <a:ea typeface="Lato" charset="0"/>
                <a:cs typeface="Lato" charset="0"/>
              </a:rPr>
              <a:t>LB</a:t>
            </a:r>
          </a:p>
        </p:txBody>
      </p:sp>
      <p:sp>
        <p:nvSpPr>
          <p:cNvPr id="9" name="Rounded Rectangle 8"/>
          <p:cNvSpPr/>
          <p:nvPr/>
        </p:nvSpPr>
        <p:spPr bwMode="auto">
          <a:xfrm>
            <a:off x="4371059" y="3535653"/>
            <a:ext cx="1181686" cy="815926"/>
          </a:xfrm>
          <a:prstGeom prst="roundRect">
            <a:avLst/>
          </a:prstGeom>
          <a:noFill/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lg" len="lg"/>
            <a:tailEnd type="none" w="lg" len="lg"/>
          </a:ln>
          <a:effectLst/>
        </p:spPr>
        <p:txBody>
          <a:bodyPr vert="horz" wrap="none" lIns="91440" tIns="91440" rIns="91440" bIns="9144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5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ato" charset="0"/>
                <a:ea typeface="Lato" charset="0"/>
                <a:cs typeface="Lato" charset="0"/>
              </a:rPr>
              <a:t>LB</a:t>
            </a:r>
          </a:p>
        </p:txBody>
      </p:sp>
      <p:sp>
        <p:nvSpPr>
          <p:cNvPr id="10" name="Rounded Rectangle 9"/>
          <p:cNvSpPr/>
          <p:nvPr/>
        </p:nvSpPr>
        <p:spPr bwMode="auto">
          <a:xfrm>
            <a:off x="4371059" y="4622259"/>
            <a:ext cx="1181686" cy="815926"/>
          </a:xfrm>
          <a:prstGeom prst="roundRect">
            <a:avLst/>
          </a:prstGeom>
          <a:noFill/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lg" len="lg"/>
            <a:tailEnd type="none" w="lg" len="lg"/>
          </a:ln>
          <a:effectLst/>
        </p:spPr>
        <p:txBody>
          <a:bodyPr vert="horz" wrap="none" lIns="91440" tIns="91440" rIns="91440" bIns="9144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5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ato" charset="0"/>
                <a:ea typeface="Lato" charset="0"/>
                <a:cs typeface="Lato" charset="0"/>
              </a:rPr>
              <a:t>LB</a:t>
            </a:r>
          </a:p>
        </p:txBody>
      </p:sp>
      <p:sp>
        <p:nvSpPr>
          <p:cNvPr id="11" name="Rounded Rectangle 10"/>
          <p:cNvSpPr/>
          <p:nvPr/>
        </p:nvSpPr>
        <p:spPr bwMode="auto">
          <a:xfrm>
            <a:off x="6187806" y="2449046"/>
            <a:ext cx="1181686" cy="815926"/>
          </a:xfrm>
          <a:prstGeom prst="roundRect">
            <a:avLst/>
          </a:prstGeom>
          <a:noFill/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lg" len="lg"/>
            <a:tailEnd type="none" w="lg" len="lg"/>
          </a:ln>
          <a:effectLst/>
        </p:spPr>
        <p:txBody>
          <a:bodyPr vert="horz" wrap="none" lIns="91440" tIns="91440" rIns="91440" bIns="9144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5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ato" charset="0"/>
                <a:ea typeface="Lato" charset="0"/>
                <a:cs typeface="Lato" charset="0"/>
              </a:rPr>
              <a:t>Service A</a:t>
            </a:r>
          </a:p>
        </p:txBody>
      </p:sp>
      <p:sp>
        <p:nvSpPr>
          <p:cNvPr id="12" name="Rounded Rectangle 11"/>
          <p:cNvSpPr/>
          <p:nvPr/>
        </p:nvSpPr>
        <p:spPr bwMode="auto">
          <a:xfrm>
            <a:off x="6187806" y="3548674"/>
            <a:ext cx="1181686" cy="815926"/>
          </a:xfrm>
          <a:prstGeom prst="roundRect">
            <a:avLst/>
          </a:prstGeom>
          <a:noFill/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lg" len="lg"/>
            <a:tailEnd type="none" w="lg" len="lg"/>
          </a:ln>
          <a:effectLst/>
        </p:spPr>
        <p:txBody>
          <a:bodyPr vert="horz" wrap="none" lIns="91440" tIns="91440" rIns="91440" bIns="9144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5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ato" charset="0"/>
                <a:ea typeface="Lato" charset="0"/>
                <a:cs typeface="Lato" charset="0"/>
              </a:rPr>
              <a:t>Service B</a:t>
            </a:r>
          </a:p>
        </p:txBody>
      </p:sp>
      <p:sp>
        <p:nvSpPr>
          <p:cNvPr id="13" name="Rounded Rectangle 12"/>
          <p:cNvSpPr/>
          <p:nvPr/>
        </p:nvSpPr>
        <p:spPr bwMode="auto">
          <a:xfrm>
            <a:off x="6187806" y="4622259"/>
            <a:ext cx="1181686" cy="815926"/>
          </a:xfrm>
          <a:prstGeom prst="roundRect">
            <a:avLst/>
          </a:prstGeom>
          <a:noFill/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lg" len="lg"/>
            <a:tailEnd type="none" w="lg" len="lg"/>
          </a:ln>
          <a:effectLst/>
        </p:spPr>
        <p:txBody>
          <a:bodyPr vert="horz" wrap="none" lIns="91440" tIns="91440" rIns="91440" bIns="9144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5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ato" charset="0"/>
                <a:ea typeface="Lato" charset="0"/>
                <a:cs typeface="Lato" charset="0"/>
              </a:rPr>
              <a:t>Service C</a:t>
            </a:r>
          </a:p>
        </p:txBody>
      </p:sp>
      <p:cxnSp>
        <p:nvCxnSpPr>
          <p:cNvPr id="14" name="Straight Arrow Connector 15"/>
          <p:cNvCxnSpPr>
            <a:stCxn id="16" idx="3"/>
            <a:endCxn id="17" idx="1"/>
          </p:cNvCxnSpPr>
          <p:nvPr/>
        </p:nvCxnSpPr>
        <p:spPr bwMode="auto">
          <a:xfrm flipV="1">
            <a:off x="3825753" y="2857009"/>
            <a:ext cx="523875" cy="1085560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28575" cap="flat" cmpd="sng" algn="ctr">
            <a:solidFill>
              <a:srgbClr val="00B050"/>
            </a:solidFill>
            <a:prstDash val="solid"/>
            <a:round/>
            <a:headEnd type="none" w="lg" len="lg"/>
            <a:tailEnd type="triangle"/>
          </a:ln>
          <a:effectLst/>
        </p:spPr>
      </p:cxnSp>
      <p:cxnSp>
        <p:nvCxnSpPr>
          <p:cNvPr id="15" name="Straight Arrow Connector 15"/>
          <p:cNvCxnSpPr>
            <a:stCxn id="16" idx="3"/>
            <a:endCxn id="18" idx="1"/>
          </p:cNvCxnSpPr>
          <p:nvPr/>
        </p:nvCxnSpPr>
        <p:spPr bwMode="auto">
          <a:xfrm>
            <a:off x="3825753" y="3942569"/>
            <a:ext cx="545306" cy="1047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28575" cap="flat" cmpd="sng" algn="ctr">
            <a:solidFill>
              <a:srgbClr val="00B050"/>
            </a:solidFill>
            <a:prstDash val="solid"/>
            <a:round/>
            <a:headEnd type="none" w="lg" len="lg"/>
            <a:tailEnd type="triangle"/>
          </a:ln>
          <a:effectLst/>
        </p:spPr>
      </p:cxnSp>
      <p:cxnSp>
        <p:nvCxnSpPr>
          <p:cNvPr id="16" name="Straight Arrow Connector 15"/>
          <p:cNvCxnSpPr>
            <a:stCxn id="16" idx="3"/>
            <a:endCxn id="19" idx="1"/>
          </p:cNvCxnSpPr>
          <p:nvPr/>
        </p:nvCxnSpPr>
        <p:spPr bwMode="auto">
          <a:xfrm>
            <a:off x="3825753" y="3942569"/>
            <a:ext cx="545306" cy="1087653"/>
          </a:xfrm>
          <a:prstGeom prst="bentConnector3">
            <a:avLst>
              <a:gd name="adj1" fmla="val 47420"/>
            </a:avLst>
          </a:prstGeom>
          <a:solidFill>
            <a:schemeClr val="accent1"/>
          </a:solidFill>
          <a:ln w="28575" cap="flat" cmpd="sng" algn="ctr">
            <a:solidFill>
              <a:srgbClr val="CC0000"/>
            </a:solidFill>
            <a:prstDash val="solid"/>
            <a:round/>
            <a:headEnd type="none" w="lg" len="lg"/>
            <a:tailEnd type="triangle"/>
          </a:ln>
          <a:effectLst/>
        </p:spPr>
      </p:cxnSp>
      <p:cxnSp>
        <p:nvCxnSpPr>
          <p:cNvPr id="17" name="Straight Arrow Connector 16"/>
          <p:cNvCxnSpPr>
            <a:stCxn id="17" idx="3"/>
            <a:endCxn id="20" idx="1"/>
          </p:cNvCxnSpPr>
          <p:nvPr/>
        </p:nvCxnSpPr>
        <p:spPr bwMode="auto">
          <a:xfrm>
            <a:off x="5531314" y="2857009"/>
            <a:ext cx="656492" cy="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00B050"/>
            </a:solidFill>
            <a:prstDash val="solid"/>
            <a:round/>
            <a:headEnd type="none" w="lg" len="lg"/>
            <a:tailEnd type="triangle"/>
          </a:ln>
          <a:effectLst/>
        </p:spPr>
      </p:cxnSp>
      <p:cxnSp>
        <p:nvCxnSpPr>
          <p:cNvPr id="18" name="Straight Arrow Connector 17"/>
          <p:cNvCxnSpPr>
            <a:stCxn id="18" idx="3"/>
          </p:cNvCxnSpPr>
          <p:nvPr/>
        </p:nvCxnSpPr>
        <p:spPr bwMode="auto">
          <a:xfrm flipV="1">
            <a:off x="5552745" y="3942569"/>
            <a:ext cx="656492" cy="1047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00B050"/>
            </a:solidFill>
            <a:prstDash val="solid"/>
            <a:round/>
            <a:headEnd type="none" w="lg" len="lg"/>
            <a:tailEnd type="triangle"/>
          </a:ln>
          <a:effectLst/>
        </p:spPr>
      </p:cxnSp>
      <p:sp>
        <p:nvSpPr>
          <p:cNvPr id="19" name="Rounded Rectangle 18"/>
          <p:cNvSpPr/>
          <p:nvPr/>
        </p:nvSpPr>
        <p:spPr bwMode="auto">
          <a:xfrm>
            <a:off x="7774800" y="2418563"/>
            <a:ext cx="1181686" cy="815926"/>
          </a:xfrm>
          <a:prstGeom prst="roundRect">
            <a:avLst/>
          </a:prstGeom>
          <a:noFill/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lg" len="lg"/>
            <a:tailEnd type="none" w="lg" len="lg"/>
          </a:ln>
          <a:effectLst/>
        </p:spPr>
        <p:txBody>
          <a:bodyPr vert="horz" wrap="none" lIns="91440" tIns="91440" rIns="91440" bIns="9144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5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ato" charset="0"/>
                <a:ea typeface="Lato" charset="0"/>
                <a:cs typeface="Lato" charset="0"/>
              </a:rPr>
              <a:t>DB Schema</a:t>
            </a:r>
          </a:p>
        </p:txBody>
      </p:sp>
      <p:sp>
        <p:nvSpPr>
          <p:cNvPr id="20" name="Rounded Rectangle 19"/>
          <p:cNvSpPr/>
          <p:nvPr/>
        </p:nvSpPr>
        <p:spPr bwMode="auto">
          <a:xfrm>
            <a:off x="7774800" y="3530181"/>
            <a:ext cx="1181686" cy="815926"/>
          </a:xfrm>
          <a:prstGeom prst="roundRect">
            <a:avLst/>
          </a:prstGeom>
          <a:noFill/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lg" len="lg"/>
            <a:tailEnd type="none" w="lg" len="lg"/>
          </a:ln>
          <a:effectLst/>
        </p:spPr>
        <p:txBody>
          <a:bodyPr vert="horz" wrap="none" lIns="91440" tIns="91440" rIns="91440" bIns="9144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5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ato" charset="0"/>
                <a:ea typeface="Lato" charset="0"/>
                <a:cs typeface="Lato" charset="0"/>
              </a:rPr>
              <a:t>DB Schema</a:t>
            </a:r>
          </a:p>
        </p:txBody>
      </p:sp>
      <p:sp>
        <p:nvSpPr>
          <p:cNvPr id="21" name="Rounded Rectangle 20"/>
          <p:cNvSpPr/>
          <p:nvPr/>
        </p:nvSpPr>
        <p:spPr bwMode="auto">
          <a:xfrm>
            <a:off x="7774800" y="4641799"/>
            <a:ext cx="1181686" cy="815926"/>
          </a:xfrm>
          <a:prstGeom prst="roundRect">
            <a:avLst/>
          </a:prstGeom>
          <a:noFill/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lg" len="lg"/>
            <a:tailEnd type="none" w="lg" len="lg"/>
          </a:ln>
          <a:effectLst/>
        </p:spPr>
        <p:txBody>
          <a:bodyPr vert="horz" wrap="none" lIns="91440" tIns="91440" rIns="91440" bIns="9144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5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ato" charset="0"/>
                <a:ea typeface="Lato" charset="0"/>
                <a:cs typeface="Lato" charset="0"/>
              </a:rPr>
              <a:t>DB Schema</a:t>
            </a:r>
          </a:p>
        </p:txBody>
      </p:sp>
      <p:cxnSp>
        <p:nvCxnSpPr>
          <p:cNvPr id="22" name="Straight Arrow Connector 21"/>
          <p:cNvCxnSpPr>
            <a:stCxn id="20" idx="3"/>
          </p:cNvCxnSpPr>
          <p:nvPr/>
        </p:nvCxnSpPr>
        <p:spPr bwMode="auto">
          <a:xfrm>
            <a:off x="7369492" y="2857009"/>
            <a:ext cx="405308" cy="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00B050"/>
            </a:solidFill>
            <a:prstDash val="solid"/>
            <a:round/>
            <a:headEnd type="none" w="lg" len="lg"/>
            <a:tailEnd type="triangle"/>
          </a:ln>
          <a:effectLst/>
        </p:spPr>
      </p:cxnSp>
      <p:cxnSp>
        <p:nvCxnSpPr>
          <p:cNvPr id="23" name="Straight Arrow Connector 22"/>
          <p:cNvCxnSpPr/>
          <p:nvPr/>
        </p:nvCxnSpPr>
        <p:spPr bwMode="auto">
          <a:xfrm>
            <a:off x="7369492" y="3942569"/>
            <a:ext cx="405308" cy="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00B050"/>
            </a:solidFill>
            <a:prstDash val="solid"/>
            <a:round/>
            <a:headEnd type="none" w="lg" len="lg"/>
            <a:tailEnd type="triangle"/>
          </a:ln>
          <a:effectLst/>
        </p:spPr>
      </p:cxnSp>
      <p:cxnSp>
        <p:nvCxnSpPr>
          <p:cNvPr id="24" name="Straight Arrow Connector 23"/>
          <p:cNvCxnSpPr/>
          <p:nvPr/>
        </p:nvCxnSpPr>
        <p:spPr bwMode="auto">
          <a:xfrm>
            <a:off x="7369492" y="5025530"/>
            <a:ext cx="405308" cy="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00B050"/>
            </a:solidFill>
            <a:prstDash val="solid"/>
            <a:round/>
            <a:headEnd type="none" w="lg" len="lg"/>
            <a:tailEnd type="triangle"/>
          </a:ln>
          <a:effectLst/>
        </p:spPr>
      </p:cxnSp>
      <p:cxnSp>
        <p:nvCxnSpPr>
          <p:cNvPr id="25" name="Straight Connector 24"/>
          <p:cNvCxnSpPr/>
          <p:nvPr/>
        </p:nvCxnSpPr>
        <p:spPr bwMode="auto">
          <a:xfrm flipV="1">
            <a:off x="5538676" y="4845265"/>
            <a:ext cx="388190" cy="22157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CC0000"/>
            </a:solidFill>
            <a:prstDash val="solid"/>
            <a:round/>
            <a:headEnd type="none" w="lg" len="lg"/>
            <a:tailEnd type="none" w="lg" len="lg"/>
          </a:ln>
          <a:effectLst/>
        </p:spPr>
      </p:cxnSp>
      <p:sp>
        <p:nvSpPr>
          <p:cNvPr id="26" name="TextBox 25"/>
          <p:cNvSpPr txBox="1"/>
          <p:nvPr/>
        </p:nvSpPr>
        <p:spPr>
          <a:xfrm>
            <a:off x="636048" y="1520448"/>
            <a:ext cx="87893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b="0" dirty="0" smtClean="0">
                <a:latin typeface="Lato" charset="0"/>
                <a:ea typeface="Lato" charset="0"/>
                <a:cs typeface="Lato" charset="0"/>
              </a:rPr>
              <a:t>Edge Service implement circuit </a:t>
            </a:r>
            <a:r>
              <a:rPr lang="en-US" sz="1200" b="0" dirty="0">
                <a:latin typeface="Lato" charset="0"/>
                <a:ea typeface="Lato" charset="0"/>
                <a:cs typeface="Lato" charset="0"/>
              </a:rPr>
              <a:t>breakers, which means that after a specific threshold, the </a:t>
            </a:r>
            <a:r>
              <a:rPr lang="en-US" sz="1200" b="0" dirty="0" smtClean="0">
                <a:latin typeface="Lato" charset="0"/>
                <a:ea typeface="Lato" charset="0"/>
                <a:cs typeface="Lato" charset="0"/>
              </a:rPr>
              <a:t>Edge Service will </a:t>
            </a:r>
            <a:r>
              <a:rPr lang="en-US" sz="1200" b="0" dirty="0">
                <a:latin typeface="Lato" charset="0"/>
                <a:ea typeface="Lato" charset="0"/>
                <a:cs typeface="Lato" charset="0"/>
              </a:rPr>
              <a:t>stop sending data to the component that’s failing</a:t>
            </a:r>
            <a:r>
              <a:rPr lang="en-US" sz="1200" b="0" dirty="0" smtClean="0">
                <a:latin typeface="Lato" charset="0"/>
                <a:ea typeface="Lato" charset="0"/>
                <a:cs typeface="Lato" charset="0"/>
              </a:rPr>
              <a:t>. </a:t>
            </a:r>
            <a:r>
              <a:rPr lang="en-US" sz="1200" b="0" dirty="0">
                <a:latin typeface="Lato" charset="0"/>
                <a:ea typeface="Lato" charset="0"/>
                <a:cs typeface="Lato" charset="0"/>
              </a:rPr>
              <a:t>Circuit breakers simply close the circuit so no more requests are allowed to go to that component</a:t>
            </a:r>
            <a:endParaRPr lang="en-US" sz="1200" dirty="0">
              <a:latin typeface="Lato" charset="0"/>
              <a:ea typeface="Lato" charset="0"/>
              <a:cs typeface="Lat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7269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Circuit Breaker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0ACE7-7972-4389-A70A-097F415613C7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5" name="Rounded Rectangle 4"/>
          <p:cNvSpPr/>
          <p:nvPr/>
        </p:nvSpPr>
        <p:spPr bwMode="auto">
          <a:xfrm>
            <a:off x="1050324" y="1828800"/>
            <a:ext cx="2286000" cy="988541"/>
          </a:xfrm>
          <a:prstGeom prst="round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lg" len="lg"/>
            <a:tailEnd type="none" w="lg" len="lg"/>
          </a:ln>
          <a:effectLst/>
        </p:spPr>
        <p:txBody>
          <a:bodyPr vert="horz" wrap="none" lIns="91440" tIns="91440" rIns="91440" bIns="9144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6" name="Rounded Rectangle 5"/>
          <p:cNvSpPr/>
          <p:nvPr/>
        </p:nvSpPr>
        <p:spPr bwMode="auto">
          <a:xfrm>
            <a:off x="1655806" y="1989438"/>
            <a:ext cx="1482811" cy="630195"/>
          </a:xfrm>
          <a:prstGeom prst="round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  <a:lumMod val="8000"/>
                  <a:lumOff val="92000"/>
                </a:schemeClr>
              </a:gs>
              <a:gs pos="9000">
                <a:schemeClr val="bg1">
                  <a:shade val="67500"/>
                  <a:satMod val="115000"/>
                  <a:lumMod val="19000"/>
                  <a:lumOff val="81000"/>
                  <a:alpha val="32000"/>
                </a:schemeClr>
              </a:gs>
              <a:gs pos="100000">
                <a:schemeClr val="bg1">
                  <a:lumMod val="85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lg" len="lg"/>
            <a:tailEnd type="none" w="lg" len="lg"/>
          </a:ln>
          <a:effectLst/>
        </p:spPr>
        <p:txBody>
          <a:bodyPr vert="horz" wrap="none" lIns="91440" tIns="91440" rIns="91440" bIns="9144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5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ato" charset="0"/>
                <a:ea typeface="Lato" charset="0"/>
                <a:cs typeface="Lato" charset="0"/>
              </a:rPr>
              <a:t>Circuit Breaker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050" dirty="0" smtClean="0">
                <a:solidFill>
                  <a:schemeClr val="bg1">
                    <a:lumMod val="85000"/>
                  </a:schemeClr>
                </a:solidFill>
                <a:latin typeface="Lato" charset="0"/>
                <a:ea typeface="Lato" charset="0"/>
                <a:cs typeface="Lato" charset="0"/>
              </a:rPr>
              <a:t>[Component]</a:t>
            </a:r>
            <a:endParaRPr kumimoji="0" lang="en-US" sz="1050" b="1" i="0" u="none" strike="noStrike" cap="none" normalizeH="0" baseline="0" dirty="0" smtClean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latin typeface="Lato" charset="0"/>
              <a:ea typeface="Lato" charset="0"/>
              <a:cs typeface="Lato" charset="0"/>
            </a:endParaRPr>
          </a:p>
        </p:txBody>
      </p:sp>
      <p:cxnSp>
        <p:nvCxnSpPr>
          <p:cNvPr id="8" name="Straight Arrow Connector 7"/>
          <p:cNvCxnSpPr>
            <a:stCxn id="5" idx="3"/>
            <a:endCxn id="5" idx="0"/>
          </p:cNvCxnSpPr>
          <p:nvPr/>
        </p:nvCxnSpPr>
        <p:spPr bwMode="auto">
          <a:xfrm flipH="1" flipV="1">
            <a:off x="2193324" y="1828800"/>
            <a:ext cx="1143000" cy="494271"/>
          </a:xfrm>
          <a:prstGeom prst="bentConnector4">
            <a:avLst>
              <a:gd name="adj1" fmla="val -20000"/>
              <a:gd name="adj2" fmla="val 146250"/>
            </a:avLst>
          </a:prstGeom>
          <a:solidFill>
            <a:schemeClr val="accent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lg" len="lg"/>
            <a:tailEnd type="triangle"/>
          </a:ln>
          <a:effectLst/>
        </p:spPr>
      </p:cxnSp>
      <p:sp>
        <p:nvSpPr>
          <p:cNvPr id="9" name="TextBox 8"/>
          <p:cNvSpPr txBox="1"/>
          <p:nvPr/>
        </p:nvSpPr>
        <p:spPr>
          <a:xfrm>
            <a:off x="3336323" y="1422398"/>
            <a:ext cx="630195" cy="40640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000" dirty="0" smtClean="0">
                <a:latin typeface="Lato" charset="0"/>
                <a:ea typeface="Lato" charset="0"/>
                <a:cs typeface="Lato" charset="0"/>
              </a:rPr>
              <a:t>Gather Metrics</a:t>
            </a:r>
            <a:endParaRPr lang="en-US" sz="1000" dirty="0"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10" name="Rounded Rectangle 9"/>
          <p:cNvSpPr/>
          <p:nvPr/>
        </p:nvSpPr>
        <p:spPr bwMode="auto">
          <a:xfrm>
            <a:off x="1050323" y="3441228"/>
            <a:ext cx="2286000" cy="988541"/>
          </a:xfrm>
          <a:prstGeom prst="round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lg" len="lg"/>
            <a:tailEnd type="none" w="lg" len="lg"/>
          </a:ln>
          <a:effectLst/>
        </p:spPr>
        <p:txBody>
          <a:bodyPr vert="horz" wrap="none" lIns="91440" tIns="91440" rIns="91440" bIns="9144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11" name="Rounded Rectangle 10"/>
          <p:cNvSpPr/>
          <p:nvPr/>
        </p:nvSpPr>
        <p:spPr bwMode="auto">
          <a:xfrm>
            <a:off x="1655805" y="3601866"/>
            <a:ext cx="1482811" cy="630195"/>
          </a:xfrm>
          <a:prstGeom prst="round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  <a:lumMod val="8000"/>
                  <a:lumOff val="92000"/>
                </a:schemeClr>
              </a:gs>
              <a:gs pos="9000">
                <a:schemeClr val="bg1">
                  <a:shade val="67500"/>
                  <a:satMod val="115000"/>
                  <a:lumMod val="19000"/>
                  <a:lumOff val="81000"/>
                  <a:alpha val="32000"/>
                </a:schemeClr>
              </a:gs>
              <a:gs pos="100000">
                <a:schemeClr val="bg1">
                  <a:lumMod val="85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lg" len="lg"/>
            <a:tailEnd type="none" w="lg" len="lg"/>
          </a:ln>
          <a:effectLst/>
        </p:spPr>
        <p:txBody>
          <a:bodyPr vert="horz" wrap="none" lIns="91440" tIns="91440" rIns="91440" bIns="9144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5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ato" charset="0"/>
                <a:ea typeface="Lato" charset="0"/>
                <a:cs typeface="Lato" charset="0"/>
              </a:rPr>
              <a:t>Circuit Breaker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050" dirty="0" smtClean="0">
                <a:solidFill>
                  <a:schemeClr val="bg1">
                    <a:lumMod val="85000"/>
                  </a:schemeClr>
                </a:solidFill>
                <a:latin typeface="Lato" charset="0"/>
                <a:ea typeface="Lato" charset="0"/>
                <a:cs typeface="Lato" charset="0"/>
              </a:rPr>
              <a:t>[Component]</a:t>
            </a:r>
            <a:endParaRPr kumimoji="0" lang="en-US" sz="1050" b="1" i="0" u="none" strike="noStrike" cap="none" normalizeH="0" baseline="0" dirty="0" smtClean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latin typeface="Lato" charset="0"/>
              <a:ea typeface="Lato" charset="0"/>
              <a:cs typeface="Lato" charset="0"/>
            </a:endParaRPr>
          </a:p>
        </p:txBody>
      </p:sp>
      <p:cxnSp>
        <p:nvCxnSpPr>
          <p:cNvPr id="12" name="Straight Arrow Connector 7"/>
          <p:cNvCxnSpPr/>
          <p:nvPr/>
        </p:nvCxnSpPr>
        <p:spPr bwMode="auto">
          <a:xfrm flipH="1" flipV="1">
            <a:off x="2193323" y="3441228"/>
            <a:ext cx="1143000" cy="494271"/>
          </a:xfrm>
          <a:prstGeom prst="bentConnector4">
            <a:avLst>
              <a:gd name="adj1" fmla="val -20000"/>
              <a:gd name="adj2" fmla="val 146250"/>
            </a:avLst>
          </a:prstGeom>
          <a:solidFill>
            <a:schemeClr val="accent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lg" len="lg"/>
            <a:tailEnd type="triangle"/>
          </a:ln>
          <a:effectLst/>
        </p:spPr>
      </p:cxnSp>
      <p:sp>
        <p:nvSpPr>
          <p:cNvPr id="13" name="TextBox 12"/>
          <p:cNvSpPr txBox="1"/>
          <p:nvPr/>
        </p:nvSpPr>
        <p:spPr>
          <a:xfrm>
            <a:off x="3336323" y="3020542"/>
            <a:ext cx="630195" cy="40640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000" dirty="0" smtClean="0">
                <a:latin typeface="Lato" charset="0"/>
                <a:ea typeface="Lato" charset="0"/>
                <a:cs typeface="Lato" charset="0"/>
              </a:rPr>
              <a:t>Gather Metrics</a:t>
            </a:r>
            <a:endParaRPr lang="en-US" sz="1000" dirty="0"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14" name="Rounded Rectangle 13"/>
          <p:cNvSpPr/>
          <p:nvPr/>
        </p:nvSpPr>
        <p:spPr bwMode="auto">
          <a:xfrm>
            <a:off x="1050323" y="5168988"/>
            <a:ext cx="2286000" cy="988541"/>
          </a:xfrm>
          <a:prstGeom prst="round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lg" len="lg"/>
            <a:tailEnd type="none" w="lg" len="lg"/>
          </a:ln>
          <a:effectLst/>
        </p:spPr>
        <p:txBody>
          <a:bodyPr vert="horz" wrap="none" lIns="91440" tIns="91440" rIns="91440" bIns="9144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15" name="Rounded Rectangle 14"/>
          <p:cNvSpPr/>
          <p:nvPr/>
        </p:nvSpPr>
        <p:spPr bwMode="auto">
          <a:xfrm>
            <a:off x="1655805" y="5329626"/>
            <a:ext cx="1482811" cy="630195"/>
          </a:xfrm>
          <a:prstGeom prst="round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  <a:lumMod val="8000"/>
                  <a:lumOff val="92000"/>
                </a:schemeClr>
              </a:gs>
              <a:gs pos="9000">
                <a:schemeClr val="bg1">
                  <a:shade val="67500"/>
                  <a:satMod val="115000"/>
                  <a:lumMod val="19000"/>
                  <a:lumOff val="81000"/>
                  <a:alpha val="32000"/>
                </a:schemeClr>
              </a:gs>
              <a:gs pos="100000">
                <a:schemeClr val="bg1">
                  <a:lumMod val="85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lg" len="lg"/>
            <a:tailEnd type="none" w="lg" len="lg"/>
          </a:ln>
          <a:effectLst/>
        </p:spPr>
        <p:txBody>
          <a:bodyPr vert="horz" wrap="none" lIns="91440" tIns="91440" rIns="91440" bIns="9144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5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ato" charset="0"/>
                <a:ea typeface="Lato" charset="0"/>
                <a:cs typeface="Lato" charset="0"/>
              </a:rPr>
              <a:t>Circuit Breaker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050" dirty="0" smtClean="0">
                <a:solidFill>
                  <a:schemeClr val="bg1">
                    <a:lumMod val="85000"/>
                  </a:schemeClr>
                </a:solidFill>
                <a:latin typeface="Lato" charset="0"/>
                <a:ea typeface="Lato" charset="0"/>
                <a:cs typeface="Lato" charset="0"/>
              </a:rPr>
              <a:t>[Component]</a:t>
            </a:r>
            <a:endParaRPr kumimoji="0" lang="en-US" sz="1050" b="1" i="0" u="none" strike="noStrike" cap="none" normalizeH="0" baseline="0" dirty="0" smtClean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latin typeface="Lato" charset="0"/>
              <a:ea typeface="Lato" charset="0"/>
              <a:cs typeface="Lato" charset="0"/>
            </a:endParaRPr>
          </a:p>
        </p:txBody>
      </p:sp>
      <p:cxnSp>
        <p:nvCxnSpPr>
          <p:cNvPr id="16" name="Straight Arrow Connector 7"/>
          <p:cNvCxnSpPr/>
          <p:nvPr/>
        </p:nvCxnSpPr>
        <p:spPr bwMode="auto">
          <a:xfrm flipH="1" flipV="1">
            <a:off x="2193323" y="5168988"/>
            <a:ext cx="1143000" cy="494271"/>
          </a:xfrm>
          <a:prstGeom prst="bentConnector4">
            <a:avLst>
              <a:gd name="adj1" fmla="val -20000"/>
              <a:gd name="adj2" fmla="val 146250"/>
            </a:avLst>
          </a:prstGeom>
          <a:solidFill>
            <a:schemeClr val="accent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lg" len="lg"/>
            <a:tailEnd type="triangle"/>
          </a:ln>
          <a:effectLst/>
        </p:spPr>
      </p:cxnSp>
      <p:sp>
        <p:nvSpPr>
          <p:cNvPr id="17" name="TextBox 16"/>
          <p:cNvSpPr txBox="1"/>
          <p:nvPr/>
        </p:nvSpPr>
        <p:spPr>
          <a:xfrm>
            <a:off x="3336323" y="4748302"/>
            <a:ext cx="630195" cy="40640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000" dirty="0" smtClean="0">
                <a:latin typeface="Lato" charset="0"/>
                <a:ea typeface="Lato" charset="0"/>
                <a:cs typeface="Lato" charset="0"/>
              </a:rPr>
              <a:t>Gather Metrics</a:t>
            </a:r>
            <a:endParaRPr lang="en-US" sz="1000" dirty="0"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18" name="Rounded Rectangle 17"/>
          <p:cNvSpPr/>
          <p:nvPr/>
        </p:nvSpPr>
        <p:spPr bwMode="auto">
          <a:xfrm>
            <a:off x="4654120" y="2952751"/>
            <a:ext cx="1725055" cy="1483068"/>
          </a:xfrm>
          <a:prstGeom prst="round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  <a:lumMod val="8000"/>
                  <a:lumOff val="92000"/>
                </a:schemeClr>
              </a:gs>
              <a:gs pos="9000">
                <a:schemeClr val="bg1">
                  <a:shade val="67500"/>
                  <a:satMod val="115000"/>
                  <a:lumMod val="19000"/>
                  <a:lumOff val="81000"/>
                  <a:alpha val="32000"/>
                </a:schemeClr>
              </a:gs>
              <a:gs pos="100000">
                <a:schemeClr val="bg1">
                  <a:lumMod val="85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lg" len="lg"/>
            <a:tailEnd type="none" w="lg" len="lg"/>
          </a:ln>
          <a:effectLst/>
        </p:spPr>
        <p:txBody>
          <a:bodyPr vert="horz" wrap="none" lIns="91440" tIns="91440" rIns="91440" bIns="9144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5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ato" charset="0"/>
                <a:ea typeface="Lato" charset="0"/>
                <a:cs typeface="Lato" charset="0"/>
              </a:rPr>
              <a:t>Circuit Breaker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050" dirty="0" smtClean="0">
                <a:latin typeface="Lato" charset="0"/>
                <a:ea typeface="Lato" charset="0"/>
                <a:cs typeface="Lato" charset="0"/>
              </a:rPr>
              <a:t>Metrics Aggregator</a:t>
            </a:r>
            <a:endParaRPr kumimoji="0" lang="en-US" sz="105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ato" charset="0"/>
              <a:ea typeface="Lato" charset="0"/>
              <a:cs typeface="Lato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050" dirty="0" smtClean="0">
                <a:solidFill>
                  <a:schemeClr val="bg1">
                    <a:lumMod val="85000"/>
                  </a:schemeClr>
                </a:solidFill>
                <a:latin typeface="Lato" charset="0"/>
                <a:ea typeface="Lato" charset="0"/>
                <a:cs typeface="Lato" charset="0"/>
              </a:rPr>
              <a:t>[Container]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00" b="1" i="0" u="none" strike="noStrike" cap="none" normalizeH="0" baseline="0" dirty="0" smtClean="0">
                <a:ln>
                  <a:noFill/>
                </a:ln>
                <a:effectLst/>
                <a:latin typeface="Lato" charset="0"/>
                <a:ea typeface="Lato" charset="0"/>
                <a:cs typeface="Lato" charset="0"/>
              </a:rPr>
              <a:t>Aggregates metrics published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00" b="1" i="0" u="none" strike="noStrike" cap="none" normalizeH="0" baseline="0" dirty="0" smtClean="0">
                <a:ln>
                  <a:noFill/>
                </a:ln>
                <a:effectLst/>
                <a:latin typeface="Lato" charset="0"/>
                <a:ea typeface="Lato" charset="0"/>
                <a:cs typeface="Lato" charset="0"/>
              </a:rPr>
              <a:t>By all circuit breakers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000" dirty="0" smtClean="0">
                <a:latin typeface="Lato" charset="0"/>
                <a:ea typeface="Lato" charset="0"/>
                <a:cs typeface="Lato" charset="0"/>
              </a:rPr>
              <a:t>In the system</a:t>
            </a:r>
            <a:endParaRPr kumimoji="0" lang="en-US" sz="1000" b="1" i="0" u="none" strike="noStrike" cap="none" normalizeH="0" baseline="0" dirty="0" smtClean="0">
              <a:ln>
                <a:noFill/>
              </a:ln>
              <a:effectLst/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19" name="Rounded Rectangle 18"/>
          <p:cNvSpPr/>
          <p:nvPr/>
        </p:nvSpPr>
        <p:spPr bwMode="auto">
          <a:xfrm>
            <a:off x="7327299" y="2952451"/>
            <a:ext cx="1725055" cy="1483068"/>
          </a:xfrm>
          <a:prstGeom prst="round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  <a:lumMod val="8000"/>
                  <a:lumOff val="92000"/>
                </a:schemeClr>
              </a:gs>
              <a:gs pos="9000">
                <a:schemeClr val="bg1">
                  <a:shade val="67500"/>
                  <a:satMod val="115000"/>
                  <a:lumMod val="19000"/>
                  <a:lumOff val="81000"/>
                  <a:alpha val="32000"/>
                </a:schemeClr>
              </a:gs>
              <a:gs pos="100000">
                <a:schemeClr val="bg1">
                  <a:lumMod val="85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lg" len="lg"/>
            <a:tailEnd type="none" w="lg" len="lg"/>
          </a:ln>
          <a:effectLst/>
        </p:spPr>
        <p:txBody>
          <a:bodyPr vert="horz" wrap="none" lIns="91440" tIns="91440" rIns="91440" bIns="9144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5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ato" charset="0"/>
                <a:ea typeface="Lato" charset="0"/>
                <a:cs typeface="Lato" charset="0"/>
              </a:rPr>
              <a:t>Circuit Breaker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050" dirty="0" smtClean="0">
                <a:latin typeface="Lato" charset="0"/>
                <a:ea typeface="Lato" charset="0"/>
                <a:cs typeface="Lato" charset="0"/>
              </a:rPr>
              <a:t>Metrics Dashboard</a:t>
            </a:r>
            <a:endParaRPr kumimoji="0" lang="en-US" sz="105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ato" charset="0"/>
              <a:ea typeface="Lato" charset="0"/>
              <a:cs typeface="Lato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050" dirty="0" smtClean="0">
                <a:solidFill>
                  <a:schemeClr val="bg1">
                    <a:lumMod val="85000"/>
                  </a:schemeClr>
                </a:solidFill>
                <a:latin typeface="Lato" charset="0"/>
                <a:ea typeface="Lato" charset="0"/>
                <a:cs typeface="Lato" charset="0"/>
              </a:rPr>
              <a:t>[Container]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00" b="1" i="0" u="none" strike="noStrike" cap="none" normalizeH="0" baseline="0" dirty="0" smtClean="0">
                <a:ln>
                  <a:noFill/>
                </a:ln>
                <a:effectLst/>
                <a:latin typeface="Lato" charset="0"/>
                <a:ea typeface="Lato" charset="0"/>
                <a:cs typeface="Lato" charset="0"/>
              </a:rPr>
              <a:t>Provides a unified dashboard 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000" dirty="0" smtClean="0">
                <a:latin typeface="Lato" charset="0"/>
                <a:ea typeface="Lato" charset="0"/>
                <a:cs typeface="Lato" charset="0"/>
              </a:rPr>
              <a:t>of all Circuit Breaker metrics.</a:t>
            </a:r>
            <a:endParaRPr kumimoji="0" lang="en-US" sz="1000" b="1" i="0" u="none" strike="noStrike" cap="none" normalizeH="0" baseline="0" dirty="0" smtClean="0">
              <a:ln>
                <a:noFill/>
              </a:ln>
              <a:effectLst/>
              <a:latin typeface="Lato" charset="0"/>
              <a:ea typeface="Lato" charset="0"/>
              <a:cs typeface="Lato" charset="0"/>
            </a:endParaRPr>
          </a:p>
        </p:txBody>
      </p:sp>
      <p:cxnSp>
        <p:nvCxnSpPr>
          <p:cNvPr id="21" name="Straight Arrow Connector 20"/>
          <p:cNvCxnSpPr>
            <a:stCxn id="5" idx="3"/>
            <a:endCxn id="18" idx="0"/>
          </p:cNvCxnSpPr>
          <p:nvPr/>
        </p:nvCxnSpPr>
        <p:spPr bwMode="auto">
          <a:xfrm>
            <a:off x="3336324" y="2323071"/>
            <a:ext cx="2180324" cy="629680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lg" len="lg"/>
            <a:tailEnd type="triangle"/>
          </a:ln>
          <a:effectLst/>
        </p:spPr>
      </p:cxnSp>
      <p:cxnSp>
        <p:nvCxnSpPr>
          <p:cNvPr id="22" name="Straight Arrow Connector 20"/>
          <p:cNvCxnSpPr>
            <a:stCxn id="10" idx="3"/>
            <a:endCxn id="18" idx="1"/>
          </p:cNvCxnSpPr>
          <p:nvPr/>
        </p:nvCxnSpPr>
        <p:spPr bwMode="auto">
          <a:xfrm flipV="1">
            <a:off x="3336323" y="3694285"/>
            <a:ext cx="1317797" cy="241214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lg" len="lg"/>
            <a:tailEnd type="triangle"/>
          </a:ln>
          <a:effectLst/>
        </p:spPr>
      </p:cxnSp>
      <p:cxnSp>
        <p:nvCxnSpPr>
          <p:cNvPr id="25" name="Straight Arrow Connector 20"/>
          <p:cNvCxnSpPr>
            <a:stCxn id="14" idx="3"/>
            <a:endCxn id="18" idx="2"/>
          </p:cNvCxnSpPr>
          <p:nvPr/>
        </p:nvCxnSpPr>
        <p:spPr bwMode="auto">
          <a:xfrm flipV="1">
            <a:off x="3336323" y="4435819"/>
            <a:ext cx="2180325" cy="1227440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lg" len="lg"/>
            <a:tailEnd type="triangle"/>
          </a:ln>
          <a:effectLst/>
        </p:spPr>
      </p:cxnSp>
      <p:sp>
        <p:nvSpPr>
          <p:cNvPr id="28" name="TextBox 27"/>
          <p:cNvSpPr txBox="1"/>
          <p:nvPr/>
        </p:nvSpPr>
        <p:spPr>
          <a:xfrm>
            <a:off x="4281616" y="2081017"/>
            <a:ext cx="630195" cy="40640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000" dirty="0" smtClean="0">
                <a:latin typeface="Lato" charset="0"/>
                <a:ea typeface="Lato" charset="0"/>
                <a:cs typeface="Lato" charset="0"/>
              </a:rPr>
              <a:t>Publish Metrics</a:t>
            </a:r>
            <a:endParaRPr lang="en-US" sz="1000" dirty="0"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725563" y="3624138"/>
            <a:ext cx="630195" cy="40640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000" dirty="0" smtClean="0">
                <a:latin typeface="Lato" charset="0"/>
                <a:ea typeface="Lato" charset="0"/>
                <a:cs typeface="Lato" charset="0"/>
              </a:rPr>
              <a:t>PublishMetrics</a:t>
            </a:r>
            <a:endParaRPr lang="en-US" sz="1000" dirty="0"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966518" y="5415738"/>
            <a:ext cx="630195" cy="40640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000" dirty="0" smtClean="0">
                <a:latin typeface="Lato" charset="0"/>
                <a:ea typeface="Lato" charset="0"/>
                <a:cs typeface="Lato" charset="0"/>
              </a:rPr>
              <a:t>PublishMetrics</a:t>
            </a:r>
            <a:endParaRPr lang="en-US" sz="1000" dirty="0">
              <a:latin typeface="Lato" charset="0"/>
              <a:ea typeface="Lato" charset="0"/>
              <a:cs typeface="Lato" charset="0"/>
            </a:endParaRPr>
          </a:p>
        </p:txBody>
      </p:sp>
      <p:cxnSp>
        <p:nvCxnSpPr>
          <p:cNvPr id="31" name="Straight Arrow Connector 20"/>
          <p:cNvCxnSpPr>
            <a:stCxn id="18" idx="3"/>
            <a:endCxn id="19" idx="1"/>
          </p:cNvCxnSpPr>
          <p:nvPr/>
        </p:nvCxnSpPr>
        <p:spPr bwMode="auto">
          <a:xfrm flipV="1">
            <a:off x="6379175" y="3693985"/>
            <a:ext cx="948124" cy="300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lg" len="lg"/>
            <a:tailEnd type="triangle"/>
          </a:ln>
          <a:effectLst/>
        </p:spPr>
      </p:cxnSp>
      <p:sp>
        <p:nvSpPr>
          <p:cNvPr id="32" name="TextBox 31"/>
          <p:cNvSpPr txBox="1"/>
          <p:nvPr/>
        </p:nvSpPr>
        <p:spPr>
          <a:xfrm>
            <a:off x="6538139" y="2952451"/>
            <a:ext cx="630195" cy="40640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000" dirty="0" smtClean="0">
                <a:latin typeface="Lato" charset="0"/>
                <a:ea typeface="Lato" charset="0"/>
                <a:cs typeface="Lato" charset="0"/>
              </a:rPr>
              <a:t>PublishMetrics</a:t>
            </a:r>
            <a:endParaRPr lang="en-US" sz="1000" dirty="0">
              <a:latin typeface="Lato" charset="0"/>
              <a:ea typeface="Lato" charset="0"/>
              <a:cs typeface="Lat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05260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51D609-1948-4661-8BC6-AB1E16B109F4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265" y="1756638"/>
            <a:ext cx="8534726" cy="4335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2585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Monitoring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Monitor </a:t>
            </a:r>
            <a:r>
              <a:rPr lang="en-US" dirty="0" smtClean="0"/>
              <a:t>containers (VM’s) and </a:t>
            </a:r>
            <a:r>
              <a:rPr lang="en-US" dirty="0"/>
              <a:t>what’s inside them.</a:t>
            </a:r>
          </a:p>
          <a:p>
            <a:r>
              <a:rPr lang="en-US" dirty="0"/>
              <a:t>Alert on service </a:t>
            </a:r>
            <a:r>
              <a:rPr lang="en-US" dirty="0" smtClean="0"/>
              <a:t>performance.</a:t>
            </a:r>
            <a:endParaRPr lang="en-US" dirty="0"/>
          </a:p>
          <a:p>
            <a:r>
              <a:rPr lang="en-US" dirty="0"/>
              <a:t>Monitor services that are elastic and multi-location.</a:t>
            </a:r>
          </a:p>
          <a:p>
            <a:r>
              <a:rPr lang="en-US" dirty="0"/>
              <a:t>Monitor APIs.</a:t>
            </a:r>
          </a:p>
          <a:p>
            <a:r>
              <a:rPr lang="en-US" dirty="0"/>
              <a:t>Map </a:t>
            </a:r>
            <a:r>
              <a:rPr lang="en-US" dirty="0" smtClean="0"/>
              <a:t>monitoring </a:t>
            </a:r>
            <a:r>
              <a:rPr lang="en-US" dirty="0"/>
              <a:t>to your organizational </a:t>
            </a:r>
            <a:r>
              <a:rPr lang="en-US" dirty="0" smtClean="0"/>
              <a:t>capabilities.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51D609-1948-4661-8BC6-AB1E16B109F4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4213" y="3917091"/>
            <a:ext cx="3556000" cy="2286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538" y="3917091"/>
            <a:ext cx="4496800" cy="1977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6508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Applying Mortar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0ACE7-7972-4389-A70A-097F415613C7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7742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Principles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51D609-1948-4661-8BC6-AB1E16B109F4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785813" y="1635413"/>
            <a:ext cx="8534400" cy="630908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2000" b="0" dirty="0" smtClean="0">
                <a:solidFill>
                  <a:schemeClr val="tx1"/>
                </a:solidFill>
                <a:latin typeface="Arial Hebrew" charset="-79"/>
                <a:ea typeface="Arial Hebrew" charset="-79"/>
                <a:cs typeface="Arial Hebrew" charset="-79"/>
              </a:rPr>
              <a:t>Discover the core domain before you start a Project</a:t>
            </a:r>
            <a:endParaRPr lang="en-US" sz="2000" b="0" dirty="0">
              <a:solidFill>
                <a:schemeClr val="tx1"/>
              </a:solidFill>
              <a:latin typeface="Arial Hebrew" charset="-79"/>
              <a:ea typeface="Arial Hebrew" charset="-79"/>
              <a:cs typeface="Arial Hebrew" charset="-79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785813" y="2495736"/>
            <a:ext cx="8534400" cy="630908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2000" b="0" dirty="0" smtClean="0">
                <a:solidFill>
                  <a:schemeClr val="tx1"/>
                </a:solidFill>
                <a:latin typeface="Arial Hebrew" charset="-79"/>
                <a:ea typeface="Arial Hebrew" charset="-79"/>
                <a:cs typeface="Arial Hebrew" charset="-79"/>
              </a:rPr>
              <a:t>Create a Model to solve Domain problems</a:t>
            </a:r>
            <a:endParaRPr lang="en-US" sz="2000" b="0" dirty="0">
              <a:solidFill>
                <a:schemeClr val="tx1"/>
              </a:solidFill>
              <a:latin typeface="Arial Hebrew" charset="-79"/>
              <a:ea typeface="Arial Hebrew" charset="-79"/>
              <a:cs typeface="Arial Hebrew" charset="-79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785813" y="3356059"/>
            <a:ext cx="8534400" cy="630908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2000" b="0" dirty="0">
                <a:solidFill>
                  <a:schemeClr val="tx1"/>
                </a:solidFill>
                <a:latin typeface="Arial Hebrew" charset="-79"/>
                <a:ea typeface="Arial Hebrew" charset="-79"/>
                <a:cs typeface="Arial Hebrew" charset="-79"/>
              </a:rPr>
              <a:t>Using a ubiquitous language to Enable Modeling Collaboration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785813" y="4216382"/>
            <a:ext cx="8534400" cy="630908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2000" b="0" dirty="0">
                <a:solidFill>
                  <a:schemeClr val="tx1"/>
                </a:solidFill>
                <a:latin typeface="Arial Hebrew" charset="-79"/>
                <a:ea typeface="Arial Hebrew" charset="-79"/>
                <a:cs typeface="Arial Hebrew" charset="-79"/>
              </a:rPr>
              <a:t>Isolate Models from Ambiguity and Corruption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785813" y="5076705"/>
            <a:ext cx="8534400" cy="630908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2000" b="0" dirty="0" smtClean="0">
                <a:solidFill>
                  <a:schemeClr val="tx1"/>
                </a:solidFill>
                <a:latin typeface="Arial Hebrew" charset="-79"/>
                <a:ea typeface="Arial Hebrew" charset="-79"/>
                <a:cs typeface="Arial Hebrew" charset="-79"/>
              </a:rPr>
              <a:t>Understand the relationship between context.</a:t>
            </a:r>
            <a:endParaRPr lang="en-US" sz="2000" b="0" dirty="0">
              <a:solidFill>
                <a:schemeClr val="tx1"/>
              </a:solidFill>
              <a:latin typeface="Arial Hebrew" charset="-79"/>
              <a:ea typeface="Arial Hebrew" charset="-79"/>
              <a:cs typeface="Arial Hebrew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860588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Logical View BEL Pilot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0ACE7-7972-4389-A70A-097F415613C7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871538" y="2375547"/>
            <a:ext cx="8346603" cy="3790474"/>
          </a:xfrm>
          <a:prstGeom prst="roundRect">
            <a:avLst>
              <a:gd name="adj" fmla="val 2042"/>
            </a:avLst>
          </a:prstGeom>
          <a:solidFill>
            <a:schemeClr val="bg1"/>
          </a:solidFill>
          <a:ln>
            <a:solidFill>
              <a:schemeClr val="bg2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latin typeface="Franklin Gothic Book" charset="0"/>
              <a:ea typeface="Franklin Gothic Book" charset="0"/>
              <a:cs typeface="Franklin Gothic Book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2932607" y="4163288"/>
            <a:ext cx="1307592" cy="1161288"/>
          </a:xfrm>
          <a:prstGeom prst="roundRect">
            <a:avLst>
              <a:gd name="adj" fmla="val 8793"/>
            </a:avLst>
          </a:prstGeom>
          <a:noFill/>
          <a:ln>
            <a:solidFill>
              <a:schemeClr val="tx2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800" b="0" dirty="0">
                <a:solidFill>
                  <a:schemeClr val="tx2"/>
                </a:solidFill>
                <a:latin typeface="Franklin Gothic Book" charset="0"/>
                <a:ea typeface="Franklin Gothic Book" charset="0"/>
                <a:cs typeface="Franklin Gothic Book" charset="0"/>
              </a:rPr>
              <a:t>Business Event Logging</a:t>
            </a:r>
          </a:p>
          <a:p>
            <a:endParaRPr lang="en-US" sz="700" dirty="0">
              <a:solidFill>
                <a:schemeClr val="tx2"/>
              </a:solidFill>
              <a:latin typeface="Franklin Gothic Book" charset="0"/>
              <a:ea typeface="Franklin Gothic Book" charset="0"/>
              <a:cs typeface="Franklin Gothic Book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4437041" y="4163288"/>
            <a:ext cx="1307592" cy="1161288"/>
            <a:chOff x="5349240" y="1013875"/>
            <a:chExt cx="1307592" cy="1161288"/>
          </a:xfrm>
        </p:grpSpPr>
        <p:sp>
          <p:nvSpPr>
            <p:cNvPr id="17" name="Rounded Rectangle 16"/>
            <p:cNvSpPr/>
            <p:nvPr/>
          </p:nvSpPr>
          <p:spPr>
            <a:xfrm>
              <a:off x="5705856" y="1293711"/>
              <a:ext cx="868680" cy="784891"/>
            </a:xfrm>
            <a:prstGeom prst="roundRect">
              <a:avLst>
                <a:gd name="adj" fmla="val 6141"/>
              </a:avLst>
            </a:prstGeom>
            <a:noFill/>
            <a:ln>
              <a:solidFill>
                <a:schemeClr val="bg2">
                  <a:lumMod val="8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Franklin Gothic Book" charset="0"/>
                <a:ea typeface="Franklin Gothic Book" charset="0"/>
                <a:cs typeface="Franklin Gothic Book" charset="0"/>
              </a:endParaRPr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5349240" y="1013875"/>
              <a:ext cx="1307592" cy="1161288"/>
            </a:xfrm>
            <a:prstGeom prst="roundRect">
              <a:avLst>
                <a:gd name="adj" fmla="val 11418"/>
              </a:avLst>
            </a:prstGeom>
            <a:noFill/>
            <a:ln>
              <a:solidFill>
                <a:schemeClr val="tx2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800" b="0" dirty="0" smtClean="0">
                  <a:solidFill>
                    <a:schemeClr val="tx2"/>
                  </a:solidFill>
                  <a:latin typeface="Franklin Gothic Book" charset="0"/>
                  <a:ea typeface="Franklin Gothic Book" charset="0"/>
                  <a:cs typeface="Franklin Gothic Book" charset="0"/>
                </a:rPr>
                <a:t>Business Event Logging</a:t>
              </a:r>
              <a:endParaRPr lang="en-US" sz="800" b="0" dirty="0">
                <a:solidFill>
                  <a:schemeClr val="tx2"/>
                </a:solidFill>
                <a:latin typeface="Franklin Gothic Book" charset="0"/>
                <a:ea typeface="Franklin Gothic Book" charset="0"/>
                <a:cs typeface="Franklin Gothic Book" charset="0"/>
              </a:endParaRPr>
            </a:p>
          </p:txBody>
        </p:sp>
      </p:grpSp>
      <p:sp>
        <p:nvSpPr>
          <p:cNvPr id="11" name="Rounded Rectangle 10"/>
          <p:cNvSpPr/>
          <p:nvPr/>
        </p:nvSpPr>
        <p:spPr>
          <a:xfrm>
            <a:off x="6246997" y="4393412"/>
            <a:ext cx="868680" cy="864762"/>
          </a:xfrm>
          <a:prstGeom prst="roundRect">
            <a:avLst>
              <a:gd name="adj" fmla="val 7018"/>
            </a:avLst>
          </a:prstGeom>
          <a:noFill/>
          <a:ln>
            <a:solidFill>
              <a:schemeClr val="bg2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Franklin Gothic Book" charset="0"/>
              <a:ea typeface="Franklin Gothic Book" charset="0"/>
              <a:cs typeface="Franklin Gothic Book" charset="0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5890381" y="4151474"/>
            <a:ext cx="1307592" cy="1161288"/>
          </a:xfrm>
          <a:prstGeom prst="roundRect">
            <a:avLst>
              <a:gd name="adj" fmla="val 8793"/>
            </a:avLst>
          </a:prstGeom>
          <a:noFill/>
          <a:ln>
            <a:solidFill>
              <a:schemeClr val="tx2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800" dirty="0">
                <a:solidFill>
                  <a:schemeClr val="tx2"/>
                </a:solidFill>
                <a:latin typeface="Franklin Gothic Book" charset="0"/>
                <a:ea typeface="Franklin Gothic Book" charset="0"/>
                <a:cs typeface="Franklin Gothic Book" charset="0"/>
              </a:rPr>
              <a:t>Spring Boot</a:t>
            </a:r>
          </a:p>
          <a:p>
            <a:endParaRPr lang="en-US" sz="1000" dirty="0">
              <a:solidFill>
                <a:schemeClr val="tx2"/>
              </a:solidFill>
              <a:latin typeface="Franklin Gothic Book" charset="0"/>
              <a:ea typeface="Franklin Gothic Book" charset="0"/>
              <a:cs typeface="Franklin Gothic Book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704" y="5186685"/>
            <a:ext cx="1056560" cy="52994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7284" y="3033180"/>
            <a:ext cx="1315715" cy="592072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116391" y="3604072"/>
            <a:ext cx="122341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>
                <a:solidFill>
                  <a:schemeClr val="tx2"/>
                </a:solidFill>
                <a:latin typeface="Franklin Gothic Book" charset="0"/>
                <a:ea typeface="Franklin Gothic Book" charset="0"/>
                <a:cs typeface="Franklin Gothic Book" charset="0"/>
              </a:rPr>
              <a:t>Consul – Administration</a:t>
            </a:r>
            <a:endParaRPr lang="en-US" dirty="0">
              <a:solidFill>
                <a:schemeClr val="tx2"/>
              </a:solidFill>
              <a:latin typeface="Franklin Gothic Book" charset="0"/>
              <a:ea typeface="Franklin Gothic Book" charset="0"/>
              <a:cs typeface="Franklin Gothic Book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30723" y="5797488"/>
            <a:ext cx="1436611" cy="21544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800" dirty="0" smtClean="0">
                <a:solidFill>
                  <a:schemeClr val="tx2"/>
                </a:solidFill>
                <a:latin typeface="Franklin Gothic Book" charset="0"/>
                <a:ea typeface="Franklin Gothic Book" charset="0"/>
                <a:cs typeface="Franklin Gothic Book" charset="0"/>
              </a:rPr>
              <a:t>Kibana – Service Monitoring </a:t>
            </a:r>
            <a:endParaRPr lang="en-US" dirty="0">
              <a:solidFill>
                <a:schemeClr val="tx2"/>
              </a:solidFill>
              <a:latin typeface="Franklin Gothic Book" charset="0"/>
              <a:ea typeface="Franklin Gothic Book" charset="0"/>
              <a:cs typeface="Franklin Gothic Book" charset="0"/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3289223" y="4416912"/>
            <a:ext cx="868680" cy="871548"/>
          </a:xfrm>
          <a:prstGeom prst="roundRect">
            <a:avLst>
              <a:gd name="adj" fmla="val 6141"/>
            </a:avLst>
          </a:prstGeom>
          <a:noFill/>
          <a:ln>
            <a:solidFill>
              <a:schemeClr val="bg2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Franklin Gothic Book" charset="0"/>
              <a:ea typeface="Franklin Gothic Book" charset="0"/>
              <a:cs typeface="Franklin Gothic Book" charset="0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4826356" y="4531353"/>
            <a:ext cx="249857" cy="235347"/>
            <a:chOff x="796784" y="2455327"/>
            <a:chExt cx="249857" cy="235347"/>
          </a:xfrm>
        </p:grpSpPr>
        <p:sp>
          <p:nvSpPr>
            <p:cNvPr id="21" name="Rounded Rectangle 20"/>
            <p:cNvSpPr/>
            <p:nvPr/>
          </p:nvSpPr>
          <p:spPr>
            <a:xfrm>
              <a:off x="796784" y="2455327"/>
              <a:ext cx="249857" cy="235347"/>
            </a:xfrm>
            <a:prstGeom prst="roundRect">
              <a:avLst/>
            </a:prstGeom>
            <a:solidFill>
              <a:srgbClr val="F7964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"/>
                <a:cs typeface=""/>
              </a:endParaRPr>
            </a:p>
          </p:txBody>
        </p:sp>
        <p:sp>
          <p:nvSpPr>
            <p:cNvPr id="22" name="Freeform 12"/>
            <p:cNvSpPr>
              <a:spLocks noEditPoints="1"/>
            </p:cNvSpPr>
            <p:nvPr/>
          </p:nvSpPr>
          <p:spPr bwMode="auto">
            <a:xfrm>
              <a:off x="828964" y="2505098"/>
              <a:ext cx="167023" cy="136694"/>
            </a:xfrm>
            <a:custGeom>
              <a:avLst/>
              <a:gdLst>
                <a:gd name="T0" fmla="*/ 419 w 494"/>
                <a:gd name="T1" fmla="*/ 299 h 448"/>
                <a:gd name="T2" fmla="*/ 403 w 494"/>
                <a:gd name="T3" fmla="*/ 301 h 448"/>
                <a:gd name="T4" fmla="*/ 302 w 494"/>
                <a:gd name="T5" fmla="*/ 126 h 448"/>
                <a:gd name="T6" fmla="*/ 322 w 494"/>
                <a:gd name="T7" fmla="*/ 75 h 448"/>
                <a:gd name="T8" fmla="*/ 247 w 494"/>
                <a:gd name="T9" fmla="*/ 0 h 448"/>
                <a:gd name="T10" fmla="*/ 173 w 494"/>
                <a:gd name="T11" fmla="*/ 75 h 448"/>
                <a:gd name="T12" fmla="*/ 193 w 494"/>
                <a:gd name="T13" fmla="*/ 126 h 448"/>
                <a:gd name="T14" fmla="*/ 91 w 494"/>
                <a:gd name="T15" fmla="*/ 301 h 448"/>
                <a:gd name="T16" fmla="*/ 75 w 494"/>
                <a:gd name="T17" fmla="*/ 299 h 448"/>
                <a:gd name="T18" fmla="*/ 0 w 494"/>
                <a:gd name="T19" fmla="*/ 373 h 448"/>
                <a:gd name="T20" fmla="*/ 75 w 494"/>
                <a:gd name="T21" fmla="*/ 448 h 448"/>
                <a:gd name="T22" fmla="*/ 146 w 494"/>
                <a:gd name="T23" fmla="*/ 395 h 448"/>
                <a:gd name="T24" fmla="*/ 349 w 494"/>
                <a:gd name="T25" fmla="*/ 395 h 448"/>
                <a:gd name="T26" fmla="*/ 419 w 494"/>
                <a:gd name="T27" fmla="*/ 448 h 448"/>
                <a:gd name="T28" fmla="*/ 494 w 494"/>
                <a:gd name="T29" fmla="*/ 373 h 448"/>
                <a:gd name="T30" fmla="*/ 419 w 494"/>
                <a:gd name="T31" fmla="*/ 299 h 448"/>
                <a:gd name="T32" fmla="*/ 349 w 494"/>
                <a:gd name="T33" fmla="*/ 351 h 448"/>
                <a:gd name="T34" fmla="*/ 146 w 494"/>
                <a:gd name="T35" fmla="*/ 351 h 448"/>
                <a:gd name="T36" fmla="*/ 130 w 494"/>
                <a:gd name="T37" fmla="*/ 323 h 448"/>
                <a:gd name="T38" fmla="*/ 231 w 494"/>
                <a:gd name="T39" fmla="*/ 148 h 448"/>
                <a:gd name="T40" fmla="*/ 247 w 494"/>
                <a:gd name="T41" fmla="*/ 150 h 448"/>
                <a:gd name="T42" fmla="*/ 264 w 494"/>
                <a:gd name="T43" fmla="*/ 148 h 448"/>
                <a:gd name="T44" fmla="*/ 365 w 494"/>
                <a:gd name="T45" fmla="*/ 323 h 448"/>
                <a:gd name="T46" fmla="*/ 349 w 494"/>
                <a:gd name="T47" fmla="*/ 351 h 4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94" h="448">
                  <a:moveTo>
                    <a:pt x="419" y="299"/>
                  </a:moveTo>
                  <a:cubicBezTo>
                    <a:pt x="414" y="299"/>
                    <a:pt x="408" y="300"/>
                    <a:pt x="403" y="301"/>
                  </a:cubicBezTo>
                  <a:cubicBezTo>
                    <a:pt x="302" y="126"/>
                    <a:pt x="302" y="126"/>
                    <a:pt x="302" y="126"/>
                  </a:cubicBezTo>
                  <a:cubicBezTo>
                    <a:pt x="314" y="112"/>
                    <a:pt x="322" y="95"/>
                    <a:pt x="322" y="75"/>
                  </a:cubicBezTo>
                  <a:cubicBezTo>
                    <a:pt x="322" y="34"/>
                    <a:pt x="288" y="0"/>
                    <a:pt x="247" y="0"/>
                  </a:cubicBezTo>
                  <a:cubicBezTo>
                    <a:pt x="206" y="0"/>
                    <a:pt x="173" y="34"/>
                    <a:pt x="173" y="75"/>
                  </a:cubicBezTo>
                  <a:cubicBezTo>
                    <a:pt x="173" y="95"/>
                    <a:pt x="180" y="112"/>
                    <a:pt x="193" y="126"/>
                  </a:cubicBezTo>
                  <a:cubicBezTo>
                    <a:pt x="91" y="301"/>
                    <a:pt x="91" y="301"/>
                    <a:pt x="91" y="301"/>
                  </a:cubicBezTo>
                  <a:cubicBezTo>
                    <a:pt x="86" y="300"/>
                    <a:pt x="81" y="299"/>
                    <a:pt x="75" y="299"/>
                  </a:cubicBezTo>
                  <a:cubicBezTo>
                    <a:pt x="34" y="299"/>
                    <a:pt x="0" y="332"/>
                    <a:pt x="0" y="373"/>
                  </a:cubicBezTo>
                  <a:cubicBezTo>
                    <a:pt x="0" y="415"/>
                    <a:pt x="34" y="448"/>
                    <a:pt x="75" y="448"/>
                  </a:cubicBezTo>
                  <a:cubicBezTo>
                    <a:pt x="108" y="448"/>
                    <a:pt x="136" y="426"/>
                    <a:pt x="146" y="395"/>
                  </a:cubicBezTo>
                  <a:cubicBezTo>
                    <a:pt x="349" y="395"/>
                    <a:pt x="349" y="395"/>
                    <a:pt x="349" y="395"/>
                  </a:cubicBezTo>
                  <a:cubicBezTo>
                    <a:pt x="358" y="426"/>
                    <a:pt x="386" y="448"/>
                    <a:pt x="419" y="448"/>
                  </a:cubicBezTo>
                  <a:cubicBezTo>
                    <a:pt x="461" y="448"/>
                    <a:pt x="494" y="415"/>
                    <a:pt x="494" y="373"/>
                  </a:cubicBezTo>
                  <a:cubicBezTo>
                    <a:pt x="494" y="332"/>
                    <a:pt x="461" y="299"/>
                    <a:pt x="419" y="299"/>
                  </a:cubicBezTo>
                  <a:close/>
                  <a:moveTo>
                    <a:pt x="349" y="351"/>
                  </a:moveTo>
                  <a:cubicBezTo>
                    <a:pt x="146" y="351"/>
                    <a:pt x="146" y="351"/>
                    <a:pt x="146" y="351"/>
                  </a:cubicBezTo>
                  <a:cubicBezTo>
                    <a:pt x="142" y="341"/>
                    <a:pt x="137" y="331"/>
                    <a:pt x="130" y="323"/>
                  </a:cubicBezTo>
                  <a:cubicBezTo>
                    <a:pt x="231" y="148"/>
                    <a:pt x="231" y="148"/>
                    <a:pt x="231" y="148"/>
                  </a:cubicBezTo>
                  <a:cubicBezTo>
                    <a:pt x="236" y="149"/>
                    <a:pt x="242" y="150"/>
                    <a:pt x="247" y="150"/>
                  </a:cubicBezTo>
                  <a:cubicBezTo>
                    <a:pt x="253" y="150"/>
                    <a:pt x="258" y="149"/>
                    <a:pt x="264" y="148"/>
                  </a:cubicBezTo>
                  <a:cubicBezTo>
                    <a:pt x="365" y="323"/>
                    <a:pt x="365" y="323"/>
                    <a:pt x="365" y="323"/>
                  </a:cubicBezTo>
                  <a:cubicBezTo>
                    <a:pt x="358" y="331"/>
                    <a:pt x="352" y="341"/>
                    <a:pt x="349" y="35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3337291" y="4532548"/>
            <a:ext cx="239418" cy="233531"/>
            <a:chOff x="810381" y="2904842"/>
            <a:chExt cx="239418" cy="233531"/>
          </a:xfrm>
        </p:grpSpPr>
        <p:sp>
          <p:nvSpPr>
            <p:cNvPr id="24" name="Rounded Rectangle 23"/>
            <p:cNvSpPr/>
            <p:nvPr/>
          </p:nvSpPr>
          <p:spPr>
            <a:xfrm>
              <a:off x="810381" y="2904842"/>
              <a:ext cx="239418" cy="233531"/>
            </a:xfrm>
            <a:prstGeom prst="roundRect">
              <a:avLst/>
            </a:prstGeom>
            <a:solidFill>
              <a:srgbClr val="4F81BD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"/>
                <a:cs typeface=""/>
              </a:endParaRPr>
            </a:p>
          </p:txBody>
        </p:sp>
        <p:sp>
          <p:nvSpPr>
            <p:cNvPr id="25" name="Freeform 12"/>
            <p:cNvSpPr>
              <a:spLocks noEditPoints="1"/>
            </p:cNvSpPr>
            <p:nvPr/>
          </p:nvSpPr>
          <p:spPr bwMode="auto">
            <a:xfrm>
              <a:off x="837998" y="2941520"/>
              <a:ext cx="167023" cy="143584"/>
            </a:xfrm>
            <a:custGeom>
              <a:avLst/>
              <a:gdLst>
                <a:gd name="T0" fmla="*/ 419 w 494"/>
                <a:gd name="T1" fmla="*/ 299 h 448"/>
                <a:gd name="T2" fmla="*/ 403 w 494"/>
                <a:gd name="T3" fmla="*/ 301 h 448"/>
                <a:gd name="T4" fmla="*/ 302 w 494"/>
                <a:gd name="T5" fmla="*/ 126 h 448"/>
                <a:gd name="T6" fmla="*/ 322 w 494"/>
                <a:gd name="T7" fmla="*/ 75 h 448"/>
                <a:gd name="T8" fmla="*/ 247 w 494"/>
                <a:gd name="T9" fmla="*/ 0 h 448"/>
                <a:gd name="T10" fmla="*/ 173 w 494"/>
                <a:gd name="T11" fmla="*/ 75 h 448"/>
                <a:gd name="T12" fmla="*/ 193 w 494"/>
                <a:gd name="T13" fmla="*/ 126 h 448"/>
                <a:gd name="T14" fmla="*/ 91 w 494"/>
                <a:gd name="T15" fmla="*/ 301 h 448"/>
                <a:gd name="T16" fmla="*/ 75 w 494"/>
                <a:gd name="T17" fmla="*/ 299 h 448"/>
                <a:gd name="T18" fmla="*/ 0 w 494"/>
                <a:gd name="T19" fmla="*/ 373 h 448"/>
                <a:gd name="T20" fmla="*/ 75 w 494"/>
                <a:gd name="T21" fmla="*/ 448 h 448"/>
                <a:gd name="T22" fmla="*/ 146 w 494"/>
                <a:gd name="T23" fmla="*/ 395 h 448"/>
                <a:gd name="T24" fmla="*/ 349 w 494"/>
                <a:gd name="T25" fmla="*/ 395 h 448"/>
                <a:gd name="T26" fmla="*/ 419 w 494"/>
                <a:gd name="T27" fmla="*/ 448 h 448"/>
                <a:gd name="T28" fmla="*/ 494 w 494"/>
                <a:gd name="T29" fmla="*/ 373 h 448"/>
                <a:gd name="T30" fmla="*/ 419 w 494"/>
                <a:gd name="T31" fmla="*/ 299 h 448"/>
                <a:gd name="T32" fmla="*/ 349 w 494"/>
                <a:gd name="T33" fmla="*/ 351 h 448"/>
                <a:gd name="T34" fmla="*/ 146 w 494"/>
                <a:gd name="T35" fmla="*/ 351 h 448"/>
                <a:gd name="T36" fmla="*/ 130 w 494"/>
                <a:gd name="T37" fmla="*/ 323 h 448"/>
                <a:gd name="T38" fmla="*/ 231 w 494"/>
                <a:gd name="T39" fmla="*/ 148 h 448"/>
                <a:gd name="T40" fmla="*/ 247 w 494"/>
                <a:gd name="T41" fmla="*/ 150 h 448"/>
                <a:gd name="T42" fmla="*/ 264 w 494"/>
                <a:gd name="T43" fmla="*/ 148 h 448"/>
                <a:gd name="T44" fmla="*/ 365 w 494"/>
                <a:gd name="T45" fmla="*/ 323 h 448"/>
                <a:gd name="T46" fmla="*/ 349 w 494"/>
                <a:gd name="T47" fmla="*/ 351 h 4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94" h="448">
                  <a:moveTo>
                    <a:pt x="419" y="299"/>
                  </a:moveTo>
                  <a:cubicBezTo>
                    <a:pt x="414" y="299"/>
                    <a:pt x="408" y="300"/>
                    <a:pt x="403" y="301"/>
                  </a:cubicBezTo>
                  <a:cubicBezTo>
                    <a:pt x="302" y="126"/>
                    <a:pt x="302" y="126"/>
                    <a:pt x="302" y="126"/>
                  </a:cubicBezTo>
                  <a:cubicBezTo>
                    <a:pt x="314" y="112"/>
                    <a:pt x="322" y="95"/>
                    <a:pt x="322" y="75"/>
                  </a:cubicBezTo>
                  <a:cubicBezTo>
                    <a:pt x="322" y="34"/>
                    <a:pt x="288" y="0"/>
                    <a:pt x="247" y="0"/>
                  </a:cubicBezTo>
                  <a:cubicBezTo>
                    <a:pt x="206" y="0"/>
                    <a:pt x="173" y="34"/>
                    <a:pt x="173" y="75"/>
                  </a:cubicBezTo>
                  <a:cubicBezTo>
                    <a:pt x="173" y="95"/>
                    <a:pt x="180" y="112"/>
                    <a:pt x="193" y="126"/>
                  </a:cubicBezTo>
                  <a:cubicBezTo>
                    <a:pt x="91" y="301"/>
                    <a:pt x="91" y="301"/>
                    <a:pt x="91" y="301"/>
                  </a:cubicBezTo>
                  <a:cubicBezTo>
                    <a:pt x="86" y="300"/>
                    <a:pt x="81" y="299"/>
                    <a:pt x="75" y="299"/>
                  </a:cubicBezTo>
                  <a:cubicBezTo>
                    <a:pt x="34" y="299"/>
                    <a:pt x="0" y="332"/>
                    <a:pt x="0" y="373"/>
                  </a:cubicBezTo>
                  <a:cubicBezTo>
                    <a:pt x="0" y="415"/>
                    <a:pt x="34" y="448"/>
                    <a:pt x="75" y="448"/>
                  </a:cubicBezTo>
                  <a:cubicBezTo>
                    <a:pt x="108" y="448"/>
                    <a:pt x="136" y="426"/>
                    <a:pt x="146" y="395"/>
                  </a:cubicBezTo>
                  <a:cubicBezTo>
                    <a:pt x="349" y="395"/>
                    <a:pt x="349" y="395"/>
                    <a:pt x="349" y="395"/>
                  </a:cubicBezTo>
                  <a:cubicBezTo>
                    <a:pt x="358" y="426"/>
                    <a:pt x="386" y="448"/>
                    <a:pt x="419" y="448"/>
                  </a:cubicBezTo>
                  <a:cubicBezTo>
                    <a:pt x="461" y="448"/>
                    <a:pt x="494" y="415"/>
                    <a:pt x="494" y="373"/>
                  </a:cubicBezTo>
                  <a:cubicBezTo>
                    <a:pt x="494" y="332"/>
                    <a:pt x="461" y="299"/>
                    <a:pt x="419" y="299"/>
                  </a:cubicBezTo>
                  <a:close/>
                  <a:moveTo>
                    <a:pt x="349" y="351"/>
                  </a:moveTo>
                  <a:cubicBezTo>
                    <a:pt x="146" y="351"/>
                    <a:pt x="146" y="351"/>
                    <a:pt x="146" y="351"/>
                  </a:cubicBezTo>
                  <a:cubicBezTo>
                    <a:pt x="142" y="341"/>
                    <a:pt x="137" y="331"/>
                    <a:pt x="130" y="323"/>
                  </a:cubicBezTo>
                  <a:cubicBezTo>
                    <a:pt x="231" y="148"/>
                    <a:pt x="231" y="148"/>
                    <a:pt x="231" y="148"/>
                  </a:cubicBezTo>
                  <a:cubicBezTo>
                    <a:pt x="236" y="149"/>
                    <a:pt x="242" y="150"/>
                    <a:pt x="247" y="150"/>
                  </a:cubicBezTo>
                  <a:cubicBezTo>
                    <a:pt x="253" y="150"/>
                    <a:pt x="258" y="149"/>
                    <a:pt x="264" y="148"/>
                  </a:cubicBezTo>
                  <a:cubicBezTo>
                    <a:pt x="365" y="323"/>
                    <a:pt x="365" y="323"/>
                    <a:pt x="365" y="323"/>
                  </a:cubicBezTo>
                  <a:cubicBezTo>
                    <a:pt x="358" y="331"/>
                    <a:pt x="352" y="341"/>
                    <a:pt x="349" y="351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"/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6297653" y="4456516"/>
            <a:ext cx="239417" cy="222324"/>
            <a:chOff x="810381" y="3309181"/>
            <a:chExt cx="239417" cy="222324"/>
          </a:xfrm>
        </p:grpSpPr>
        <p:sp>
          <p:nvSpPr>
            <p:cNvPr id="27" name="Rounded Rectangle 26"/>
            <p:cNvSpPr/>
            <p:nvPr/>
          </p:nvSpPr>
          <p:spPr>
            <a:xfrm>
              <a:off x="810381" y="3309181"/>
              <a:ext cx="239417" cy="222324"/>
            </a:xfrm>
            <a:prstGeom prst="roundRect">
              <a:avLst/>
            </a:prstGeom>
            <a:solidFill>
              <a:srgbClr val="948A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Freeform 12"/>
            <p:cNvSpPr>
              <a:spLocks noEditPoints="1"/>
            </p:cNvSpPr>
            <p:nvPr/>
          </p:nvSpPr>
          <p:spPr bwMode="auto">
            <a:xfrm>
              <a:off x="853059" y="3351995"/>
              <a:ext cx="167023" cy="136694"/>
            </a:xfrm>
            <a:custGeom>
              <a:avLst/>
              <a:gdLst>
                <a:gd name="T0" fmla="*/ 419 w 494"/>
                <a:gd name="T1" fmla="*/ 299 h 448"/>
                <a:gd name="T2" fmla="*/ 403 w 494"/>
                <a:gd name="T3" fmla="*/ 301 h 448"/>
                <a:gd name="T4" fmla="*/ 302 w 494"/>
                <a:gd name="T5" fmla="*/ 126 h 448"/>
                <a:gd name="T6" fmla="*/ 322 w 494"/>
                <a:gd name="T7" fmla="*/ 75 h 448"/>
                <a:gd name="T8" fmla="*/ 247 w 494"/>
                <a:gd name="T9" fmla="*/ 0 h 448"/>
                <a:gd name="T10" fmla="*/ 173 w 494"/>
                <a:gd name="T11" fmla="*/ 75 h 448"/>
                <a:gd name="T12" fmla="*/ 193 w 494"/>
                <a:gd name="T13" fmla="*/ 126 h 448"/>
                <a:gd name="T14" fmla="*/ 91 w 494"/>
                <a:gd name="T15" fmla="*/ 301 h 448"/>
                <a:gd name="T16" fmla="*/ 75 w 494"/>
                <a:gd name="T17" fmla="*/ 299 h 448"/>
                <a:gd name="T18" fmla="*/ 0 w 494"/>
                <a:gd name="T19" fmla="*/ 373 h 448"/>
                <a:gd name="T20" fmla="*/ 75 w 494"/>
                <a:gd name="T21" fmla="*/ 448 h 448"/>
                <a:gd name="T22" fmla="*/ 146 w 494"/>
                <a:gd name="T23" fmla="*/ 395 h 448"/>
                <a:gd name="T24" fmla="*/ 349 w 494"/>
                <a:gd name="T25" fmla="*/ 395 h 448"/>
                <a:gd name="T26" fmla="*/ 419 w 494"/>
                <a:gd name="T27" fmla="*/ 448 h 448"/>
                <a:gd name="T28" fmla="*/ 494 w 494"/>
                <a:gd name="T29" fmla="*/ 373 h 448"/>
                <a:gd name="T30" fmla="*/ 419 w 494"/>
                <a:gd name="T31" fmla="*/ 299 h 448"/>
                <a:gd name="T32" fmla="*/ 349 w 494"/>
                <a:gd name="T33" fmla="*/ 351 h 448"/>
                <a:gd name="T34" fmla="*/ 146 w 494"/>
                <a:gd name="T35" fmla="*/ 351 h 448"/>
                <a:gd name="T36" fmla="*/ 130 w 494"/>
                <a:gd name="T37" fmla="*/ 323 h 448"/>
                <a:gd name="T38" fmla="*/ 231 w 494"/>
                <a:gd name="T39" fmla="*/ 148 h 448"/>
                <a:gd name="T40" fmla="*/ 247 w 494"/>
                <a:gd name="T41" fmla="*/ 150 h 448"/>
                <a:gd name="T42" fmla="*/ 264 w 494"/>
                <a:gd name="T43" fmla="*/ 148 h 448"/>
                <a:gd name="T44" fmla="*/ 365 w 494"/>
                <a:gd name="T45" fmla="*/ 323 h 448"/>
                <a:gd name="T46" fmla="*/ 349 w 494"/>
                <a:gd name="T47" fmla="*/ 351 h 4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94" h="448">
                  <a:moveTo>
                    <a:pt x="419" y="299"/>
                  </a:moveTo>
                  <a:cubicBezTo>
                    <a:pt x="414" y="299"/>
                    <a:pt x="408" y="300"/>
                    <a:pt x="403" y="301"/>
                  </a:cubicBezTo>
                  <a:cubicBezTo>
                    <a:pt x="302" y="126"/>
                    <a:pt x="302" y="126"/>
                    <a:pt x="302" y="126"/>
                  </a:cubicBezTo>
                  <a:cubicBezTo>
                    <a:pt x="314" y="112"/>
                    <a:pt x="322" y="95"/>
                    <a:pt x="322" y="75"/>
                  </a:cubicBezTo>
                  <a:cubicBezTo>
                    <a:pt x="322" y="34"/>
                    <a:pt x="288" y="0"/>
                    <a:pt x="247" y="0"/>
                  </a:cubicBezTo>
                  <a:cubicBezTo>
                    <a:pt x="206" y="0"/>
                    <a:pt x="173" y="34"/>
                    <a:pt x="173" y="75"/>
                  </a:cubicBezTo>
                  <a:cubicBezTo>
                    <a:pt x="173" y="95"/>
                    <a:pt x="180" y="112"/>
                    <a:pt x="193" y="126"/>
                  </a:cubicBezTo>
                  <a:cubicBezTo>
                    <a:pt x="91" y="301"/>
                    <a:pt x="91" y="301"/>
                    <a:pt x="91" y="301"/>
                  </a:cubicBezTo>
                  <a:cubicBezTo>
                    <a:pt x="86" y="300"/>
                    <a:pt x="81" y="299"/>
                    <a:pt x="75" y="299"/>
                  </a:cubicBezTo>
                  <a:cubicBezTo>
                    <a:pt x="34" y="299"/>
                    <a:pt x="0" y="332"/>
                    <a:pt x="0" y="373"/>
                  </a:cubicBezTo>
                  <a:cubicBezTo>
                    <a:pt x="0" y="415"/>
                    <a:pt x="34" y="448"/>
                    <a:pt x="75" y="448"/>
                  </a:cubicBezTo>
                  <a:cubicBezTo>
                    <a:pt x="108" y="448"/>
                    <a:pt x="136" y="426"/>
                    <a:pt x="146" y="395"/>
                  </a:cubicBezTo>
                  <a:cubicBezTo>
                    <a:pt x="349" y="395"/>
                    <a:pt x="349" y="395"/>
                    <a:pt x="349" y="395"/>
                  </a:cubicBezTo>
                  <a:cubicBezTo>
                    <a:pt x="358" y="426"/>
                    <a:pt x="386" y="448"/>
                    <a:pt x="419" y="448"/>
                  </a:cubicBezTo>
                  <a:cubicBezTo>
                    <a:pt x="461" y="448"/>
                    <a:pt x="494" y="415"/>
                    <a:pt x="494" y="373"/>
                  </a:cubicBezTo>
                  <a:cubicBezTo>
                    <a:pt x="494" y="332"/>
                    <a:pt x="461" y="299"/>
                    <a:pt x="419" y="299"/>
                  </a:cubicBezTo>
                  <a:close/>
                  <a:moveTo>
                    <a:pt x="349" y="351"/>
                  </a:moveTo>
                  <a:cubicBezTo>
                    <a:pt x="146" y="351"/>
                    <a:pt x="146" y="351"/>
                    <a:pt x="146" y="351"/>
                  </a:cubicBezTo>
                  <a:cubicBezTo>
                    <a:pt x="142" y="341"/>
                    <a:pt x="137" y="331"/>
                    <a:pt x="130" y="323"/>
                  </a:cubicBezTo>
                  <a:cubicBezTo>
                    <a:pt x="231" y="148"/>
                    <a:pt x="231" y="148"/>
                    <a:pt x="231" y="148"/>
                  </a:cubicBezTo>
                  <a:cubicBezTo>
                    <a:pt x="236" y="149"/>
                    <a:pt x="242" y="150"/>
                    <a:pt x="247" y="150"/>
                  </a:cubicBezTo>
                  <a:cubicBezTo>
                    <a:pt x="253" y="150"/>
                    <a:pt x="258" y="149"/>
                    <a:pt x="264" y="148"/>
                  </a:cubicBezTo>
                  <a:cubicBezTo>
                    <a:pt x="365" y="323"/>
                    <a:pt x="365" y="323"/>
                    <a:pt x="365" y="323"/>
                  </a:cubicBezTo>
                  <a:cubicBezTo>
                    <a:pt x="358" y="331"/>
                    <a:pt x="352" y="341"/>
                    <a:pt x="349" y="35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5108393" y="4531353"/>
            <a:ext cx="249857" cy="235347"/>
            <a:chOff x="796784" y="2455327"/>
            <a:chExt cx="249857" cy="235347"/>
          </a:xfrm>
        </p:grpSpPr>
        <p:sp>
          <p:nvSpPr>
            <p:cNvPr id="30" name="Rounded Rectangle 29"/>
            <p:cNvSpPr/>
            <p:nvPr/>
          </p:nvSpPr>
          <p:spPr>
            <a:xfrm>
              <a:off x="796784" y="2455327"/>
              <a:ext cx="249857" cy="235347"/>
            </a:xfrm>
            <a:prstGeom prst="roundRect">
              <a:avLst/>
            </a:prstGeom>
            <a:solidFill>
              <a:srgbClr val="F7964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"/>
                <a:cs typeface=""/>
              </a:endParaRPr>
            </a:p>
          </p:txBody>
        </p:sp>
        <p:sp>
          <p:nvSpPr>
            <p:cNvPr id="31" name="Freeform 12"/>
            <p:cNvSpPr>
              <a:spLocks noEditPoints="1"/>
            </p:cNvSpPr>
            <p:nvPr/>
          </p:nvSpPr>
          <p:spPr bwMode="auto">
            <a:xfrm>
              <a:off x="828964" y="2505098"/>
              <a:ext cx="167023" cy="136694"/>
            </a:xfrm>
            <a:custGeom>
              <a:avLst/>
              <a:gdLst>
                <a:gd name="T0" fmla="*/ 419 w 494"/>
                <a:gd name="T1" fmla="*/ 299 h 448"/>
                <a:gd name="T2" fmla="*/ 403 w 494"/>
                <a:gd name="T3" fmla="*/ 301 h 448"/>
                <a:gd name="T4" fmla="*/ 302 w 494"/>
                <a:gd name="T5" fmla="*/ 126 h 448"/>
                <a:gd name="T6" fmla="*/ 322 w 494"/>
                <a:gd name="T7" fmla="*/ 75 h 448"/>
                <a:gd name="T8" fmla="*/ 247 w 494"/>
                <a:gd name="T9" fmla="*/ 0 h 448"/>
                <a:gd name="T10" fmla="*/ 173 w 494"/>
                <a:gd name="T11" fmla="*/ 75 h 448"/>
                <a:gd name="T12" fmla="*/ 193 w 494"/>
                <a:gd name="T13" fmla="*/ 126 h 448"/>
                <a:gd name="T14" fmla="*/ 91 w 494"/>
                <a:gd name="T15" fmla="*/ 301 h 448"/>
                <a:gd name="T16" fmla="*/ 75 w 494"/>
                <a:gd name="T17" fmla="*/ 299 h 448"/>
                <a:gd name="T18" fmla="*/ 0 w 494"/>
                <a:gd name="T19" fmla="*/ 373 h 448"/>
                <a:gd name="T20" fmla="*/ 75 w 494"/>
                <a:gd name="T21" fmla="*/ 448 h 448"/>
                <a:gd name="T22" fmla="*/ 146 w 494"/>
                <a:gd name="T23" fmla="*/ 395 h 448"/>
                <a:gd name="T24" fmla="*/ 349 w 494"/>
                <a:gd name="T25" fmla="*/ 395 h 448"/>
                <a:gd name="T26" fmla="*/ 419 w 494"/>
                <a:gd name="T27" fmla="*/ 448 h 448"/>
                <a:gd name="T28" fmla="*/ 494 w 494"/>
                <a:gd name="T29" fmla="*/ 373 h 448"/>
                <a:gd name="T30" fmla="*/ 419 w 494"/>
                <a:gd name="T31" fmla="*/ 299 h 448"/>
                <a:gd name="T32" fmla="*/ 349 w 494"/>
                <a:gd name="T33" fmla="*/ 351 h 448"/>
                <a:gd name="T34" fmla="*/ 146 w 494"/>
                <a:gd name="T35" fmla="*/ 351 h 448"/>
                <a:gd name="T36" fmla="*/ 130 w 494"/>
                <a:gd name="T37" fmla="*/ 323 h 448"/>
                <a:gd name="T38" fmla="*/ 231 w 494"/>
                <a:gd name="T39" fmla="*/ 148 h 448"/>
                <a:gd name="T40" fmla="*/ 247 w 494"/>
                <a:gd name="T41" fmla="*/ 150 h 448"/>
                <a:gd name="T42" fmla="*/ 264 w 494"/>
                <a:gd name="T43" fmla="*/ 148 h 448"/>
                <a:gd name="T44" fmla="*/ 365 w 494"/>
                <a:gd name="T45" fmla="*/ 323 h 448"/>
                <a:gd name="T46" fmla="*/ 349 w 494"/>
                <a:gd name="T47" fmla="*/ 351 h 4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94" h="448">
                  <a:moveTo>
                    <a:pt x="419" y="299"/>
                  </a:moveTo>
                  <a:cubicBezTo>
                    <a:pt x="414" y="299"/>
                    <a:pt x="408" y="300"/>
                    <a:pt x="403" y="301"/>
                  </a:cubicBezTo>
                  <a:cubicBezTo>
                    <a:pt x="302" y="126"/>
                    <a:pt x="302" y="126"/>
                    <a:pt x="302" y="126"/>
                  </a:cubicBezTo>
                  <a:cubicBezTo>
                    <a:pt x="314" y="112"/>
                    <a:pt x="322" y="95"/>
                    <a:pt x="322" y="75"/>
                  </a:cubicBezTo>
                  <a:cubicBezTo>
                    <a:pt x="322" y="34"/>
                    <a:pt x="288" y="0"/>
                    <a:pt x="247" y="0"/>
                  </a:cubicBezTo>
                  <a:cubicBezTo>
                    <a:pt x="206" y="0"/>
                    <a:pt x="173" y="34"/>
                    <a:pt x="173" y="75"/>
                  </a:cubicBezTo>
                  <a:cubicBezTo>
                    <a:pt x="173" y="95"/>
                    <a:pt x="180" y="112"/>
                    <a:pt x="193" y="126"/>
                  </a:cubicBezTo>
                  <a:cubicBezTo>
                    <a:pt x="91" y="301"/>
                    <a:pt x="91" y="301"/>
                    <a:pt x="91" y="301"/>
                  </a:cubicBezTo>
                  <a:cubicBezTo>
                    <a:pt x="86" y="300"/>
                    <a:pt x="81" y="299"/>
                    <a:pt x="75" y="299"/>
                  </a:cubicBezTo>
                  <a:cubicBezTo>
                    <a:pt x="34" y="299"/>
                    <a:pt x="0" y="332"/>
                    <a:pt x="0" y="373"/>
                  </a:cubicBezTo>
                  <a:cubicBezTo>
                    <a:pt x="0" y="415"/>
                    <a:pt x="34" y="448"/>
                    <a:pt x="75" y="448"/>
                  </a:cubicBezTo>
                  <a:cubicBezTo>
                    <a:pt x="108" y="448"/>
                    <a:pt x="136" y="426"/>
                    <a:pt x="146" y="395"/>
                  </a:cubicBezTo>
                  <a:cubicBezTo>
                    <a:pt x="349" y="395"/>
                    <a:pt x="349" y="395"/>
                    <a:pt x="349" y="395"/>
                  </a:cubicBezTo>
                  <a:cubicBezTo>
                    <a:pt x="358" y="426"/>
                    <a:pt x="386" y="448"/>
                    <a:pt x="419" y="448"/>
                  </a:cubicBezTo>
                  <a:cubicBezTo>
                    <a:pt x="461" y="448"/>
                    <a:pt x="494" y="415"/>
                    <a:pt x="494" y="373"/>
                  </a:cubicBezTo>
                  <a:cubicBezTo>
                    <a:pt x="494" y="332"/>
                    <a:pt x="461" y="299"/>
                    <a:pt x="419" y="299"/>
                  </a:cubicBezTo>
                  <a:close/>
                  <a:moveTo>
                    <a:pt x="349" y="351"/>
                  </a:moveTo>
                  <a:cubicBezTo>
                    <a:pt x="146" y="351"/>
                    <a:pt x="146" y="351"/>
                    <a:pt x="146" y="351"/>
                  </a:cubicBezTo>
                  <a:cubicBezTo>
                    <a:pt x="142" y="341"/>
                    <a:pt x="137" y="331"/>
                    <a:pt x="130" y="323"/>
                  </a:cubicBezTo>
                  <a:cubicBezTo>
                    <a:pt x="231" y="148"/>
                    <a:pt x="231" y="148"/>
                    <a:pt x="231" y="148"/>
                  </a:cubicBezTo>
                  <a:cubicBezTo>
                    <a:pt x="236" y="149"/>
                    <a:pt x="242" y="150"/>
                    <a:pt x="247" y="150"/>
                  </a:cubicBezTo>
                  <a:cubicBezTo>
                    <a:pt x="253" y="150"/>
                    <a:pt x="258" y="149"/>
                    <a:pt x="264" y="148"/>
                  </a:cubicBezTo>
                  <a:cubicBezTo>
                    <a:pt x="365" y="323"/>
                    <a:pt x="365" y="323"/>
                    <a:pt x="365" y="323"/>
                  </a:cubicBezTo>
                  <a:cubicBezTo>
                    <a:pt x="358" y="331"/>
                    <a:pt x="352" y="341"/>
                    <a:pt x="349" y="35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5393451" y="4531352"/>
            <a:ext cx="249857" cy="235347"/>
            <a:chOff x="796784" y="2455327"/>
            <a:chExt cx="249857" cy="235347"/>
          </a:xfrm>
        </p:grpSpPr>
        <p:sp>
          <p:nvSpPr>
            <p:cNvPr id="33" name="Rounded Rectangle 32"/>
            <p:cNvSpPr/>
            <p:nvPr/>
          </p:nvSpPr>
          <p:spPr>
            <a:xfrm>
              <a:off x="796784" y="2455327"/>
              <a:ext cx="249857" cy="235347"/>
            </a:xfrm>
            <a:prstGeom prst="roundRect">
              <a:avLst/>
            </a:prstGeom>
            <a:solidFill>
              <a:srgbClr val="F7964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"/>
                <a:cs typeface=""/>
              </a:endParaRPr>
            </a:p>
          </p:txBody>
        </p:sp>
        <p:sp>
          <p:nvSpPr>
            <p:cNvPr id="34" name="Freeform 12"/>
            <p:cNvSpPr>
              <a:spLocks noEditPoints="1"/>
            </p:cNvSpPr>
            <p:nvPr/>
          </p:nvSpPr>
          <p:spPr bwMode="auto">
            <a:xfrm>
              <a:off x="828964" y="2505098"/>
              <a:ext cx="167023" cy="136694"/>
            </a:xfrm>
            <a:custGeom>
              <a:avLst/>
              <a:gdLst>
                <a:gd name="T0" fmla="*/ 419 w 494"/>
                <a:gd name="T1" fmla="*/ 299 h 448"/>
                <a:gd name="T2" fmla="*/ 403 w 494"/>
                <a:gd name="T3" fmla="*/ 301 h 448"/>
                <a:gd name="T4" fmla="*/ 302 w 494"/>
                <a:gd name="T5" fmla="*/ 126 h 448"/>
                <a:gd name="T6" fmla="*/ 322 w 494"/>
                <a:gd name="T7" fmla="*/ 75 h 448"/>
                <a:gd name="T8" fmla="*/ 247 w 494"/>
                <a:gd name="T9" fmla="*/ 0 h 448"/>
                <a:gd name="T10" fmla="*/ 173 w 494"/>
                <a:gd name="T11" fmla="*/ 75 h 448"/>
                <a:gd name="T12" fmla="*/ 193 w 494"/>
                <a:gd name="T13" fmla="*/ 126 h 448"/>
                <a:gd name="T14" fmla="*/ 91 w 494"/>
                <a:gd name="T15" fmla="*/ 301 h 448"/>
                <a:gd name="T16" fmla="*/ 75 w 494"/>
                <a:gd name="T17" fmla="*/ 299 h 448"/>
                <a:gd name="T18" fmla="*/ 0 w 494"/>
                <a:gd name="T19" fmla="*/ 373 h 448"/>
                <a:gd name="T20" fmla="*/ 75 w 494"/>
                <a:gd name="T21" fmla="*/ 448 h 448"/>
                <a:gd name="T22" fmla="*/ 146 w 494"/>
                <a:gd name="T23" fmla="*/ 395 h 448"/>
                <a:gd name="T24" fmla="*/ 349 w 494"/>
                <a:gd name="T25" fmla="*/ 395 h 448"/>
                <a:gd name="T26" fmla="*/ 419 w 494"/>
                <a:gd name="T27" fmla="*/ 448 h 448"/>
                <a:gd name="T28" fmla="*/ 494 w 494"/>
                <a:gd name="T29" fmla="*/ 373 h 448"/>
                <a:gd name="T30" fmla="*/ 419 w 494"/>
                <a:gd name="T31" fmla="*/ 299 h 448"/>
                <a:gd name="T32" fmla="*/ 349 w 494"/>
                <a:gd name="T33" fmla="*/ 351 h 448"/>
                <a:gd name="T34" fmla="*/ 146 w 494"/>
                <a:gd name="T35" fmla="*/ 351 h 448"/>
                <a:gd name="T36" fmla="*/ 130 w 494"/>
                <a:gd name="T37" fmla="*/ 323 h 448"/>
                <a:gd name="T38" fmla="*/ 231 w 494"/>
                <a:gd name="T39" fmla="*/ 148 h 448"/>
                <a:gd name="T40" fmla="*/ 247 w 494"/>
                <a:gd name="T41" fmla="*/ 150 h 448"/>
                <a:gd name="T42" fmla="*/ 264 w 494"/>
                <a:gd name="T43" fmla="*/ 148 h 448"/>
                <a:gd name="T44" fmla="*/ 365 w 494"/>
                <a:gd name="T45" fmla="*/ 323 h 448"/>
                <a:gd name="T46" fmla="*/ 349 w 494"/>
                <a:gd name="T47" fmla="*/ 351 h 4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94" h="448">
                  <a:moveTo>
                    <a:pt x="419" y="299"/>
                  </a:moveTo>
                  <a:cubicBezTo>
                    <a:pt x="414" y="299"/>
                    <a:pt x="408" y="300"/>
                    <a:pt x="403" y="301"/>
                  </a:cubicBezTo>
                  <a:cubicBezTo>
                    <a:pt x="302" y="126"/>
                    <a:pt x="302" y="126"/>
                    <a:pt x="302" y="126"/>
                  </a:cubicBezTo>
                  <a:cubicBezTo>
                    <a:pt x="314" y="112"/>
                    <a:pt x="322" y="95"/>
                    <a:pt x="322" y="75"/>
                  </a:cubicBezTo>
                  <a:cubicBezTo>
                    <a:pt x="322" y="34"/>
                    <a:pt x="288" y="0"/>
                    <a:pt x="247" y="0"/>
                  </a:cubicBezTo>
                  <a:cubicBezTo>
                    <a:pt x="206" y="0"/>
                    <a:pt x="173" y="34"/>
                    <a:pt x="173" y="75"/>
                  </a:cubicBezTo>
                  <a:cubicBezTo>
                    <a:pt x="173" y="95"/>
                    <a:pt x="180" y="112"/>
                    <a:pt x="193" y="126"/>
                  </a:cubicBezTo>
                  <a:cubicBezTo>
                    <a:pt x="91" y="301"/>
                    <a:pt x="91" y="301"/>
                    <a:pt x="91" y="301"/>
                  </a:cubicBezTo>
                  <a:cubicBezTo>
                    <a:pt x="86" y="300"/>
                    <a:pt x="81" y="299"/>
                    <a:pt x="75" y="299"/>
                  </a:cubicBezTo>
                  <a:cubicBezTo>
                    <a:pt x="34" y="299"/>
                    <a:pt x="0" y="332"/>
                    <a:pt x="0" y="373"/>
                  </a:cubicBezTo>
                  <a:cubicBezTo>
                    <a:pt x="0" y="415"/>
                    <a:pt x="34" y="448"/>
                    <a:pt x="75" y="448"/>
                  </a:cubicBezTo>
                  <a:cubicBezTo>
                    <a:pt x="108" y="448"/>
                    <a:pt x="136" y="426"/>
                    <a:pt x="146" y="395"/>
                  </a:cubicBezTo>
                  <a:cubicBezTo>
                    <a:pt x="349" y="395"/>
                    <a:pt x="349" y="395"/>
                    <a:pt x="349" y="395"/>
                  </a:cubicBezTo>
                  <a:cubicBezTo>
                    <a:pt x="358" y="426"/>
                    <a:pt x="386" y="448"/>
                    <a:pt x="419" y="448"/>
                  </a:cubicBezTo>
                  <a:cubicBezTo>
                    <a:pt x="461" y="448"/>
                    <a:pt x="494" y="415"/>
                    <a:pt x="494" y="373"/>
                  </a:cubicBezTo>
                  <a:cubicBezTo>
                    <a:pt x="494" y="332"/>
                    <a:pt x="461" y="299"/>
                    <a:pt x="419" y="299"/>
                  </a:cubicBezTo>
                  <a:close/>
                  <a:moveTo>
                    <a:pt x="349" y="351"/>
                  </a:moveTo>
                  <a:cubicBezTo>
                    <a:pt x="146" y="351"/>
                    <a:pt x="146" y="351"/>
                    <a:pt x="146" y="351"/>
                  </a:cubicBezTo>
                  <a:cubicBezTo>
                    <a:pt x="142" y="341"/>
                    <a:pt x="137" y="331"/>
                    <a:pt x="130" y="323"/>
                  </a:cubicBezTo>
                  <a:cubicBezTo>
                    <a:pt x="231" y="148"/>
                    <a:pt x="231" y="148"/>
                    <a:pt x="231" y="148"/>
                  </a:cubicBezTo>
                  <a:cubicBezTo>
                    <a:pt x="236" y="149"/>
                    <a:pt x="242" y="150"/>
                    <a:pt x="247" y="150"/>
                  </a:cubicBezTo>
                  <a:cubicBezTo>
                    <a:pt x="253" y="150"/>
                    <a:pt x="258" y="149"/>
                    <a:pt x="264" y="148"/>
                  </a:cubicBezTo>
                  <a:cubicBezTo>
                    <a:pt x="365" y="323"/>
                    <a:pt x="365" y="323"/>
                    <a:pt x="365" y="323"/>
                  </a:cubicBezTo>
                  <a:cubicBezTo>
                    <a:pt x="358" y="331"/>
                    <a:pt x="352" y="341"/>
                    <a:pt x="349" y="35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3604326" y="4532548"/>
            <a:ext cx="239418" cy="233531"/>
            <a:chOff x="810381" y="2904842"/>
            <a:chExt cx="239418" cy="233531"/>
          </a:xfrm>
        </p:grpSpPr>
        <p:sp>
          <p:nvSpPr>
            <p:cNvPr id="36" name="Rounded Rectangle 35"/>
            <p:cNvSpPr/>
            <p:nvPr/>
          </p:nvSpPr>
          <p:spPr>
            <a:xfrm>
              <a:off x="810381" y="2904842"/>
              <a:ext cx="239418" cy="233531"/>
            </a:xfrm>
            <a:prstGeom prst="roundRect">
              <a:avLst/>
            </a:prstGeom>
            <a:solidFill>
              <a:srgbClr val="4F81BD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"/>
                <a:cs typeface=""/>
              </a:endParaRPr>
            </a:p>
          </p:txBody>
        </p:sp>
        <p:sp>
          <p:nvSpPr>
            <p:cNvPr id="37" name="Freeform 12"/>
            <p:cNvSpPr>
              <a:spLocks noEditPoints="1"/>
            </p:cNvSpPr>
            <p:nvPr/>
          </p:nvSpPr>
          <p:spPr bwMode="auto">
            <a:xfrm>
              <a:off x="837998" y="2941520"/>
              <a:ext cx="167023" cy="143584"/>
            </a:xfrm>
            <a:custGeom>
              <a:avLst/>
              <a:gdLst>
                <a:gd name="T0" fmla="*/ 419 w 494"/>
                <a:gd name="T1" fmla="*/ 299 h 448"/>
                <a:gd name="T2" fmla="*/ 403 w 494"/>
                <a:gd name="T3" fmla="*/ 301 h 448"/>
                <a:gd name="T4" fmla="*/ 302 w 494"/>
                <a:gd name="T5" fmla="*/ 126 h 448"/>
                <a:gd name="T6" fmla="*/ 322 w 494"/>
                <a:gd name="T7" fmla="*/ 75 h 448"/>
                <a:gd name="T8" fmla="*/ 247 w 494"/>
                <a:gd name="T9" fmla="*/ 0 h 448"/>
                <a:gd name="T10" fmla="*/ 173 w 494"/>
                <a:gd name="T11" fmla="*/ 75 h 448"/>
                <a:gd name="T12" fmla="*/ 193 w 494"/>
                <a:gd name="T13" fmla="*/ 126 h 448"/>
                <a:gd name="T14" fmla="*/ 91 w 494"/>
                <a:gd name="T15" fmla="*/ 301 h 448"/>
                <a:gd name="T16" fmla="*/ 75 w 494"/>
                <a:gd name="T17" fmla="*/ 299 h 448"/>
                <a:gd name="T18" fmla="*/ 0 w 494"/>
                <a:gd name="T19" fmla="*/ 373 h 448"/>
                <a:gd name="T20" fmla="*/ 75 w 494"/>
                <a:gd name="T21" fmla="*/ 448 h 448"/>
                <a:gd name="T22" fmla="*/ 146 w 494"/>
                <a:gd name="T23" fmla="*/ 395 h 448"/>
                <a:gd name="T24" fmla="*/ 349 w 494"/>
                <a:gd name="T25" fmla="*/ 395 h 448"/>
                <a:gd name="T26" fmla="*/ 419 w 494"/>
                <a:gd name="T27" fmla="*/ 448 h 448"/>
                <a:gd name="T28" fmla="*/ 494 w 494"/>
                <a:gd name="T29" fmla="*/ 373 h 448"/>
                <a:gd name="T30" fmla="*/ 419 w 494"/>
                <a:gd name="T31" fmla="*/ 299 h 448"/>
                <a:gd name="T32" fmla="*/ 349 w 494"/>
                <a:gd name="T33" fmla="*/ 351 h 448"/>
                <a:gd name="T34" fmla="*/ 146 w 494"/>
                <a:gd name="T35" fmla="*/ 351 h 448"/>
                <a:gd name="T36" fmla="*/ 130 w 494"/>
                <a:gd name="T37" fmla="*/ 323 h 448"/>
                <a:gd name="T38" fmla="*/ 231 w 494"/>
                <a:gd name="T39" fmla="*/ 148 h 448"/>
                <a:gd name="T40" fmla="*/ 247 w 494"/>
                <a:gd name="T41" fmla="*/ 150 h 448"/>
                <a:gd name="T42" fmla="*/ 264 w 494"/>
                <a:gd name="T43" fmla="*/ 148 h 448"/>
                <a:gd name="T44" fmla="*/ 365 w 494"/>
                <a:gd name="T45" fmla="*/ 323 h 448"/>
                <a:gd name="T46" fmla="*/ 349 w 494"/>
                <a:gd name="T47" fmla="*/ 351 h 4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94" h="448">
                  <a:moveTo>
                    <a:pt x="419" y="299"/>
                  </a:moveTo>
                  <a:cubicBezTo>
                    <a:pt x="414" y="299"/>
                    <a:pt x="408" y="300"/>
                    <a:pt x="403" y="301"/>
                  </a:cubicBezTo>
                  <a:cubicBezTo>
                    <a:pt x="302" y="126"/>
                    <a:pt x="302" y="126"/>
                    <a:pt x="302" y="126"/>
                  </a:cubicBezTo>
                  <a:cubicBezTo>
                    <a:pt x="314" y="112"/>
                    <a:pt x="322" y="95"/>
                    <a:pt x="322" y="75"/>
                  </a:cubicBezTo>
                  <a:cubicBezTo>
                    <a:pt x="322" y="34"/>
                    <a:pt x="288" y="0"/>
                    <a:pt x="247" y="0"/>
                  </a:cubicBezTo>
                  <a:cubicBezTo>
                    <a:pt x="206" y="0"/>
                    <a:pt x="173" y="34"/>
                    <a:pt x="173" y="75"/>
                  </a:cubicBezTo>
                  <a:cubicBezTo>
                    <a:pt x="173" y="95"/>
                    <a:pt x="180" y="112"/>
                    <a:pt x="193" y="126"/>
                  </a:cubicBezTo>
                  <a:cubicBezTo>
                    <a:pt x="91" y="301"/>
                    <a:pt x="91" y="301"/>
                    <a:pt x="91" y="301"/>
                  </a:cubicBezTo>
                  <a:cubicBezTo>
                    <a:pt x="86" y="300"/>
                    <a:pt x="81" y="299"/>
                    <a:pt x="75" y="299"/>
                  </a:cubicBezTo>
                  <a:cubicBezTo>
                    <a:pt x="34" y="299"/>
                    <a:pt x="0" y="332"/>
                    <a:pt x="0" y="373"/>
                  </a:cubicBezTo>
                  <a:cubicBezTo>
                    <a:pt x="0" y="415"/>
                    <a:pt x="34" y="448"/>
                    <a:pt x="75" y="448"/>
                  </a:cubicBezTo>
                  <a:cubicBezTo>
                    <a:pt x="108" y="448"/>
                    <a:pt x="136" y="426"/>
                    <a:pt x="146" y="395"/>
                  </a:cubicBezTo>
                  <a:cubicBezTo>
                    <a:pt x="349" y="395"/>
                    <a:pt x="349" y="395"/>
                    <a:pt x="349" y="395"/>
                  </a:cubicBezTo>
                  <a:cubicBezTo>
                    <a:pt x="358" y="426"/>
                    <a:pt x="386" y="448"/>
                    <a:pt x="419" y="448"/>
                  </a:cubicBezTo>
                  <a:cubicBezTo>
                    <a:pt x="461" y="448"/>
                    <a:pt x="494" y="415"/>
                    <a:pt x="494" y="373"/>
                  </a:cubicBezTo>
                  <a:cubicBezTo>
                    <a:pt x="494" y="332"/>
                    <a:pt x="461" y="299"/>
                    <a:pt x="419" y="299"/>
                  </a:cubicBezTo>
                  <a:close/>
                  <a:moveTo>
                    <a:pt x="349" y="351"/>
                  </a:moveTo>
                  <a:cubicBezTo>
                    <a:pt x="146" y="351"/>
                    <a:pt x="146" y="351"/>
                    <a:pt x="146" y="351"/>
                  </a:cubicBezTo>
                  <a:cubicBezTo>
                    <a:pt x="142" y="341"/>
                    <a:pt x="137" y="331"/>
                    <a:pt x="130" y="323"/>
                  </a:cubicBezTo>
                  <a:cubicBezTo>
                    <a:pt x="231" y="148"/>
                    <a:pt x="231" y="148"/>
                    <a:pt x="231" y="148"/>
                  </a:cubicBezTo>
                  <a:cubicBezTo>
                    <a:pt x="236" y="149"/>
                    <a:pt x="242" y="150"/>
                    <a:pt x="247" y="150"/>
                  </a:cubicBezTo>
                  <a:cubicBezTo>
                    <a:pt x="253" y="150"/>
                    <a:pt x="258" y="149"/>
                    <a:pt x="264" y="148"/>
                  </a:cubicBezTo>
                  <a:cubicBezTo>
                    <a:pt x="365" y="323"/>
                    <a:pt x="365" y="323"/>
                    <a:pt x="365" y="323"/>
                  </a:cubicBezTo>
                  <a:cubicBezTo>
                    <a:pt x="358" y="331"/>
                    <a:pt x="352" y="341"/>
                    <a:pt x="349" y="351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"/>
              </a:endParaRP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3878171" y="4532548"/>
            <a:ext cx="239418" cy="233531"/>
            <a:chOff x="810381" y="2904842"/>
            <a:chExt cx="239418" cy="233531"/>
          </a:xfrm>
        </p:grpSpPr>
        <p:sp>
          <p:nvSpPr>
            <p:cNvPr id="39" name="Rounded Rectangle 38"/>
            <p:cNvSpPr/>
            <p:nvPr/>
          </p:nvSpPr>
          <p:spPr>
            <a:xfrm>
              <a:off x="810381" y="2904842"/>
              <a:ext cx="239418" cy="233531"/>
            </a:xfrm>
            <a:prstGeom prst="roundRect">
              <a:avLst/>
            </a:prstGeom>
            <a:solidFill>
              <a:srgbClr val="4F81BD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"/>
                <a:cs typeface=""/>
              </a:endParaRPr>
            </a:p>
          </p:txBody>
        </p:sp>
        <p:sp>
          <p:nvSpPr>
            <p:cNvPr id="40" name="Freeform 12"/>
            <p:cNvSpPr>
              <a:spLocks noEditPoints="1"/>
            </p:cNvSpPr>
            <p:nvPr/>
          </p:nvSpPr>
          <p:spPr bwMode="auto">
            <a:xfrm>
              <a:off x="837998" y="2941520"/>
              <a:ext cx="167023" cy="143584"/>
            </a:xfrm>
            <a:custGeom>
              <a:avLst/>
              <a:gdLst>
                <a:gd name="T0" fmla="*/ 419 w 494"/>
                <a:gd name="T1" fmla="*/ 299 h 448"/>
                <a:gd name="T2" fmla="*/ 403 w 494"/>
                <a:gd name="T3" fmla="*/ 301 h 448"/>
                <a:gd name="T4" fmla="*/ 302 w 494"/>
                <a:gd name="T5" fmla="*/ 126 h 448"/>
                <a:gd name="T6" fmla="*/ 322 w 494"/>
                <a:gd name="T7" fmla="*/ 75 h 448"/>
                <a:gd name="T8" fmla="*/ 247 w 494"/>
                <a:gd name="T9" fmla="*/ 0 h 448"/>
                <a:gd name="T10" fmla="*/ 173 w 494"/>
                <a:gd name="T11" fmla="*/ 75 h 448"/>
                <a:gd name="T12" fmla="*/ 193 w 494"/>
                <a:gd name="T13" fmla="*/ 126 h 448"/>
                <a:gd name="T14" fmla="*/ 91 w 494"/>
                <a:gd name="T15" fmla="*/ 301 h 448"/>
                <a:gd name="T16" fmla="*/ 75 w 494"/>
                <a:gd name="T17" fmla="*/ 299 h 448"/>
                <a:gd name="T18" fmla="*/ 0 w 494"/>
                <a:gd name="T19" fmla="*/ 373 h 448"/>
                <a:gd name="T20" fmla="*/ 75 w 494"/>
                <a:gd name="T21" fmla="*/ 448 h 448"/>
                <a:gd name="T22" fmla="*/ 146 w 494"/>
                <a:gd name="T23" fmla="*/ 395 h 448"/>
                <a:gd name="T24" fmla="*/ 349 w 494"/>
                <a:gd name="T25" fmla="*/ 395 h 448"/>
                <a:gd name="T26" fmla="*/ 419 w 494"/>
                <a:gd name="T27" fmla="*/ 448 h 448"/>
                <a:gd name="T28" fmla="*/ 494 w 494"/>
                <a:gd name="T29" fmla="*/ 373 h 448"/>
                <a:gd name="T30" fmla="*/ 419 w 494"/>
                <a:gd name="T31" fmla="*/ 299 h 448"/>
                <a:gd name="T32" fmla="*/ 349 w 494"/>
                <a:gd name="T33" fmla="*/ 351 h 448"/>
                <a:gd name="T34" fmla="*/ 146 w 494"/>
                <a:gd name="T35" fmla="*/ 351 h 448"/>
                <a:gd name="T36" fmla="*/ 130 w 494"/>
                <a:gd name="T37" fmla="*/ 323 h 448"/>
                <a:gd name="T38" fmla="*/ 231 w 494"/>
                <a:gd name="T39" fmla="*/ 148 h 448"/>
                <a:gd name="T40" fmla="*/ 247 w 494"/>
                <a:gd name="T41" fmla="*/ 150 h 448"/>
                <a:gd name="T42" fmla="*/ 264 w 494"/>
                <a:gd name="T43" fmla="*/ 148 h 448"/>
                <a:gd name="T44" fmla="*/ 365 w 494"/>
                <a:gd name="T45" fmla="*/ 323 h 448"/>
                <a:gd name="T46" fmla="*/ 349 w 494"/>
                <a:gd name="T47" fmla="*/ 351 h 4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94" h="448">
                  <a:moveTo>
                    <a:pt x="419" y="299"/>
                  </a:moveTo>
                  <a:cubicBezTo>
                    <a:pt x="414" y="299"/>
                    <a:pt x="408" y="300"/>
                    <a:pt x="403" y="301"/>
                  </a:cubicBezTo>
                  <a:cubicBezTo>
                    <a:pt x="302" y="126"/>
                    <a:pt x="302" y="126"/>
                    <a:pt x="302" y="126"/>
                  </a:cubicBezTo>
                  <a:cubicBezTo>
                    <a:pt x="314" y="112"/>
                    <a:pt x="322" y="95"/>
                    <a:pt x="322" y="75"/>
                  </a:cubicBezTo>
                  <a:cubicBezTo>
                    <a:pt x="322" y="34"/>
                    <a:pt x="288" y="0"/>
                    <a:pt x="247" y="0"/>
                  </a:cubicBezTo>
                  <a:cubicBezTo>
                    <a:pt x="206" y="0"/>
                    <a:pt x="173" y="34"/>
                    <a:pt x="173" y="75"/>
                  </a:cubicBezTo>
                  <a:cubicBezTo>
                    <a:pt x="173" y="95"/>
                    <a:pt x="180" y="112"/>
                    <a:pt x="193" y="126"/>
                  </a:cubicBezTo>
                  <a:cubicBezTo>
                    <a:pt x="91" y="301"/>
                    <a:pt x="91" y="301"/>
                    <a:pt x="91" y="301"/>
                  </a:cubicBezTo>
                  <a:cubicBezTo>
                    <a:pt x="86" y="300"/>
                    <a:pt x="81" y="299"/>
                    <a:pt x="75" y="299"/>
                  </a:cubicBezTo>
                  <a:cubicBezTo>
                    <a:pt x="34" y="299"/>
                    <a:pt x="0" y="332"/>
                    <a:pt x="0" y="373"/>
                  </a:cubicBezTo>
                  <a:cubicBezTo>
                    <a:pt x="0" y="415"/>
                    <a:pt x="34" y="448"/>
                    <a:pt x="75" y="448"/>
                  </a:cubicBezTo>
                  <a:cubicBezTo>
                    <a:pt x="108" y="448"/>
                    <a:pt x="136" y="426"/>
                    <a:pt x="146" y="395"/>
                  </a:cubicBezTo>
                  <a:cubicBezTo>
                    <a:pt x="349" y="395"/>
                    <a:pt x="349" y="395"/>
                    <a:pt x="349" y="395"/>
                  </a:cubicBezTo>
                  <a:cubicBezTo>
                    <a:pt x="358" y="426"/>
                    <a:pt x="386" y="448"/>
                    <a:pt x="419" y="448"/>
                  </a:cubicBezTo>
                  <a:cubicBezTo>
                    <a:pt x="461" y="448"/>
                    <a:pt x="494" y="415"/>
                    <a:pt x="494" y="373"/>
                  </a:cubicBezTo>
                  <a:cubicBezTo>
                    <a:pt x="494" y="332"/>
                    <a:pt x="461" y="299"/>
                    <a:pt x="419" y="299"/>
                  </a:cubicBezTo>
                  <a:close/>
                  <a:moveTo>
                    <a:pt x="349" y="351"/>
                  </a:moveTo>
                  <a:cubicBezTo>
                    <a:pt x="146" y="351"/>
                    <a:pt x="146" y="351"/>
                    <a:pt x="146" y="351"/>
                  </a:cubicBezTo>
                  <a:cubicBezTo>
                    <a:pt x="142" y="341"/>
                    <a:pt x="137" y="331"/>
                    <a:pt x="130" y="323"/>
                  </a:cubicBezTo>
                  <a:cubicBezTo>
                    <a:pt x="231" y="148"/>
                    <a:pt x="231" y="148"/>
                    <a:pt x="231" y="148"/>
                  </a:cubicBezTo>
                  <a:cubicBezTo>
                    <a:pt x="236" y="149"/>
                    <a:pt x="242" y="150"/>
                    <a:pt x="247" y="150"/>
                  </a:cubicBezTo>
                  <a:cubicBezTo>
                    <a:pt x="253" y="150"/>
                    <a:pt x="258" y="149"/>
                    <a:pt x="264" y="148"/>
                  </a:cubicBezTo>
                  <a:cubicBezTo>
                    <a:pt x="365" y="323"/>
                    <a:pt x="365" y="323"/>
                    <a:pt x="365" y="323"/>
                  </a:cubicBezTo>
                  <a:cubicBezTo>
                    <a:pt x="358" y="331"/>
                    <a:pt x="352" y="341"/>
                    <a:pt x="349" y="351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"/>
              </a:endParaRPr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6568993" y="4452404"/>
            <a:ext cx="239417" cy="222324"/>
            <a:chOff x="810381" y="3309181"/>
            <a:chExt cx="239417" cy="222324"/>
          </a:xfrm>
        </p:grpSpPr>
        <p:sp>
          <p:nvSpPr>
            <p:cNvPr id="42" name="Rounded Rectangle 41"/>
            <p:cNvSpPr/>
            <p:nvPr/>
          </p:nvSpPr>
          <p:spPr>
            <a:xfrm>
              <a:off x="810381" y="3309181"/>
              <a:ext cx="239417" cy="222324"/>
            </a:xfrm>
            <a:prstGeom prst="roundRect">
              <a:avLst/>
            </a:prstGeom>
            <a:solidFill>
              <a:srgbClr val="948A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Freeform 12"/>
            <p:cNvSpPr>
              <a:spLocks noEditPoints="1"/>
            </p:cNvSpPr>
            <p:nvPr/>
          </p:nvSpPr>
          <p:spPr bwMode="auto">
            <a:xfrm>
              <a:off x="853059" y="3351995"/>
              <a:ext cx="167023" cy="136694"/>
            </a:xfrm>
            <a:custGeom>
              <a:avLst/>
              <a:gdLst>
                <a:gd name="T0" fmla="*/ 419 w 494"/>
                <a:gd name="T1" fmla="*/ 299 h 448"/>
                <a:gd name="T2" fmla="*/ 403 w 494"/>
                <a:gd name="T3" fmla="*/ 301 h 448"/>
                <a:gd name="T4" fmla="*/ 302 w 494"/>
                <a:gd name="T5" fmla="*/ 126 h 448"/>
                <a:gd name="T6" fmla="*/ 322 w 494"/>
                <a:gd name="T7" fmla="*/ 75 h 448"/>
                <a:gd name="T8" fmla="*/ 247 w 494"/>
                <a:gd name="T9" fmla="*/ 0 h 448"/>
                <a:gd name="T10" fmla="*/ 173 w 494"/>
                <a:gd name="T11" fmla="*/ 75 h 448"/>
                <a:gd name="T12" fmla="*/ 193 w 494"/>
                <a:gd name="T13" fmla="*/ 126 h 448"/>
                <a:gd name="T14" fmla="*/ 91 w 494"/>
                <a:gd name="T15" fmla="*/ 301 h 448"/>
                <a:gd name="T16" fmla="*/ 75 w 494"/>
                <a:gd name="T17" fmla="*/ 299 h 448"/>
                <a:gd name="T18" fmla="*/ 0 w 494"/>
                <a:gd name="T19" fmla="*/ 373 h 448"/>
                <a:gd name="T20" fmla="*/ 75 w 494"/>
                <a:gd name="T21" fmla="*/ 448 h 448"/>
                <a:gd name="T22" fmla="*/ 146 w 494"/>
                <a:gd name="T23" fmla="*/ 395 h 448"/>
                <a:gd name="T24" fmla="*/ 349 w 494"/>
                <a:gd name="T25" fmla="*/ 395 h 448"/>
                <a:gd name="T26" fmla="*/ 419 w 494"/>
                <a:gd name="T27" fmla="*/ 448 h 448"/>
                <a:gd name="T28" fmla="*/ 494 w 494"/>
                <a:gd name="T29" fmla="*/ 373 h 448"/>
                <a:gd name="T30" fmla="*/ 419 w 494"/>
                <a:gd name="T31" fmla="*/ 299 h 448"/>
                <a:gd name="T32" fmla="*/ 349 w 494"/>
                <a:gd name="T33" fmla="*/ 351 h 448"/>
                <a:gd name="T34" fmla="*/ 146 w 494"/>
                <a:gd name="T35" fmla="*/ 351 h 448"/>
                <a:gd name="T36" fmla="*/ 130 w 494"/>
                <a:gd name="T37" fmla="*/ 323 h 448"/>
                <a:gd name="T38" fmla="*/ 231 w 494"/>
                <a:gd name="T39" fmla="*/ 148 h 448"/>
                <a:gd name="T40" fmla="*/ 247 w 494"/>
                <a:gd name="T41" fmla="*/ 150 h 448"/>
                <a:gd name="T42" fmla="*/ 264 w 494"/>
                <a:gd name="T43" fmla="*/ 148 h 448"/>
                <a:gd name="T44" fmla="*/ 365 w 494"/>
                <a:gd name="T45" fmla="*/ 323 h 448"/>
                <a:gd name="T46" fmla="*/ 349 w 494"/>
                <a:gd name="T47" fmla="*/ 351 h 4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94" h="448">
                  <a:moveTo>
                    <a:pt x="419" y="299"/>
                  </a:moveTo>
                  <a:cubicBezTo>
                    <a:pt x="414" y="299"/>
                    <a:pt x="408" y="300"/>
                    <a:pt x="403" y="301"/>
                  </a:cubicBezTo>
                  <a:cubicBezTo>
                    <a:pt x="302" y="126"/>
                    <a:pt x="302" y="126"/>
                    <a:pt x="302" y="126"/>
                  </a:cubicBezTo>
                  <a:cubicBezTo>
                    <a:pt x="314" y="112"/>
                    <a:pt x="322" y="95"/>
                    <a:pt x="322" y="75"/>
                  </a:cubicBezTo>
                  <a:cubicBezTo>
                    <a:pt x="322" y="34"/>
                    <a:pt x="288" y="0"/>
                    <a:pt x="247" y="0"/>
                  </a:cubicBezTo>
                  <a:cubicBezTo>
                    <a:pt x="206" y="0"/>
                    <a:pt x="173" y="34"/>
                    <a:pt x="173" y="75"/>
                  </a:cubicBezTo>
                  <a:cubicBezTo>
                    <a:pt x="173" y="95"/>
                    <a:pt x="180" y="112"/>
                    <a:pt x="193" y="126"/>
                  </a:cubicBezTo>
                  <a:cubicBezTo>
                    <a:pt x="91" y="301"/>
                    <a:pt x="91" y="301"/>
                    <a:pt x="91" y="301"/>
                  </a:cubicBezTo>
                  <a:cubicBezTo>
                    <a:pt x="86" y="300"/>
                    <a:pt x="81" y="299"/>
                    <a:pt x="75" y="299"/>
                  </a:cubicBezTo>
                  <a:cubicBezTo>
                    <a:pt x="34" y="299"/>
                    <a:pt x="0" y="332"/>
                    <a:pt x="0" y="373"/>
                  </a:cubicBezTo>
                  <a:cubicBezTo>
                    <a:pt x="0" y="415"/>
                    <a:pt x="34" y="448"/>
                    <a:pt x="75" y="448"/>
                  </a:cubicBezTo>
                  <a:cubicBezTo>
                    <a:pt x="108" y="448"/>
                    <a:pt x="136" y="426"/>
                    <a:pt x="146" y="395"/>
                  </a:cubicBezTo>
                  <a:cubicBezTo>
                    <a:pt x="349" y="395"/>
                    <a:pt x="349" y="395"/>
                    <a:pt x="349" y="395"/>
                  </a:cubicBezTo>
                  <a:cubicBezTo>
                    <a:pt x="358" y="426"/>
                    <a:pt x="386" y="448"/>
                    <a:pt x="419" y="448"/>
                  </a:cubicBezTo>
                  <a:cubicBezTo>
                    <a:pt x="461" y="448"/>
                    <a:pt x="494" y="415"/>
                    <a:pt x="494" y="373"/>
                  </a:cubicBezTo>
                  <a:cubicBezTo>
                    <a:pt x="494" y="332"/>
                    <a:pt x="461" y="299"/>
                    <a:pt x="419" y="299"/>
                  </a:cubicBezTo>
                  <a:close/>
                  <a:moveTo>
                    <a:pt x="349" y="351"/>
                  </a:moveTo>
                  <a:cubicBezTo>
                    <a:pt x="146" y="351"/>
                    <a:pt x="146" y="351"/>
                    <a:pt x="146" y="351"/>
                  </a:cubicBezTo>
                  <a:cubicBezTo>
                    <a:pt x="142" y="341"/>
                    <a:pt x="137" y="331"/>
                    <a:pt x="130" y="323"/>
                  </a:cubicBezTo>
                  <a:cubicBezTo>
                    <a:pt x="231" y="148"/>
                    <a:pt x="231" y="148"/>
                    <a:pt x="231" y="148"/>
                  </a:cubicBezTo>
                  <a:cubicBezTo>
                    <a:pt x="236" y="149"/>
                    <a:pt x="242" y="150"/>
                    <a:pt x="247" y="150"/>
                  </a:cubicBezTo>
                  <a:cubicBezTo>
                    <a:pt x="253" y="150"/>
                    <a:pt x="258" y="149"/>
                    <a:pt x="264" y="148"/>
                  </a:cubicBezTo>
                  <a:cubicBezTo>
                    <a:pt x="365" y="323"/>
                    <a:pt x="365" y="323"/>
                    <a:pt x="365" y="323"/>
                  </a:cubicBezTo>
                  <a:cubicBezTo>
                    <a:pt x="358" y="331"/>
                    <a:pt x="352" y="341"/>
                    <a:pt x="349" y="35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6834612" y="4452404"/>
            <a:ext cx="239417" cy="222324"/>
            <a:chOff x="810381" y="3309181"/>
            <a:chExt cx="239417" cy="222324"/>
          </a:xfrm>
        </p:grpSpPr>
        <p:sp>
          <p:nvSpPr>
            <p:cNvPr id="45" name="Rounded Rectangle 44"/>
            <p:cNvSpPr/>
            <p:nvPr/>
          </p:nvSpPr>
          <p:spPr>
            <a:xfrm>
              <a:off x="810381" y="3309181"/>
              <a:ext cx="239417" cy="222324"/>
            </a:xfrm>
            <a:prstGeom prst="roundRect">
              <a:avLst/>
            </a:prstGeom>
            <a:solidFill>
              <a:srgbClr val="948A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Freeform 12"/>
            <p:cNvSpPr>
              <a:spLocks noEditPoints="1"/>
            </p:cNvSpPr>
            <p:nvPr/>
          </p:nvSpPr>
          <p:spPr bwMode="auto">
            <a:xfrm>
              <a:off x="853059" y="3351995"/>
              <a:ext cx="167023" cy="136694"/>
            </a:xfrm>
            <a:custGeom>
              <a:avLst/>
              <a:gdLst>
                <a:gd name="T0" fmla="*/ 419 w 494"/>
                <a:gd name="T1" fmla="*/ 299 h 448"/>
                <a:gd name="T2" fmla="*/ 403 w 494"/>
                <a:gd name="T3" fmla="*/ 301 h 448"/>
                <a:gd name="T4" fmla="*/ 302 w 494"/>
                <a:gd name="T5" fmla="*/ 126 h 448"/>
                <a:gd name="T6" fmla="*/ 322 w 494"/>
                <a:gd name="T7" fmla="*/ 75 h 448"/>
                <a:gd name="T8" fmla="*/ 247 w 494"/>
                <a:gd name="T9" fmla="*/ 0 h 448"/>
                <a:gd name="T10" fmla="*/ 173 w 494"/>
                <a:gd name="T11" fmla="*/ 75 h 448"/>
                <a:gd name="T12" fmla="*/ 193 w 494"/>
                <a:gd name="T13" fmla="*/ 126 h 448"/>
                <a:gd name="T14" fmla="*/ 91 w 494"/>
                <a:gd name="T15" fmla="*/ 301 h 448"/>
                <a:gd name="T16" fmla="*/ 75 w 494"/>
                <a:gd name="T17" fmla="*/ 299 h 448"/>
                <a:gd name="T18" fmla="*/ 0 w 494"/>
                <a:gd name="T19" fmla="*/ 373 h 448"/>
                <a:gd name="T20" fmla="*/ 75 w 494"/>
                <a:gd name="T21" fmla="*/ 448 h 448"/>
                <a:gd name="T22" fmla="*/ 146 w 494"/>
                <a:gd name="T23" fmla="*/ 395 h 448"/>
                <a:gd name="T24" fmla="*/ 349 w 494"/>
                <a:gd name="T25" fmla="*/ 395 h 448"/>
                <a:gd name="T26" fmla="*/ 419 w 494"/>
                <a:gd name="T27" fmla="*/ 448 h 448"/>
                <a:gd name="T28" fmla="*/ 494 w 494"/>
                <a:gd name="T29" fmla="*/ 373 h 448"/>
                <a:gd name="T30" fmla="*/ 419 w 494"/>
                <a:gd name="T31" fmla="*/ 299 h 448"/>
                <a:gd name="T32" fmla="*/ 349 w 494"/>
                <a:gd name="T33" fmla="*/ 351 h 448"/>
                <a:gd name="T34" fmla="*/ 146 w 494"/>
                <a:gd name="T35" fmla="*/ 351 h 448"/>
                <a:gd name="T36" fmla="*/ 130 w 494"/>
                <a:gd name="T37" fmla="*/ 323 h 448"/>
                <a:gd name="T38" fmla="*/ 231 w 494"/>
                <a:gd name="T39" fmla="*/ 148 h 448"/>
                <a:gd name="T40" fmla="*/ 247 w 494"/>
                <a:gd name="T41" fmla="*/ 150 h 448"/>
                <a:gd name="T42" fmla="*/ 264 w 494"/>
                <a:gd name="T43" fmla="*/ 148 h 448"/>
                <a:gd name="T44" fmla="*/ 365 w 494"/>
                <a:gd name="T45" fmla="*/ 323 h 448"/>
                <a:gd name="T46" fmla="*/ 349 w 494"/>
                <a:gd name="T47" fmla="*/ 351 h 4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94" h="448">
                  <a:moveTo>
                    <a:pt x="419" y="299"/>
                  </a:moveTo>
                  <a:cubicBezTo>
                    <a:pt x="414" y="299"/>
                    <a:pt x="408" y="300"/>
                    <a:pt x="403" y="301"/>
                  </a:cubicBezTo>
                  <a:cubicBezTo>
                    <a:pt x="302" y="126"/>
                    <a:pt x="302" y="126"/>
                    <a:pt x="302" y="126"/>
                  </a:cubicBezTo>
                  <a:cubicBezTo>
                    <a:pt x="314" y="112"/>
                    <a:pt x="322" y="95"/>
                    <a:pt x="322" y="75"/>
                  </a:cubicBezTo>
                  <a:cubicBezTo>
                    <a:pt x="322" y="34"/>
                    <a:pt x="288" y="0"/>
                    <a:pt x="247" y="0"/>
                  </a:cubicBezTo>
                  <a:cubicBezTo>
                    <a:pt x="206" y="0"/>
                    <a:pt x="173" y="34"/>
                    <a:pt x="173" y="75"/>
                  </a:cubicBezTo>
                  <a:cubicBezTo>
                    <a:pt x="173" y="95"/>
                    <a:pt x="180" y="112"/>
                    <a:pt x="193" y="126"/>
                  </a:cubicBezTo>
                  <a:cubicBezTo>
                    <a:pt x="91" y="301"/>
                    <a:pt x="91" y="301"/>
                    <a:pt x="91" y="301"/>
                  </a:cubicBezTo>
                  <a:cubicBezTo>
                    <a:pt x="86" y="300"/>
                    <a:pt x="81" y="299"/>
                    <a:pt x="75" y="299"/>
                  </a:cubicBezTo>
                  <a:cubicBezTo>
                    <a:pt x="34" y="299"/>
                    <a:pt x="0" y="332"/>
                    <a:pt x="0" y="373"/>
                  </a:cubicBezTo>
                  <a:cubicBezTo>
                    <a:pt x="0" y="415"/>
                    <a:pt x="34" y="448"/>
                    <a:pt x="75" y="448"/>
                  </a:cubicBezTo>
                  <a:cubicBezTo>
                    <a:pt x="108" y="448"/>
                    <a:pt x="136" y="426"/>
                    <a:pt x="146" y="395"/>
                  </a:cubicBezTo>
                  <a:cubicBezTo>
                    <a:pt x="349" y="395"/>
                    <a:pt x="349" y="395"/>
                    <a:pt x="349" y="395"/>
                  </a:cubicBezTo>
                  <a:cubicBezTo>
                    <a:pt x="358" y="426"/>
                    <a:pt x="386" y="448"/>
                    <a:pt x="419" y="448"/>
                  </a:cubicBezTo>
                  <a:cubicBezTo>
                    <a:pt x="461" y="448"/>
                    <a:pt x="494" y="415"/>
                    <a:pt x="494" y="373"/>
                  </a:cubicBezTo>
                  <a:cubicBezTo>
                    <a:pt x="494" y="332"/>
                    <a:pt x="461" y="299"/>
                    <a:pt x="419" y="299"/>
                  </a:cubicBezTo>
                  <a:close/>
                  <a:moveTo>
                    <a:pt x="349" y="351"/>
                  </a:moveTo>
                  <a:cubicBezTo>
                    <a:pt x="146" y="351"/>
                    <a:pt x="146" y="351"/>
                    <a:pt x="146" y="351"/>
                  </a:cubicBezTo>
                  <a:cubicBezTo>
                    <a:pt x="142" y="341"/>
                    <a:pt x="137" y="331"/>
                    <a:pt x="130" y="323"/>
                  </a:cubicBezTo>
                  <a:cubicBezTo>
                    <a:pt x="231" y="148"/>
                    <a:pt x="231" y="148"/>
                    <a:pt x="231" y="148"/>
                  </a:cubicBezTo>
                  <a:cubicBezTo>
                    <a:pt x="236" y="149"/>
                    <a:pt x="242" y="150"/>
                    <a:pt x="247" y="150"/>
                  </a:cubicBezTo>
                  <a:cubicBezTo>
                    <a:pt x="253" y="150"/>
                    <a:pt x="258" y="149"/>
                    <a:pt x="264" y="148"/>
                  </a:cubicBezTo>
                  <a:cubicBezTo>
                    <a:pt x="365" y="323"/>
                    <a:pt x="365" y="323"/>
                    <a:pt x="365" y="323"/>
                  </a:cubicBezTo>
                  <a:cubicBezTo>
                    <a:pt x="358" y="331"/>
                    <a:pt x="352" y="341"/>
                    <a:pt x="349" y="35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</p:grpSp>
      <p:sp>
        <p:nvSpPr>
          <p:cNvPr id="47" name="TextBox 46"/>
          <p:cNvSpPr txBox="1"/>
          <p:nvPr/>
        </p:nvSpPr>
        <p:spPr>
          <a:xfrm rot="16200000">
            <a:off x="5553144" y="4655698"/>
            <a:ext cx="98777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0" dirty="0" smtClean="0">
                <a:latin typeface="Lato" charset="0"/>
                <a:ea typeface="Lato" charset="0"/>
                <a:cs typeface="Lato" charset="0"/>
              </a:rPr>
              <a:t>Virtual Machine</a:t>
            </a:r>
            <a:endParaRPr lang="en-US" sz="900" b="0" dirty="0"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 rot="16200000">
            <a:off x="4131810" y="4714054"/>
            <a:ext cx="98777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0" dirty="0" smtClean="0">
                <a:latin typeface="Lato" charset="0"/>
                <a:ea typeface="Lato" charset="0"/>
                <a:cs typeface="Lato" charset="0"/>
              </a:rPr>
              <a:t>Virtual Machine</a:t>
            </a:r>
            <a:endParaRPr lang="en-US" sz="900" b="0" dirty="0"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 rot="16200000">
            <a:off x="2608437" y="4669999"/>
            <a:ext cx="98777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0" dirty="0" smtClean="0">
                <a:latin typeface="Lato" charset="0"/>
                <a:ea typeface="Lato" charset="0"/>
                <a:cs typeface="Lato" charset="0"/>
              </a:rPr>
              <a:t>Virtual Machine</a:t>
            </a:r>
            <a:endParaRPr lang="en-US" sz="900" b="0" dirty="0"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1106403" y="2572167"/>
            <a:ext cx="11897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 Center</a:t>
            </a:r>
            <a:endParaRPr lang="en-US" dirty="0"/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8368112" y="3676856"/>
            <a:ext cx="768376" cy="596785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40595" y="5049774"/>
            <a:ext cx="183983" cy="183983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25631" y="5020561"/>
            <a:ext cx="186016" cy="186016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3907" y="5011532"/>
            <a:ext cx="219760" cy="219760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32225" y="5048936"/>
            <a:ext cx="133858" cy="214778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41163" y="5007126"/>
            <a:ext cx="135337" cy="217151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40332" y="4960367"/>
            <a:ext cx="159888" cy="256544"/>
          </a:xfrm>
          <a:prstGeom prst="rect">
            <a:avLst/>
          </a:prstGeom>
        </p:spPr>
      </p:pic>
      <p:sp>
        <p:nvSpPr>
          <p:cNvPr id="59" name="Rectangle 58"/>
          <p:cNvSpPr/>
          <p:nvPr/>
        </p:nvSpPr>
        <p:spPr bwMode="auto">
          <a:xfrm rot="16200000">
            <a:off x="7027400" y="3637989"/>
            <a:ext cx="2706130" cy="394812"/>
          </a:xfrm>
          <a:prstGeom prst="rect">
            <a:avLst/>
          </a:prstGeom>
          <a:noFill/>
          <a:ln w="9525" cap="flat" cmpd="sng" algn="ctr">
            <a:solidFill>
              <a:schemeClr val="bg2"/>
            </a:solidFill>
            <a:prstDash val="solid"/>
            <a:round/>
            <a:headEnd type="none" w="lg" len="lg"/>
            <a:tailEnd type="none" w="lg" len="lg"/>
          </a:ln>
          <a:effectLst/>
        </p:spPr>
        <p:txBody>
          <a:bodyPr vert="horz" wrap="non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ato" charset="0"/>
                <a:ea typeface="Lato" charset="0"/>
                <a:cs typeface="Lato" charset="0"/>
              </a:rPr>
              <a:t>Administration </a:t>
            </a:r>
            <a:r>
              <a:rPr kumimoji="0" lang="en-US" sz="7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ato" charset="0"/>
                <a:ea typeface="Lato" charset="0"/>
                <a:cs typeface="Lato" charset="0"/>
              </a:rPr>
              <a:t>(Metrics, Health, Endpoint</a:t>
            </a:r>
            <a:r>
              <a:rPr kumimoji="0" lang="en-US" sz="7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Lato" charset="0"/>
                <a:ea typeface="Lato" charset="0"/>
                <a:cs typeface="Lato" charset="0"/>
              </a:rPr>
              <a:t> Info, Trace)</a:t>
            </a:r>
            <a:endParaRPr kumimoji="0" lang="en-US" sz="7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ato" charset="0"/>
              <a:ea typeface="Lato" charset="0"/>
              <a:cs typeface="Lato" charset="0"/>
            </a:endParaRPr>
          </a:p>
        </p:txBody>
      </p:sp>
      <p:pic>
        <p:nvPicPr>
          <p:cNvPr id="51" name="Picture 5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09033" y="4893778"/>
            <a:ext cx="418984" cy="418984"/>
          </a:xfrm>
          <a:prstGeom prst="rect">
            <a:avLst/>
          </a:prstGeom>
        </p:spPr>
      </p:pic>
      <p:sp>
        <p:nvSpPr>
          <p:cNvPr id="60" name="TextBox 59"/>
          <p:cNvSpPr txBox="1"/>
          <p:nvPr/>
        </p:nvSpPr>
        <p:spPr>
          <a:xfrm>
            <a:off x="2765439" y="2568434"/>
            <a:ext cx="4660871" cy="656679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defPPr>
              <a:defRPr lang="en-US"/>
            </a:defPPr>
            <a:lvl1pPr>
              <a:defRPr>
                <a:solidFill>
                  <a:schemeClr val="lt1"/>
                </a:solidFill>
                <a:latin typeface="+mj-lt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cs typeface="+mn-cs"/>
              </a:defRPr>
            </a:lvl9pPr>
          </a:lstStyle>
          <a:p>
            <a:r>
              <a:rPr lang="en-US" b="0" dirty="0" smtClean="0">
                <a:solidFill>
                  <a:schemeClr val="tx1"/>
                </a:solidFill>
                <a:latin typeface="Lato" charset="0"/>
                <a:ea typeface="Lato" charset="0"/>
                <a:cs typeface="Lato" charset="0"/>
              </a:rPr>
              <a:t>Edge Proxy Service </a:t>
            </a:r>
          </a:p>
          <a:p>
            <a:r>
              <a:rPr lang="en-US" b="0" dirty="0" smtClean="0">
                <a:solidFill>
                  <a:schemeClr val="tx1"/>
                </a:solidFill>
                <a:latin typeface="Lato" charset="0"/>
                <a:ea typeface="Lato" charset="0"/>
                <a:cs typeface="Lato" charset="0"/>
              </a:rPr>
              <a:t>(</a:t>
            </a:r>
            <a:r>
              <a:rPr lang="en-US" sz="1000" b="0" dirty="0" smtClean="0">
                <a:solidFill>
                  <a:schemeClr val="tx1"/>
                </a:solidFill>
                <a:latin typeface="Lato" charset="0"/>
                <a:ea typeface="Lato" charset="0"/>
                <a:cs typeface="Lato" charset="0"/>
              </a:rPr>
              <a:t>Zuul Reverse Proxy, Ribbon Load Balance, Filters [Security, Locking, Logging]</a:t>
            </a:r>
            <a:r>
              <a:rPr lang="en-US" b="0" dirty="0" smtClean="0">
                <a:solidFill>
                  <a:schemeClr val="tx1"/>
                </a:solidFill>
                <a:latin typeface="Lato" charset="0"/>
                <a:ea typeface="Lato" charset="0"/>
                <a:cs typeface="Lato" charset="0"/>
              </a:rPr>
              <a:t>)</a:t>
            </a:r>
            <a:endParaRPr lang="en-US" b="0" dirty="0">
              <a:solidFill>
                <a:schemeClr val="tx1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2974547" y="1777736"/>
            <a:ext cx="4096821" cy="327518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0" dirty="0">
                <a:solidFill>
                  <a:schemeClr val="tx2"/>
                </a:solidFill>
                <a:latin typeface="Franklin Gothic Book" charset="0"/>
                <a:ea typeface="Franklin Gothic Book" charset="0"/>
                <a:cs typeface="Franklin Gothic Book" charset="0"/>
              </a:rPr>
              <a:t>Consumer Applications / Portals / Mobil Apps</a:t>
            </a:r>
          </a:p>
        </p:txBody>
      </p:sp>
      <p:cxnSp>
        <p:nvCxnSpPr>
          <p:cNvPr id="62" name="Straight Arrow Connector 61"/>
          <p:cNvCxnSpPr/>
          <p:nvPr/>
        </p:nvCxnSpPr>
        <p:spPr bwMode="auto">
          <a:xfrm>
            <a:off x="4741112" y="2125695"/>
            <a:ext cx="0" cy="23772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bg2"/>
            </a:solidFill>
            <a:prstDash val="sysDash"/>
            <a:round/>
            <a:headEnd type="none" w="lg" len="lg"/>
            <a:tailEnd type="triangle"/>
          </a:ln>
          <a:effectLst/>
        </p:spPr>
      </p:cxnSp>
      <p:pic>
        <p:nvPicPr>
          <p:cNvPr id="63" name="Picture 6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4772634" y="3226679"/>
            <a:ext cx="377394" cy="377394"/>
          </a:xfrm>
          <a:prstGeom prst="rect">
            <a:avLst/>
          </a:prstGeom>
          <a:ln>
            <a:noFill/>
          </a:ln>
        </p:spPr>
      </p:pic>
      <p:cxnSp>
        <p:nvCxnSpPr>
          <p:cNvPr id="64" name="Straight Arrow Connector 63"/>
          <p:cNvCxnSpPr/>
          <p:nvPr/>
        </p:nvCxnSpPr>
        <p:spPr bwMode="auto">
          <a:xfrm rot="10800000" flipV="1">
            <a:off x="3537372" y="3596439"/>
            <a:ext cx="1354510" cy="567538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bg2"/>
            </a:solidFill>
            <a:prstDash val="sysDash"/>
            <a:round/>
            <a:headEnd type="none" w="lg" len="lg"/>
            <a:tailEnd type="triangle"/>
          </a:ln>
          <a:effectLst/>
        </p:spPr>
      </p:cxnSp>
      <p:cxnSp>
        <p:nvCxnSpPr>
          <p:cNvPr id="66" name="Straight Arrow Connector 65"/>
          <p:cNvCxnSpPr/>
          <p:nvPr/>
        </p:nvCxnSpPr>
        <p:spPr bwMode="auto">
          <a:xfrm>
            <a:off x="4919764" y="3616202"/>
            <a:ext cx="8790" cy="55540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bg2"/>
            </a:solidFill>
            <a:prstDash val="sysDash"/>
            <a:round/>
            <a:headEnd type="none" w="lg" len="lg"/>
            <a:tailEnd type="triangle"/>
          </a:ln>
          <a:effectLst/>
        </p:spPr>
      </p:cxnSp>
      <p:cxnSp>
        <p:nvCxnSpPr>
          <p:cNvPr id="69" name="Straight Arrow Connector 68"/>
          <p:cNvCxnSpPr/>
          <p:nvPr/>
        </p:nvCxnSpPr>
        <p:spPr bwMode="auto">
          <a:xfrm>
            <a:off x="4919764" y="3603196"/>
            <a:ext cx="1559858" cy="547402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bg2"/>
            </a:solidFill>
            <a:prstDash val="sysDash"/>
            <a:round/>
            <a:headEnd type="none" w="lg" len="lg"/>
            <a:tailEnd type="triangle"/>
          </a:ln>
          <a:effectLst/>
        </p:spPr>
      </p:cxnSp>
      <p:grpSp>
        <p:nvGrpSpPr>
          <p:cNvPr id="74" name="Group 73"/>
          <p:cNvGrpSpPr/>
          <p:nvPr/>
        </p:nvGrpSpPr>
        <p:grpSpPr>
          <a:xfrm>
            <a:off x="3459355" y="4791922"/>
            <a:ext cx="249857" cy="235347"/>
            <a:chOff x="796784" y="2455327"/>
            <a:chExt cx="249857" cy="235347"/>
          </a:xfrm>
        </p:grpSpPr>
        <p:sp>
          <p:nvSpPr>
            <p:cNvPr id="75" name="Rounded Rectangle 74"/>
            <p:cNvSpPr/>
            <p:nvPr/>
          </p:nvSpPr>
          <p:spPr>
            <a:xfrm>
              <a:off x="796784" y="2455327"/>
              <a:ext cx="249857" cy="235347"/>
            </a:xfrm>
            <a:prstGeom prst="roundRect">
              <a:avLst/>
            </a:prstGeom>
            <a:solidFill>
              <a:srgbClr val="F7964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"/>
                <a:cs typeface=""/>
              </a:endParaRPr>
            </a:p>
          </p:txBody>
        </p:sp>
        <p:sp>
          <p:nvSpPr>
            <p:cNvPr id="76" name="Freeform 12"/>
            <p:cNvSpPr>
              <a:spLocks noEditPoints="1"/>
            </p:cNvSpPr>
            <p:nvPr/>
          </p:nvSpPr>
          <p:spPr bwMode="auto">
            <a:xfrm>
              <a:off x="828964" y="2505098"/>
              <a:ext cx="167023" cy="136694"/>
            </a:xfrm>
            <a:custGeom>
              <a:avLst/>
              <a:gdLst>
                <a:gd name="T0" fmla="*/ 419 w 494"/>
                <a:gd name="T1" fmla="*/ 299 h 448"/>
                <a:gd name="T2" fmla="*/ 403 w 494"/>
                <a:gd name="T3" fmla="*/ 301 h 448"/>
                <a:gd name="T4" fmla="*/ 302 w 494"/>
                <a:gd name="T5" fmla="*/ 126 h 448"/>
                <a:gd name="T6" fmla="*/ 322 w 494"/>
                <a:gd name="T7" fmla="*/ 75 h 448"/>
                <a:gd name="T8" fmla="*/ 247 w 494"/>
                <a:gd name="T9" fmla="*/ 0 h 448"/>
                <a:gd name="T10" fmla="*/ 173 w 494"/>
                <a:gd name="T11" fmla="*/ 75 h 448"/>
                <a:gd name="T12" fmla="*/ 193 w 494"/>
                <a:gd name="T13" fmla="*/ 126 h 448"/>
                <a:gd name="T14" fmla="*/ 91 w 494"/>
                <a:gd name="T15" fmla="*/ 301 h 448"/>
                <a:gd name="T16" fmla="*/ 75 w 494"/>
                <a:gd name="T17" fmla="*/ 299 h 448"/>
                <a:gd name="T18" fmla="*/ 0 w 494"/>
                <a:gd name="T19" fmla="*/ 373 h 448"/>
                <a:gd name="T20" fmla="*/ 75 w 494"/>
                <a:gd name="T21" fmla="*/ 448 h 448"/>
                <a:gd name="T22" fmla="*/ 146 w 494"/>
                <a:gd name="T23" fmla="*/ 395 h 448"/>
                <a:gd name="T24" fmla="*/ 349 w 494"/>
                <a:gd name="T25" fmla="*/ 395 h 448"/>
                <a:gd name="T26" fmla="*/ 419 w 494"/>
                <a:gd name="T27" fmla="*/ 448 h 448"/>
                <a:gd name="T28" fmla="*/ 494 w 494"/>
                <a:gd name="T29" fmla="*/ 373 h 448"/>
                <a:gd name="T30" fmla="*/ 419 w 494"/>
                <a:gd name="T31" fmla="*/ 299 h 448"/>
                <a:gd name="T32" fmla="*/ 349 w 494"/>
                <a:gd name="T33" fmla="*/ 351 h 448"/>
                <a:gd name="T34" fmla="*/ 146 w 494"/>
                <a:gd name="T35" fmla="*/ 351 h 448"/>
                <a:gd name="T36" fmla="*/ 130 w 494"/>
                <a:gd name="T37" fmla="*/ 323 h 448"/>
                <a:gd name="T38" fmla="*/ 231 w 494"/>
                <a:gd name="T39" fmla="*/ 148 h 448"/>
                <a:gd name="T40" fmla="*/ 247 w 494"/>
                <a:gd name="T41" fmla="*/ 150 h 448"/>
                <a:gd name="T42" fmla="*/ 264 w 494"/>
                <a:gd name="T43" fmla="*/ 148 h 448"/>
                <a:gd name="T44" fmla="*/ 365 w 494"/>
                <a:gd name="T45" fmla="*/ 323 h 448"/>
                <a:gd name="T46" fmla="*/ 349 w 494"/>
                <a:gd name="T47" fmla="*/ 351 h 4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94" h="448">
                  <a:moveTo>
                    <a:pt x="419" y="299"/>
                  </a:moveTo>
                  <a:cubicBezTo>
                    <a:pt x="414" y="299"/>
                    <a:pt x="408" y="300"/>
                    <a:pt x="403" y="301"/>
                  </a:cubicBezTo>
                  <a:cubicBezTo>
                    <a:pt x="302" y="126"/>
                    <a:pt x="302" y="126"/>
                    <a:pt x="302" y="126"/>
                  </a:cubicBezTo>
                  <a:cubicBezTo>
                    <a:pt x="314" y="112"/>
                    <a:pt x="322" y="95"/>
                    <a:pt x="322" y="75"/>
                  </a:cubicBezTo>
                  <a:cubicBezTo>
                    <a:pt x="322" y="34"/>
                    <a:pt x="288" y="0"/>
                    <a:pt x="247" y="0"/>
                  </a:cubicBezTo>
                  <a:cubicBezTo>
                    <a:pt x="206" y="0"/>
                    <a:pt x="173" y="34"/>
                    <a:pt x="173" y="75"/>
                  </a:cubicBezTo>
                  <a:cubicBezTo>
                    <a:pt x="173" y="95"/>
                    <a:pt x="180" y="112"/>
                    <a:pt x="193" y="126"/>
                  </a:cubicBezTo>
                  <a:cubicBezTo>
                    <a:pt x="91" y="301"/>
                    <a:pt x="91" y="301"/>
                    <a:pt x="91" y="301"/>
                  </a:cubicBezTo>
                  <a:cubicBezTo>
                    <a:pt x="86" y="300"/>
                    <a:pt x="81" y="299"/>
                    <a:pt x="75" y="299"/>
                  </a:cubicBezTo>
                  <a:cubicBezTo>
                    <a:pt x="34" y="299"/>
                    <a:pt x="0" y="332"/>
                    <a:pt x="0" y="373"/>
                  </a:cubicBezTo>
                  <a:cubicBezTo>
                    <a:pt x="0" y="415"/>
                    <a:pt x="34" y="448"/>
                    <a:pt x="75" y="448"/>
                  </a:cubicBezTo>
                  <a:cubicBezTo>
                    <a:pt x="108" y="448"/>
                    <a:pt x="136" y="426"/>
                    <a:pt x="146" y="395"/>
                  </a:cubicBezTo>
                  <a:cubicBezTo>
                    <a:pt x="349" y="395"/>
                    <a:pt x="349" y="395"/>
                    <a:pt x="349" y="395"/>
                  </a:cubicBezTo>
                  <a:cubicBezTo>
                    <a:pt x="358" y="426"/>
                    <a:pt x="386" y="448"/>
                    <a:pt x="419" y="448"/>
                  </a:cubicBezTo>
                  <a:cubicBezTo>
                    <a:pt x="461" y="448"/>
                    <a:pt x="494" y="415"/>
                    <a:pt x="494" y="373"/>
                  </a:cubicBezTo>
                  <a:cubicBezTo>
                    <a:pt x="494" y="332"/>
                    <a:pt x="461" y="299"/>
                    <a:pt x="419" y="299"/>
                  </a:cubicBezTo>
                  <a:close/>
                  <a:moveTo>
                    <a:pt x="349" y="351"/>
                  </a:moveTo>
                  <a:cubicBezTo>
                    <a:pt x="146" y="351"/>
                    <a:pt x="146" y="351"/>
                    <a:pt x="146" y="351"/>
                  </a:cubicBezTo>
                  <a:cubicBezTo>
                    <a:pt x="142" y="341"/>
                    <a:pt x="137" y="331"/>
                    <a:pt x="130" y="323"/>
                  </a:cubicBezTo>
                  <a:cubicBezTo>
                    <a:pt x="231" y="148"/>
                    <a:pt x="231" y="148"/>
                    <a:pt x="231" y="148"/>
                  </a:cubicBezTo>
                  <a:cubicBezTo>
                    <a:pt x="236" y="149"/>
                    <a:pt x="242" y="150"/>
                    <a:pt x="247" y="150"/>
                  </a:cubicBezTo>
                  <a:cubicBezTo>
                    <a:pt x="253" y="150"/>
                    <a:pt x="258" y="149"/>
                    <a:pt x="264" y="148"/>
                  </a:cubicBezTo>
                  <a:cubicBezTo>
                    <a:pt x="365" y="323"/>
                    <a:pt x="365" y="323"/>
                    <a:pt x="365" y="323"/>
                  </a:cubicBezTo>
                  <a:cubicBezTo>
                    <a:pt x="358" y="331"/>
                    <a:pt x="352" y="341"/>
                    <a:pt x="349" y="35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3741392" y="4791922"/>
            <a:ext cx="249857" cy="235347"/>
            <a:chOff x="796784" y="2455327"/>
            <a:chExt cx="249857" cy="235347"/>
          </a:xfrm>
        </p:grpSpPr>
        <p:sp>
          <p:nvSpPr>
            <p:cNvPr id="78" name="Rounded Rectangle 77"/>
            <p:cNvSpPr/>
            <p:nvPr/>
          </p:nvSpPr>
          <p:spPr>
            <a:xfrm>
              <a:off x="796784" y="2455327"/>
              <a:ext cx="249857" cy="235347"/>
            </a:xfrm>
            <a:prstGeom prst="roundRect">
              <a:avLst/>
            </a:prstGeom>
            <a:solidFill>
              <a:srgbClr val="F7964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"/>
                <a:cs typeface=""/>
              </a:endParaRPr>
            </a:p>
          </p:txBody>
        </p:sp>
        <p:sp>
          <p:nvSpPr>
            <p:cNvPr id="79" name="Freeform 12"/>
            <p:cNvSpPr>
              <a:spLocks noEditPoints="1"/>
            </p:cNvSpPr>
            <p:nvPr/>
          </p:nvSpPr>
          <p:spPr bwMode="auto">
            <a:xfrm>
              <a:off x="828964" y="2505098"/>
              <a:ext cx="167023" cy="136694"/>
            </a:xfrm>
            <a:custGeom>
              <a:avLst/>
              <a:gdLst>
                <a:gd name="T0" fmla="*/ 419 w 494"/>
                <a:gd name="T1" fmla="*/ 299 h 448"/>
                <a:gd name="T2" fmla="*/ 403 w 494"/>
                <a:gd name="T3" fmla="*/ 301 h 448"/>
                <a:gd name="T4" fmla="*/ 302 w 494"/>
                <a:gd name="T5" fmla="*/ 126 h 448"/>
                <a:gd name="T6" fmla="*/ 322 w 494"/>
                <a:gd name="T7" fmla="*/ 75 h 448"/>
                <a:gd name="T8" fmla="*/ 247 w 494"/>
                <a:gd name="T9" fmla="*/ 0 h 448"/>
                <a:gd name="T10" fmla="*/ 173 w 494"/>
                <a:gd name="T11" fmla="*/ 75 h 448"/>
                <a:gd name="T12" fmla="*/ 193 w 494"/>
                <a:gd name="T13" fmla="*/ 126 h 448"/>
                <a:gd name="T14" fmla="*/ 91 w 494"/>
                <a:gd name="T15" fmla="*/ 301 h 448"/>
                <a:gd name="T16" fmla="*/ 75 w 494"/>
                <a:gd name="T17" fmla="*/ 299 h 448"/>
                <a:gd name="T18" fmla="*/ 0 w 494"/>
                <a:gd name="T19" fmla="*/ 373 h 448"/>
                <a:gd name="T20" fmla="*/ 75 w 494"/>
                <a:gd name="T21" fmla="*/ 448 h 448"/>
                <a:gd name="T22" fmla="*/ 146 w 494"/>
                <a:gd name="T23" fmla="*/ 395 h 448"/>
                <a:gd name="T24" fmla="*/ 349 w 494"/>
                <a:gd name="T25" fmla="*/ 395 h 448"/>
                <a:gd name="T26" fmla="*/ 419 w 494"/>
                <a:gd name="T27" fmla="*/ 448 h 448"/>
                <a:gd name="T28" fmla="*/ 494 w 494"/>
                <a:gd name="T29" fmla="*/ 373 h 448"/>
                <a:gd name="T30" fmla="*/ 419 w 494"/>
                <a:gd name="T31" fmla="*/ 299 h 448"/>
                <a:gd name="T32" fmla="*/ 349 w 494"/>
                <a:gd name="T33" fmla="*/ 351 h 448"/>
                <a:gd name="T34" fmla="*/ 146 w 494"/>
                <a:gd name="T35" fmla="*/ 351 h 448"/>
                <a:gd name="T36" fmla="*/ 130 w 494"/>
                <a:gd name="T37" fmla="*/ 323 h 448"/>
                <a:gd name="T38" fmla="*/ 231 w 494"/>
                <a:gd name="T39" fmla="*/ 148 h 448"/>
                <a:gd name="T40" fmla="*/ 247 w 494"/>
                <a:gd name="T41" fmla="*/ 150 h 448"/>
                <a:gd name="T42" fmla="*/ 264 w 494"/>
                <a:gd name="T43" fmla="*/ 148 h 448"/>
                <a:gd name="T44" fmla="*/ 365 w 494"/>
                <a:gd name="T45" fmla="*/ 323 h 448"/>
                <a:gd name="T46" fmla="*/ 349 w 494"/>
                <a:gd name="T47" fmla="*/ 351 h 4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94" h="448">
                  <a:moveTo>
                    <a:pt x="419" y="299"/>
                  </a:moveTo>
                  <a:cubicBezTo>
                    <a:pt x="414" y="299"/>
                    <a:pt x="408" y="300"/>
                    <a:pt x="403" y="301"/>
                  </a:cubicBezTo>
                  <a:cubicBezTo>
                    <a:pt x="302" y="126"/>
                    <a:pt x="302" y="126"/>
                    <a:pt x="302" y="126"/>
                  </a:cubicBezTo>
                  <a:cubicBezTo>
                    <a:pt x="314" y="112"/>
                    <a:pt x="322" y="95"/>
                    <a:pt x="322" y="75"/>
                  </a:cubicBezTo>
                  <a:cubicBezTo>
                    <a:pt x="322" y="34"/>
                    <a:pt x="288" y="0"/>
                    <a:pt x="247" y="0"/>
                  </a:cubicBezTo>
                  <a:cubicBezTo>
                    <a:pt x="206" y="0"/>
                    <a:pt x="173" y="34"/>
                    <a:pt x="173" y="75"/>
                  </a:cubicBezTo>
                  <a:cubicBezTo>
                    <a:pt x="173" y="95"/>
                    <a:pt x="180" y="112"/>
                    <a:pt x="193" y="126"/>
                  </a:cubicBezTo>
                  <a:cubicBezTo>
                    <a:pt x="91" y="301"/>
                    <a:pt x="91" y="301"/>
                    <a:pt x="91" y="301"/>
                  </a:cubicBezTo>
                  <a:cubicBezTo>
                    <a:pt x="86" y="300"/>
                    <a:pt x="81" y="299"/>
                    <a:pt x="75" y="299"/>
                  </a:cubicBezTo>
                  <a:cubicBezTo>
                    <a:pt x="34" y="299"/>
                    <a:pt x="0" y="332"/>
                    <a:pt x="0" y="373"/>
                  </a:cubicBezTo>
                  <a:cubicBezTo>
                    <a:pt x="0" y="415"/>
                    <a:pt x="34" y="448"/>
                    <a:pt x="75" y="448"/>
                  </a:cubicBezTo>
                  <a:cubicBezTo>
                    <a:pt x="108" y="448"/>
                    <a:pt x="136" y="426"/>
                    <a:pt x="146" y="395"/>
                  </a:cubicBezTo>
                  <a:cubicBezTo>
                    <a:pt x="349" y="395"/>
                    <a:pt x="349" y="395"/>
                    <a:pt x="349" y="395"/>
                  </a:cubicBezTo>
                  <a:cubicBezTo>
                    <a:pt x="358" y="426"/>
                    <a:pt x="386" y="448"/>
                    <a:pt x="419" y="448"/>
                  </a:cubicBezTo>
                  <a:cubicBezTo>
                    <a:pt x="461" y="448"/>
                    <a:pt x="494" y="415"/>
                    <a:pt x="494" y="373"/>
                  </a:cubicBezTo>
                  <a:cubicBezTo>
                    <a:pt x="494" y="332"/>
                    <a:pt x="461" y="299"/>
                    <a:pt x="419" y="299"/>
                  </a:cubicBezTo>
                  <a:close/>
                  <a:moveTo>
                    <a:pt x="349" y="351"/>
                  </a:moveTo>
                  <a:cubicBezTo>
                    <a:pt x="146" y="351"/>
                    <a:pt x="146" y="351"/>
                    <a:pt x="146" y="351"/>
                  </a:cubicBezTo>
                  <a:cubicBezTo>
                    <a:pt x="142" y="341"/>
                    <a:pt x="137" y="331"/>
                    <a:pt x="130" y="323"/>
                  </a:cubicBezTo>
                  <a:cubicBezTo>
                    <a:pt x="231" y="148"/>
                    <a:pt x="231" y="148"/>
                    <a:pt x="231" y="148"/>
                  </a:cubicBezTo>
                  <a:cubicBezTo>
                    <a:pt x="236" y="149"/>
                    <a:pt x="242" y="150"/>
                    <a:pt x="247" y="150"/>
                  </a:cubicBezTo>
                  <a:cubicBezTo>
                    <a:pt x="253" y="150"/>
                    <a:pt x="258" y="149"/>
                    <a:pt x="264" y="148"/>
                  </a:cubicBezTo>
                  <a:cubicBezTo>
                    <a:pt x="365" y="323"/>
                    <a:pt x="365" y="323"/>
                    <a:pt x="365" y="323"/>
                  </a:cubicBezTo>
                  <a:cubicBezTo>
                    <a:pt x="358" y="331"/>
                    <a:pt x="352" y="341"/>
                    <a:pt x="349" y="35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</p:grpSp>
      <p:sp>
        <p:nvSpPr>
          <p:cNvPr id="80" name="Rounded Rectangle 79"/>
          <p:cNvSpPr/>
          <p:nvPr/>
        </p:nvSpPr>
        <p:spPr bwMode="auto">
          <a:xfrm>
            <a:off x="2932607" y="5610021"/>
            <a:ext cx="4265366" cy="356515"/>
          </a:xfrm>
          <a:prstGeom prst="roundRect">
            <a:avLst/>
          </a:prstGeom>
          <a:noFill/>
          <a:ln w="9525" cap="flat" cmpd="sng" algn="ctr">
            <a:solidFill>
              <a:schemeClr val="bg2"/>
            </a:solidFill>
            <a:prstDash val="solid"/>
            <a:round/>
            <a:headEnd type="none" w="lg" len="lg"/>
            <a:tailEnd type="none" w="lg" len="lg"/>
          </a:ln>
          <a:effectLst/>
        </p:spPr>
        <p:txBody>
          <a:bodyPr vert="horz" wrap="none" lIns="91440" tIns="91440" rIns="91440" bIns="9144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5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ato" charset="0"/>
                <a:ea typeface="Lato" charset="0"/>
                <a:cs typeface="Lato" charset="0"/>
              </a:rPr>
              <a:t>Message Bus </a:t>
            </a:r>
            <a:r>
              <a:rPr kumimoji="0" lang="en-US" sz="7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ato" charset="0"/>
                <a:ea typeface="Lato" charset="0"/>
                <a:cs typeface="Lato" charset="0"/>
              </a:rPr>
              <a:t>(RabbitMQ)</a:t>
            </a:r>
          </a:p>
        </p:txBody>
      </p:sp>
      <p:pic>
        <p:nvPicPr>
          <p:cNvPr id="81" name="Picture 47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3317829" y="5718801"/>
            <a:ext cx="228792" cy="1480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" name="Picture 47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3904296" y="5723467"/>
            <a:ext cx="228792" cy="1480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3" name="Picture 47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5933654" y="5714257"/>
            <a:ext cx="228792" cy="1480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4" name="Picture 47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6576879" y="5715738"/>
            <a:ext cx="228792" cy="1480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85" name="Straight Arrow Connector 84"/>
          <p:cNvCxnSpPr>
            <a:stCxn id="80" idx="1"/>
          </p:cNvCxnSpPr>
          <p:nvPr/>
        </p:nvCxnSpPr>
        <p:spPr bwMode="auto">
          <a:xfrm flipH="1">
            <a:off x="2578941" y="5788279"/>
            <a:ext cx="353666" cy="920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bg2"/>
            </a:solidFill>
            <a:prstDash val="sysDash"/>
            <a:round/>
            <a:headEnd type="none" w="lg" len="lg"/>
            <a:tailEnd type="triangle"/>
          </a:ln>
          <a:effectLst/>
        </p:spPr>
      </p:cxnSp>
      <p:cxnSp>
        <p:nvCxnSpPr>
          <p:cNvPr id="90" name="Straight Arrow Connector 89"/>
          <p:cNvCxnSpPr>
            <a:stCxn id="7" idx="2"/>
          </p:cNvCxnSpPr>
          <p:nvPr/>
        </p:nvCxnSpPr>
        <p:spPr bwMode="auto">
          <a:xfrm flipH="1">
            <a:off x="3584283" y="5324576"/>
            <a:ext cx="2120" cy="29725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bg2"/>
            </a:solidFill>
            <a:prstDash val="sysDash"/>
            <a:round/>
            <a:headEnd type="none" w="lg" len="lg"/>
            <a:tailEnd type="triangle"/>
          </a:ln>
          <a:effectLst/>
        </p:spPr>
      </p:cxnSp>
      <p:cxnSp>
        <p:nvCxnSpPr>
          <p:cNvPr id="94" name="Straight Arrow Connector 93"/>
          <p:cNvCxnSpPr/>
          <p:nvPr/>
        </p:nvCxnSpPr>
        <p:spPr bwMode="auto">
          <a:xfrm flipH="1">
            <a:off x="5044839" y="5326475"/>
            <a:ext cx="2120" cy="29725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bg2"/>
            </a:solidFill>
            <a:prstDash val="sysDash"/>
            <a:round/>
            <a:headEnd type="none" w="lg" len="lg"/>
            <a:tailEnd type="triangle"/>
          </a:ln>
          <a:effectLst/>
        </p:spPr>
      </p:cxnSp>
      <p:cxnSp>
        <p:nvCxnSpPr>
          <p:cNvPr id="95" name="Straight Arrow Connector 94"/>
          <p:cNvCxnSpPr/>
          <p:nvPr/>
        </p:nvCxnSpPr>
        <p:spPr bwMode="auto">
          <a:xfrm flipH="1">
            <a:off x="6568993" y="5318330"/>
            <a:ext cx="2120" cy="29725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bg2"/>
            </a:solidFill>
            <a:prstDash val="sysDash"/>
            <a:round/>
            <a:headEnd type="none" w="lg" len="lg"/>
            <a:tailEnd type="triangle"/>
          </a:ln>
          <a:effectLst/>
        </p:spPr>
      </p:cxnSp>
      <p:cxnSp>
        <p:nvCxnSpPr>
          <p:cNvPr id="96" name="Straight Arrow Connector 95"/>
          <p:cNvCxnSpPr/>
          <p:nvPr/>
        </p:nvCxnSpPr>
        <p:spPr bwMode="auto">
          <a:xfrm flipV="1">
            <a:off x="5592654" y="2111791"/>
            <a:ext cx="0" cy="24549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bg2"/>
            </a:solidFill>
            <a:prstDash val="sysDash"/>
            <a:round/>
            <a:headEnd type="none" w="lg" len="lg"/>
            <a:tailEnd type="triangle"/>
          </a:ln>
          <a:effectLst/>
        </p:spPr>
      </p:cxnSp>
      <p:sp>
        <p:nvSpPr>
          <p:cNvPr id="4" name="Can 3"/>
          <p:cNvSpPr/>
          <p:nvPr/>
        </p:nvSpPr>
        <p:spPr bwMode="auto">
          <a:xfrm>
            <a:off x="7909033" y="5609968"/>
            <a:ext cx="544874" cy="538889"/>
          </a:xfrm>
          <a:prstGeom prst="can">
            <a:avLst/>
          </a:prstGeom>
          <a:noFill/>
          <a:ln w="2857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lg" len="lg"/>
            <a:tailEnd type="none" w="lg" len="lg"/>
          </a:ln>
          <a:effectLst/>
        </p:spPr>
        <p:txBody>
          <a:bodyPr vert="horz" wrap="none" lIns="91440" tIns="91440" rIns="91440" bIns="9144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7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ato" charset="0"/>
                <a:ea typeface="Lato" charset="0"/>
                <a:cs typeface="Lato" charset="0"/>
              </a:rPr>
              <a:t>MariaDB</a:t>
            </a:r>
          </a:p>
        </p:txBody>
      </p:sp>
      <p:cxnSp>
        <p:nvCxnSpPr>
          <p:cNvPr id="8" name="Straight Arrow Connector 7"/>
          <p:cNvCxnSpPr>
            <a:stCxn id="7" idx="2"/>
            <a:endCxn id="4" idx="1"/>
          </p:cNvCxnSpPr>
          <p:nvPr/>
        </p:nvCxnSpPr>
        <p:spPr bwMode="auto">
          <a:xfrm rot="16200000" flipH="1">
            <a:off x="5741240" y="3169738"/>
            <a:ext cx="285392" cy="4595067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9525" cap="flat" cmpd="sng" algn="ctr">
            <a:solidFill>
              <a:schemeClr val="bg2"/>
            </a:solidFill>
            <a:prstDash val="solid"/>
            <a:round/>
            <a:headEnd type="none" w="lg" len="lg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1706009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Pilot after Applying Patterns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0ACE7-7972-4389-A70A-097F415613C7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5" name="Picture 2" descr="P:\2- Technical\2- PowerPoints\User-icon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02107" y="3323967"/>
            <a:ext cx="376881" cy="3768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654976" y="3711570"/>
            <a:ext cx="43313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 smtClean="0"/>
              <a:t>Users</a:t>
            </a:r>
            <a:endParaRPr lang="en-US" sz="700" dirty="0"/>
          </a:p>
        </p:txBody>
      </p:sp>
      <p:sp>
        <p:nvSpPr>
          <p:cNvPr id="8" name="Rounded Rectangle 7"/>
          <p:cNvSpPr/>
          <p:nvPr/>
        </p:nvSpPr>
        <p:spPr bwMode="auto">
          <a:xfrm>
            <a:off x="1670302" y="3278445"/>
            <a:ext cx="1322007" cy="467923"/>
          </a:xfrm>
          <a:prstGeom prst="roundRect">
            <a:avLst/>
          </a:prstGeom>
          <a:gradFill flip="none" rotWithShape="1">
            <a:gsLst>
              <a:gs pos="0">
                <a:schemeClr val="bg1">
                  <a:lumMod val="95000"/>
                  <a:shade val="30000"/>
                  <a:satMod val="115000"/>
                </a:schemeClr>
              </a:gs>
              <a:gs pos="0">
                <a:schemeClr val="bg1">
                  <a:shade val="67500"/>
                  <a:satMod val="115000"/>
                  <a:lumMod val="17000"/>
                  <a:lumOff val="83000"/>
                  <a:alpha val="29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 w="2857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lg" len="lg"/>
            <a:tailEnd type="none" w="lg" len="lg"/>
          </a:ln>
          <a:effectLst/>
        </p:spPr>
        <p:txBody>
          <a:bodyPr vert="horz" wrap="none" lIns="91440" tIns="91440" rIns="91440" bIns="9144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9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ato" charset="0"/>
                <a:ea typeface="Lato" charset="0"/>
                <a:cs typeface="Lato" charset="0"/>
              </a:rPr>
              <a:t>Web App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900" dirty="0" smtClean="0">
                <a:latin typeface="Lato" charset="0"/>
                <a:ea typeface="Lato" charset="0"/>
                <a:cs typeface="Lato" charset="0"/>
              </a:rPr>
              <a:t>HTML, Angular JS, CSS</a:t>
            </a:r>
            <a:endParaRPr kumimoji="0" lang="en-US" sz="9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9" name="Rounded Rectangle 8"/>
          <p:cNvSpPr/>
          <p:nvPr/>
        </p:nvSpPr>
        <p:spPr bwMode="auto">
          <a:xfrm>
            <a:off x="3583625" y="3004694"/>
            <a:ext cx="1322007" cy="1015424"/>
          </a:xfrm>
          <a:prstGeom prst="roundRect">
            <a:avLst/>
          </a:prstGeom>
          <a:gradFill flip="none" rotWithShape="1">
            <a:gsLst>
              <a:gs pos="0">
                <a:schemeClr val="bg1">
                  <a:lumMod val="95000"/>
                  <a:shade val="30000"/>
                  <a:satMod val="115000"/>
                </a:schemeClr>
              </a:gs>
              <a:gs pos="0">
                <a:schemeClr val="bg1">
                  <a:shade val="67500"/>
                  <a:satMod val="115000"/>
                  <a:lumMod val="17000"/>
                  <a:lumOff val="83000"/>
                  <a:alpha val="29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 w="2857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lg" len="lg"/>
            <a:tailEnd type="none" w="lg" len="lg"/>
          </a:ln>
          <a:effectLst/>
        </p:spPr>
        <p:txBody>
          <a:bodyPr vert="horz" wrap="none" lIns="91440" tIns="91440" rIns="91440" bIns="9144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9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ato" charset="0"/>
                <a:ea typeface="Lato" charset="0"/>
                <a:cs typeface="Lato" charset="0"/>
              </a:rPr>
              <a:t>Edge Gateway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900" dirty="0" smtClean="0">
                <a:solidFill>
                  <a:schemeClr val="bg1">
                    <a:lumMod val="75000"/>
                  </a:schemeClr>
                </a:solidFill>
                <a:latin typeface="Lato" charset="0"/>
                <a:ea typeface="Lato" charset="0"/>
                <a:cs typeface="Lato" charset="0"/>
              </a:rPr>
              <a:t>(VM : Spring Boot App)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900" dirty="0" smtClean="0">
              <a:solidFill>
                <a:schemeClr val="bg1">
                  <a:lumMod val="75000"/>
                </a:schemeClr>
              </a:solidFill>
              <a:latin typeface="Lato" charset="0"/>
              <a:ea typeface="Lato" charset="0"/>
              <a:cs typeface="Lato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900" b="1" i="0" u="none" strike="noStrike" cap="none" normalizeH="0" baseline="0" dirty="0" smtClean="0">
                <a:ln>
                  <a:noFill/>
                </a:ln>
                <a:effectLst/>
                <a:latin typeface="Lato" charset="0"/>
                <a:ea typeface="Lato" charset="0"/>
                <a:cs typeface="Lato" charset="0"/>
              </a:rPr>
              <a:t>Serves up the REST</a:t>
            </a:r>
            <a:r>
              <a:rPr kumimoji="0" lang="en-US" sz="900" b="1" i="0" u="none" strike="noStrike" cap="none" normalizeH="0" dirty="0" smtClean="0">
                <a:ln>
                  <a:noFill/>
                </a:ln>
                <a:effectLst/>
                <a:latin typeface="Lato" charset="0"/>
                <a:ea typeface="Lato" charset="0"/>
                <a:cs typeface="Lato" charset="0"/>
              </a:rPr>
              <a:t> API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900" baseline="0" dirty="0" smtClean="0">
                <a:latin typeface="Lato" charset="0"/>
                <a:ea typeface="Lato" charset="0"/>
                <a:cs typeface="Lato" charset="0"/>
              </a:rPr>
              <a:t>For</a:t>
            </a:r>
            <a:r>
              <a:rPr lang="en-US" sz="900" dirty="0" smtClean="0">
                <a:latin typeface="Lato" charset="0"/>
                <a:ea typeface="Lato" charset="0"/>
                <a:cs typeface="Lato" charset="0"/>
              </a:rPr>
              <a:t> BEL</a:t>
            </a:r>
            <a:endParaRPr kumimoji="0" lang="en-US" sz="900" b="1" i="0" u="none" strike="noStrike" cap="none" normalizeH="0" baseline="0" dirty="0" smtClean="0">
              <a:ln>
                <a:noFill/>
              </a:ln>
              <a:effectLst/>
              <a:latin typeface="Lato" charset="0"/>
              <a:ea typeface="Lato" charset="0"/>
              <a:cs typeface="Lato" charset="0"/>
            </a:endParaRPr>
          </a:p>
        </p:txBody>
      </p:sp>
      <p:cxnSp>
        <p:nvCxnSpPr>
          <p:cNvPr id="11" name="Straight Arrow Connector 10"/>
          <p:cNvCxnSpPr>
            <a:stCxn id="9" idx="2"/>
          </p:cNvCxnSpPr>
          <p:nvPr/>
        </p:nvCxnSpPr>
        <p:spPr bwMode="auto">
          <a:xfrm flipH="1">
            <a:off x="4244628" y="4020118"/>
            <a:ext cx="1" cy="107086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lg" len="lg"/>
            <a:tailEnd type="triangle"/>
          </a:ln>
          <a:effectLst/>
        </p:spPr>
      </p:cxnSp>
      <p:sp>
        <p:nvSpPr>
          <p:cNvPr id="12" name="Rounded Rectangle 11"/>
          <p:cNvSpPr/>
          <p:nvPr/>
        </p:nvSpPr>
        <p:spPr bwMode="auto">
          <a:xfrm>
            <a:off x="3583624" y="5090984"/>
            <a:ext cx="1322007" cy="1015424"/>
          </a:xfrm>
          <a:prstGeom prst="roundRect">
            <a:avLst/>
          </a:prstGeom>
          <a:gradFill flip="none" rotWithShape="1">
            <a:gsLst>
              <a:gs pos="0">
                <a:schemeClr val="bg1">
                  <a:lumMod val="95000"/>
                  <a:shade val="30000"/>
                  <a:satMod val="115000"/>
                </a:schemeClr>
              </a:gs>
              <a:gs pos="0">
                <a:schemeClr val="bg1">
                  <a:shade val="67500"/>
                  <a:satMod val="115000"/>
                  <a:lumMod val="17000"/>
                  <a:lumOff val="83000"/>
                  <a:alpha val="29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 w="2857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lg" len="lg"/>
            <a:tailEnd type="none" w="lg" len="lg"/>
          </a:ln>
          <a:effectLst/>
        </p:spPr>
        <p:txBody>
          <a:bodyPr vert="horz" wrap="none" lIns="91440" tIns="91440" rIns="91440" bIns="9144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9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ato" charset="0"/>
                <a:ea typeface="Lato" charset="0"/>
                <a:cs typeface="Lato" charset="0"/>
              </a:rPr>
              <a:t>BEL Service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900" dirty="0" smtClean="0">
                <a:solidFill>
                  <a:schemeClr val="bg1">
                    <a:lumMod val="75000"/>
                  </a:schemeClr>
                </a:solidFill>
                <a:latin typeface="Lato" charset="0"/>
                <a:ea typeface="Lato" charset="0"/>
                <a:cs typeface="Lato" charset="0"/>
              </a:rPr>
              <a:t>(VM : Spring Boot App)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900" dirty="0" smtClean="0">
              <a:solidFill>
                <a:schemeClr val="bg1">
                  <a:lumMod val="75000"/>
                </a:schemeClr>
              </a:solidFill>
              <a:latin typeface="Lato" charset="0"/>
              <a:ea typeface="Lato" charset="0"/>
              <a:cs typeface="Lato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900" dirty="0" smtClean="0">
                <a:latin typeface="Lato" charset="0"/>
                <a:ea typeface="Lato" charset="0"/>
                <a:cs typeface="Lato" charset="0"/>
              </a:rPr>
              <a:t>Capture Events</a:t>
            </a:r>
            <a:endParaRPr kumimoji="0" lang="en-US" sz="900" b="1" i="0" u="none" strike="noStrike" cap="none" normalizeH="0" baseline="0" dirty="0" smtClean="0">
              <a:ln>
                <a:noFill/>
              </a:ln>
              <a:effectLst/>
              <a:latin typeface="Lato" charset="0"/>
              <a:ea typeface="Lato" charset="0"/>
              <a:cs typeface="Lato" charset="0"/>
            </a:endParaRPr>
          </a:p>
        </p:txBody>
      </p:sp>
      <p:cxnSp>
        <p:nvCxnSpPr>
          <p:cNvPr id="13" name="Straight Arrow Connector 12"/>
          <p:cNvCxnSpPr>
            <a:stCxn id="12" idx="3"/>
          </p:cNvCxnSpPr>
          <p:nvPr/>
        </p:nvCxnSpPr>
        <p:spPr bwMode="auto">
          <a:xfrm>
            <a:off x="4905631" y="5598696"/>
            <a:ext cx="716693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lg" len="lg"/>
            <a:tailEnd type="triangle"/>
          </a:ln>
          <a:effectLst/>
        </p:spPr>
      </p:cxnSp>
      <p:sp>
        <p:nvSpPr>
          <p:cNvPr id="16" name="Rounded Rectangle 15"/>
          <p:cNvSpPr/>
          <p:nvPr/>
        </p:nvSpPr>
        <p:spPr bwMode="auto">
          <a:xfrm>
            <a:off x="5622324" y="5090984"/>
            <a:ext cx="1322007" cy="1015424"/>
          </a:xfrm>
          <a:prstGeom prst="roundRect">
            <a:avLst/>
          </a:prstGeom>
          <a:gradFill flip="none" rotWithShape="1">
            <a:gsLst>
              <a:gs pos="0">
                <a:schemeClr val="bg1">
                  <a:lumMod val="95000"/>
                  <a:shade val="30000"/>
                  <a:satMod val="115000"/>
                </a:schemeClr>
              </a:gs>
              <a:gs pos="0">
                <a:schemeClr val="bg1">
                  <a:shade val="67500"/>
                  <a:satMod val="115000"/>
                  <a:lumMod val="17000"/>
                  <a:lumOff val="83000"/>
                  <a:alpha val="29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 w="2857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lg" len="lg"/>
            <a:tailEnd type="none" w="lg" len="lg"/>
          </a:ln>
          <a:effectLst/>
        </p:spPr>
        <p:txBody>
          <a:bodyPr vert="horz" wrap="none" lIns="91440" tIns="91440" rIns="91440" bIns="9144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9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ato" charset="0"/>
                <a:ea typeface="Lato" charset="0"/>
                <a:cs typeface="Lato" charset="0"/>
              </a:rPr>
              <a:t>BEL Data</a:t>
            </a:r>
            <a:r>
              <a:rPr kumimoji="0" lang="en-US" sz="900" b="1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Lato" charset="0"/>
                <a:ea typeface="Lato" charset="0"/>
                <a:cs typeface="Lato" charset="0"/>
              </a:rPr>
              <a:t> Service</a:t>
            </a:r>
            <a:endParaRPr kumimoji="0" lang="en-US" sz="9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ato" charset="0"/>
              <a:ea typeface="Lato" charset="0"/>
              <a:cs typeface="Lato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900" dirty="0" smtClean="0">
                <a:solidFill>
                  <a:schemeClr val="bg1">
                    <a:lumMod val="75000"/>
                  </a:schemeClr>
                </a:solidFill>
                <a:latin typeface="Lato" charset="0"/>
                <a:ea typeface="Lato" charset="0"/>
                <a:cs typeface="Lato" charset="0"/>
              </a:rPr>
              <a:t>(VM : Spring Boot App)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900" dirty="0">
              <a:latin typeface="Lato" charset="0"/>
              <a:ea typeface="Lato" charset="0"/>
              <a:cs typeface="Lato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900" dirty="0" smtClean="0">
                <a:latin typeface="Lato" charset="0"/>
                <a:ea typeface="Lato" charset="0"/>
                <a:cs typeface="Lato" charset="0"/>
              </a:rPr>
              <a:t>Direct CRUD Operations 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900" dirty="0" smtClean="0">
                <a:latin typeface="Lato" charset="0"/>
                <a:ea typeface="Lato" charset="0"/>
                <a:cs typeface="Lato" charset="0"/>
              </a:rPr>
              <a:t>Service</a:t>
            </a:r>
          </a:p>
        </p:txBody>
      </p:sp>
      <p:sp>
        <p:nvSpPr>
          <p:cNvPr id="17" name="Rounded Rectangle 16"/>
          <p:cNvSpPr/>
          <p:nvPr/>
        </p:nvSpPr>
        <p:spPr bwMode="auto">
          <a:xfrm>
            <a:off x="6079142" y="3004694"/>
            <a:ext cx="1322007" cy="1015424"/>
          </a:xfrm>
          <a:prstGeom prst="roundRect">
            <a:avLst/>
          </a:prstGeom>
          <a:gradFill flip="none" rotWithShape="1">
            <a:gsLst>
              <a:gs pos="0">
                <a:schemeClr val="bg1">
                  <a:lumMod val="95000"/>
                  <a:shade val="30000"/>
                  <a:satMod val="115000"/>
                </a:schemeClr>
              </a:gs>
              <a:gs pos="0">
                <a:schemeClr val="bg1">
                  <a:shade val="67500"/>
                  <a:satMod val="115000"/>
                  <a:lumMod val="17000"/>
                  <a:lumOff val="83000"/>
                  <a:alpha val="29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 w="2857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lg" len="lg"/>
            <a:tailEnd type="none" w="lg" len="lg"/>
          </a:ln>
          <a:effectLst/>
        </p:spPr>
        <p:txBody>
          <a:bodyPr vert="horz" wrap="none" lIns="91440" tIns="91440" rIns="91440" bIns="9144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9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ato" charset="0"/>
                <a:ea typeface="Lato" charset="0"/>
                <a:cs typeface="Lato" charset="0"/>
              </a:rPr>
              <a:t>Message Broker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900" dirty="0" smtClean="0">
                <a:solidFill>
                  <a:schemeClr val="bg1">
                    <a:lumMod val="75000"/>
                  </a:schemeClr>
                </a:solidFill>
                <a:latin typeface="Lato" charset="0"/>
                <a:ea typeface="Lato" charset="0"/>
                <a:cs typeface="Lato" charset="0"/>
              </a:rPr>
              <a:t>(VM : RabbitMQ)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900" dirty="0">
              <a:latin typeface="Lato" charset="0"/>
              <a:ea typeface="Lato" charset="0"/>
              <a:cs typeface="Lato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900" dirty="0" smtClean="0">
                <a:latin typeface="Lato" charset="0"/>
                <a:ea typeface="Lato" charset="0"/>
                <a:cs typeface="Lato" charset="0"/>
              </a:rPr>
              <a:t>PubSub Messaging for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900" dirty="0" smtClean="0">
                <a:latin typeface="Lato" charset="0"/>
                <a:ea typeface="Lato" charset="0"/>
                <a:cs typeface="Lato" charset="0"/>
              </a:rPr>
              <a:t>Events</a:t>
            </a:r>
          </a:p>
        </p:txBody>
      </p:sp>
      <p:sp>
        <p:nvSpPr>
          <p:cNvPr id="18" name="Rounded Rectangle 17"/>
          <p:cNvSpPr/>
          <p:nvPr/>
        </p:nvSpPr>
        <p:spPr bwMode="auto">
          <a:xfrm>
            <a:off x="7913655" y="3141569"/>
            <a:ext cx="1322007" cy="741673"/>
          </a:xfrm>
          <a:prstGeom prst="roundRect">
            <a:avLst/>
          </a:prstGeom>
          <a:gradFill flip="none" rotWithShape="1">
            <a:gsLst>
              <a:gs pos="0">
                <a:schemeClr val="bg1">
                  <a:lumMod val="95000"/>
                  <a:shade val="30000"/>
                  <a:satMod val="115000"/>
                </a:schemeClr>
              </a:gs>
              <a:gs pos="0">
                <a:schemeClr val="bg1">
                  <a:shade val="67500"/>
                  <a:satMod val="115000"/>
                  <a:lumMod val="17000"/>
                  <a:lumOff val="83000"/>
                  <a:alpha val="29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 w="2857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lg" len="lg"/>
            <a:tailEnd type="none" w="lg" len="lg"/>
          </a:ln>
          <a:effectLst/>
        </p:spPr>
        <p:txBody>
          <a:bodyPr vert="horz" wrap="none" lIns="91440" tIns="91440" rIns="91440" bIns="9144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9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ato" charset="0"/>
                <a:ea typeface="Lato" charset="0"/>
                <a:cs typeface="Lato" charset="0"/>
              </a:rPr>
              <a:t>Elastic</a:t>
            </a:r>
            <a:r>
              <a:rPr kumimoji="0" lang="en-US" sz="900" b="1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Lato" charset="0"/>
                <a:ea typeface="Lato" charset="0"/>
                <a:cs typeface="Lato" charset="0"/>
              </a:rPr>
              <a:t> Search</a:t>
            </a:r>
            <a:endParaRPr kumimoji="0" lang="en-US" sz="9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ato" charset="0"/>
              <a:ea typeface="Lato" charset="0"/>
              <a:cs typeface="Lato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900" dirty="0" smtClean="0">
                <a:solidFill>
                  <a:schemeClr val="bg1">
                    <a:lumMod val="75000"/>
                  </a:schemeClr>
                </a:solidFill>
                <a:latin typeface="Lato" charset="0"/>
                <a:ea typeface="Lato" charset="0"/>
                <a:cs typeface="Lato" charset="0"/>
              </a:rPr>
              <a:t>(VM : ELK Stack)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900" dirty="0">
              <a:latin typeface="Lato" charset="0"/>
              <a:ea typeface="Lato" charset="0"/>
              <a:cs typeface="Lato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900" dirty="0" smtClean="0">
                <a:latin typeface="Lato" charset="0"/>
                <a:ea typeface="Lato" charset="0"/>
                <a:cs typeface="Lato" charset="0"/>
              </a:rPr>
              <a:t>Immutable Data Store</a:t>
            </a:r>
          </a:p>
        </p:txBody>
      </p:sp>
      <p:cxnSp>
        <p:nvCxnSpPr>
          <p:cNvPr id="20" name="Straight Arrow Connector 19"/>
          <p:cNvCxnSpPr>
            <a:stCxn id="9" idx="3"/>
            <a:endCxn id="17" idx="1"/>
          </p:cNvCxnSpPr>
          <p:nvPr/>
        </p:nvCxnSpPr>
        <p:spPr bwMode="auto">
          <a:xfrm>
            <a:off x="4905632" y="3512406"/>
            <a:ext cx="117351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lg" len="lg"/>
            <a:tailEnd type="triangle"/>
          </a:ln>
          <a:effectLst/>
        </p:spPr>
      </p:cxnSp>
      <p:sp>
        <p:nvSpPr>
          <p:cNvPr id="23" name="Rounded Rectangle 22"/>
          <p:cNvSpPr/>
          <p:nvPr/>
        </p:nvSpPr>
        <p:spPr bwMode="auto">
          <a:xfrm>
            <a:off x="7401149" y="5090984"/>
            <a:ext cx="1322007" cy="1015424"/>
          </a:xfrm>
          <a:prstGeom prst="roundRect">
            <a:avLst/>
          </a:prstGeom>
          <a:gradFill flip="none" rotWithShape="1">
            <a:gsLst>
              <a:gs pos="0">
                <a:schemeClr val="bg1">
                  <a:lumMod val="95000"/>
                  <a:shade val="30000"/>
                  <a:satMod val="115000"/>
                </a:schemeClr>
              </a:gs>
              <a:gs pos="0">
                <a:schemeClr val="bg1">
                  <a:shade val="67500"/>
                  <a:satMod val="115000"/>
                  <a:lumMod val="17000"/>
                  <a:lumOff val="83000"/>
                  <a:alpha val="29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 w="2857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lg" len="lg"/>
            <a:tailEnd type="none" w="lg" len="lg"/>
          </a:ln>
          <a:effectLst/>
        </p:spPr>
        <p:txBody>
          <a:bodyPr vert="horz" wrap="none" lIns="91440" tIns="91440" rIns="91440" bIns="9144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9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ato" charset="0"/>
                <a:ea typeface="Lato" charset="0"/>
                <a:cs typeface="Lato" charset="0"/>
              </a:rPr>
              <a:t>Database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900" dirty="0" smtClean="0">
                <a:solidFill>
                  <a:schemeClr val="bg1">
                    <a:lumMod val="75000"/>
                  </a:schemeClr>
                </a:solidFill>
                <a:latin typeface="Lato" charset="0"/>
                <a:ea typeface="Lato" charset="0"/>
                <a:cs typeface="Lato" charset="0"/>
              </a:rPr>
              <a:t>(VM : MariaDB)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900" dirty="0">
              <a:latin typeface="Lato" charset="0"/>
              <a:ea typeface="Lato" charset="0"/>
              <a:cs typeface="Lato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900" dirty="0" smtClean="0">
                <a:latin typeface="Lato" charset="0"/>
                <a:ea typeface="Lato" charset="0"/>
                <a:cs typeface="Lato" charset="0"/>
              </a:rPr>
              <a:t>Database for Business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900" dirty="0" smtClean="0">
                <a:latin typeface="Lato" charset="0"/>
                <a:ea typeface="Lato" charset="0"/>
                <a:cs typeface="Lato" charset="0"/>
              </a:rPr>
              <a:t>Events</a:t>
            </a:r>
          </a:p>
        </p:txBody>
      </p:sp>
      <p:cxnSp>
        <p:nvCxnSpPr>
          <p:cNvPr id="24" name="Straight Arrow Connector 23"/>
          <p:cNvCxnSpPr>
            <a:stCxn id="16" idx="3"/>
            <a:endCxn id="23" idx="1"/>
          </p:cNvCxnSpPr>
          <p:nvPr/>
        </p:nvCxnSpPr>
        <p:spPr bwMode="auto">
          <a:xfrm>
            <a:off x="6944331" y="5598696"/>
            <a:ext cx="456818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lg" len="lg"/>
            <a:tailEnd type="triangle"/>
          </a:ln>
          <a:effectLst/>
        </p:spPr>
      </p:cxnSp>
      <p:sp>
        <p:nvSpPr>
          <p:cNvPr id="27" name="Rounded Rectangle 26"/>
          <p:cNvSpPr/>
          <p:nvPr/>
        </p:nvSpPr>
        <p:spPr bwMode="auto">
          <a:xfrm>
            <a:off x="1670302" y="2087405"/>
            <a:ext cx="1322007" cy="741673"/>
          </a:xfrm>
          <a:prstGeom prst="roundRect">
            <a:avLst/>
          </a:prstGeom>
          <a:gradFill flip="none" rotWithShape="1">
            <a:gsLst>
              <a:gs pos="0">
                <a:schemeClr val="bg1">
                  <a:lumMod val="95000"/>
                  <a:shade val="30000"/>
                  <a:satMod val="115000"/>
                </a:schemeClr>
              </a:gs>
              <a:gs pos="0">
                <a:schemeClr val="bg1">
                  <a:shade val="67500"/>
                  <a:satMod val="115000"/>
                  <a:lumMod val="17000"/>
                  <a:lumOff val="83000"/>
                  <a:alpha val="29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 w="2857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lg" len="lg"/>
            <a:tailEnd type="none" w="lg" len="lg"/>
          </a:ln>
          <a:effectLst/>
        </p:spPr>
        <p:txBody>
          <a:bodyPr vert="horz" wrap="none" lIns="91440" tIns="91440" rIns="91440" bIns="9144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9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ato" charset="0"/>
                <a:ea typeface="Lato" charset="0"/>
                <a:cs typeface="Lato" charset="0"/>
              </a:rPr>
              <a:t>Search Events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900" dirty="0" smtClean="0">
                <a:solidFill>
                  <a:schemeClr val="bg1">
                    <a:lumMod val="75000"/>
                  </a:schemeClr>
                </a:solidFill>
                <a:latin typeface="Lato" charset="0"/>
                <a:ea typeface="Lato" charset="0"/>
                <a:cs typeface="Lato" charset="0"/>
              </a:rPr>
              <a:t>(VM : Kibana)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900" dirty="0">
              <a:latin typeface="Lato" charset="0"/>
              <a:ea typeface="Lato" charset="0"/>
              <a:cs typeface="Lato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900" dirty="0" smtClean="0">
                <a:latin typeface="Lato" charset="0"/>
                <a:ea typeface="Lato" charset="0"/>
                <a:cs typeface="Lato" charset="0"/>
              </a:rPr>
              <a:t>Data Visualization</a:t>
            </a:r>
          </a:p>
        </p:txBody>
      </p:sp>
      <p:cxnSp>
        <p:nvCxnSpPr>
          <p:cNvPr id="28" name="Straight Arrow Connector 27"/>
          <p:cNvCxnSpPr>
            <a:stCxn id="17" idx="3"/>
            <a:endCxn id="18" idx="1"/>
          </p:cNvCxnSpPr>
          <p:nvPr/>
        </p:nvCxnSpPr>
        <p:spPr bwMode="auto">
          <a:xfrm>
            <a:off x="7401149" y="3512406"/>
            <a:ext cx="512506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lg" len="lg"/>
            <a:tailEnd type="triangle"/>
          </a:ln>
          <a:effectLst/>
        </p:spPr>
      </p:cxnSp>
      <p:cxnSp>
        <p:nvCxnSpPr>
          <p:cNvPr id="32" name="Straight Arrow Connector 31"/>
          <p:cNvCxnSpPr>
            <a:stCxn id="27" idx="3"/>
            <a:endCxn id="18" idx="0"/>
          </p:cNvCxnSpPr>
          <p:nvPr/>
        </p:nvCxnSpPr>
        <p:spPr bwMode="auto">
          <a:xfrm>
            <a:off x="2992309" y="2458242"/>
            <a:ext cx="5582350" cy="683327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lg" len="lg"/>
            <a:tailEnd type="triangle"/>
          </a:ln>
          <a:effectLst/>
        </p:spPr>
      </p:cxnSp>
      <p:cxnSp>
        <p:nvCxnSpPr>
          <p:cNvPr id="33" name="Straight Arrow Connector 32"/>
          <p:cNvCxnSpPr>
            <a:stCxn id="8" idx="3"/>
            <a:endCxn id="9" idx="1"/>
          </p:cNvCxnSpPr>
          <p:nvPr/>
        </p:nvCxnSpPr>
        <p:spPr bwMode="auto">
          <a:xfrm flipV="1">
            <a:off x="2992309" y="3512406"/>
            <a:ext cx="591316" cy="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lg" len="lg"/>
            <a:tailEnd type="triangle"/>
          </a:ln>
          <a:effectLst/>
        </p:spPr>
      </p:cxnSp>
      <p:sp>
        <p:nvSpPr>
          <p:cNvPr id="39" name="Rectangle 38"/>
          <p:cNvSpPr/>
          <p:nvPr/>
        </p:nvSpPr>
        <p:spPr bwMode="auto">
          <a:xfrm>
            <a:off x="1445741" y="1977081"/>
            <a:ext cx="7874472" cy="4312508"/>
          </a:xfrm>
          <a:prstGeom prst="rect">
            <a:avLst/>
          </a:prstGeom>
          <a:noFill/>
          <a:ln w="28575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lg" len="lg"/>
            <a:tailEnd type="none" w="lg" len="lg"/>
          </a:ln>
          <a:effectLst>
            <a:outerShdw blurRad="927100" dist="50800" dir="5400000" algn="ctr" rotWithShape="0">
              <a:srgbClr val="000000">
                <a:alpha val="0"/>
              </a:srgbClr>
            </a:outerShdw>
          </a:effectLst>
        </p:spPr>
        <p:txBody>
          <a:bodyPr vert="horz" wrap="none" lIns="91440" tIns="91440" rIns="91440" bIns="9144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40" name="Rounded Rectangle 39"/>
          <p:cNvSpPr/>
          <p:nvPr/>
        </p:nvSpPr>
        <p:spPr bwMode="auto">
          <a:xfrm>
            <a:off x="3287967" y="1410185"/>
            <a:ext cx="1120300" cy="353716"/>
          </a:xfrm>
          <a:prstGeom prst="roundRect">
            <a:avLst/>
          </a:prstGeom>
          <a:gradFill flip="none" rotWithShape="1">
            <a:gsLst>
              <a:gs pos="0">
                <a:schemeClr val="bg1">
                  <a:lumMod val="95000"/>
                  <a:shade val="30000"/>
                  <a:satMod val="115000"/>
                </a:schemeClr>
              </a:gs>
              <a:gs pos="0">
                <a:schemeClr val="bg1">
                  <a:shade val="67500"/>
                  <a:satMod val="115000"/>
                  <a:lumMod val="17000"/>
                  <a:lumOff val="83000"/>
                  <a:alpha val="29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 w="2857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lg" len="lg"/>
            <a:tailEnd type="none" w="lg" len="lg"/>
          </a:ln>
          <a:effectLst/>
        </p:spPr>
        <p:txBody>
          <a:bodyPr vert="horz" wrap="none" lIns="91440" tIns="91440" rIns="91440" bIns="9144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9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ato" charset="0"/>
                <a:ea typeface="Lato" charset="0"/>
                <a:cs typeface="Lato" charset="0"/>
              </a:rPr>
              <a:t>Consul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900" dirty="0" smtClean="0">
                <a:solidFill>
                  <a:schemeClr val="bg1">
                    <a:lumMod val="75000"/>
                  </a:schemeClr>
                </a:solidFill>
                <a:latin typeface="Lato" charset="0"/>
                <a:ea typeface="Lato" charset="0"/>
                <a:cs typeface="Lato" charset="0"/>
              </a:rPr>
              <a:t>(Service Discovery)</a:t>
            </a:r>
          </a:p>
        </p:txBody>
      </p:sp>
      <p:sp>
        <p:nvSpPr>
          <p:cNvPr id="41" name="Rounded Rectangle 40"/>
          <p:cNvSpPr/>
          <p:nvPr/>
        </p:nvSpPr>
        <p:spPr bwMode="auto">
          <a:xfrm>
            <a:off x="4636580" y="1410185"/>
            <a:ext cx="1120300" cy="353716"/>
          </a:xfrm>
          <a:prstGeom prst="roundRect">
            <a:avLst/>
          </a:prstGeom>
          <a:gradFill flip="none" rotWithShape="1">
            <a:gsLst>
              <a:gs pos="0">
                <a:schemeClr val="bg1">
                  <a:lumMod val="95000"/>
                  <a:shade val="30000"/>
                  <a:satMod val="115000"/>
                </a:schemeClr>
              </a:gs>
              <a:gs pos="0">
                <a:schemeClr val="bg1">
                  <a:shade val="67500"/>
                  <a:satMod val="115000"/>
                  <a:lumMod val="17000"/>
                  <a:lumOff val="83000"/>
                  <a:alpha val="29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 w="2857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lg" len="lg"/>
            <a:tailEnd type="none" w="lg" len="lg"/>
          </a:ln>
          <a:effectLst/>
        </p:spPr>
        <p:txBody>
          <a:bodyPr vert="horz" wrap="none" lIns="91440" tIns="91440" rIns="91440" bIns="9144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9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ato" charset="0"/>
                <a:ea typeface="Lato" charset="0"/>
                <a:cs typeface="Lato" charset="0"/>
              </a:rPr>
              <a:t>Config Server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900" dirty="0" smtClean="0">
                <a:solidFill>
                  <a:schemeClr val="bg1">
                    <a:lumMod val="75000"/>
                  </a:schemeClr>
                </a:solidFill>
                <a:latin typeface="Lato" charset="0"/>
                <a:ea typeface="Lato" charset="0"/>
                <a:cs typeface="Lato" charset="0"/>
              </a:rPr>
              <a:t>(External Config)</a:t>
            </a:r>
          </a:p>
        </p:txBody>
      </p:sp>
      <p:sp>
        <p:nvSpPr>
          <p:cNvPr id="42" name="Rounded Rectangle 41"/>
          <p:cNvSpPr/>
          <p:nvPr/>
        </p:nvSpPr>
        <p:spPr bwMode="auto">
          <a:xfrm>
            <a:off x="5985193" y="1422717"/>
            <a:ext cx="1120300" cy="353716"/>
          </a:xfrm>
          <a:prstGeom prst="roundRect">
            <a:avLst/>
          </a:prstGeom>
          <a:gradFill flip="none" rotWithShape="1">
            <a:gsLst>
              <a:gs pos="0">
                <a:schemeClr val="bg1">
                  <a:lumMod val="95000"/>
                  <a:shade val="30000"/>
                  <a:satMod val="115000"/>
                </a:schemeClr>
              </a:gs>
              <a:gs pos="0">
                <a:schemeClr val="bg1">
                  <a:shade val="67500"/>
                  <a:satMod val="115000"/>
                  <a:lumMod val="17000"/>
                  <a:lumOff val="83000"/>
                  <a:alpha val="29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 w="2857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lg" len="lg"/>
            <a:tailEnd type="none" w="lg" len="lg"/>
          </a:ln>
          <a:effectLst/>
        </p:spPr>
        <p:txBody>
          <a:bodyPr vert="horz" wrap="none" lIns="91440" tIns="91440" rIns="91440" bIns="9144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9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ato" charset="0"/>
                <a:ea typeface="Lato" charset="0"/>
                <a:cs typeface="Lato" charset="0"/>
              </a:rPr>
              <a:t>Zipkin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900" dirty="0" smtClean="0">
                <a:solidFill>
                  <a:schemeClr val="bg1">
                    <a:lumMod val="75000"/>
                  </a:schemeClr>
                </a:solidFill>
                <a:latin typeface="Lato" charset="0"/>
                <a:ea typeface="Lato" charset="0"/>
                <a:cs typeface="Lato" charset="0"/>
              </a:rPr>
              <a:t>(Distributed Tracing)</a:t>
            </a:r>
          </a:p>
        </p:txBody>
      </p:sp>
      <p:sp>
        <p:nvSpPr>
          <p:cNvPr id="43" name="Rounded Rectangle 42"/>
          <p:cNvSpPr/>
          <p:nvPr/>
        </p:nvSpPr>
        <p:spPr bwMode="auto">
          <a:xfrm>
            <a:off x="7333806" y="1422717"/>
            <a:ext cx="1575416" cy="353716"/>
          </a:xfrm>
          <a:prstGeom prst="roundRect">
            <a:avLst/>
          </a:prstGeom>
          <a:gradFill flip="none" rotWithShape="1">
            <a:gsLst>
              <a:gs pos="0">
                <a:schemeClr val="bg1">
                  <a:lumMod val="95000"/>
                  <a:shade val="30000"/>
                  <a:satMod val="115000"/>
                </a:schemeClr>
              </a:gs>
              <a:gs pos="0">
                <a:schemeClr val="bg1">
                  <a:shade val="67500"/>
                  <a:satMod val="115000"/>
                  <a:lumMod val="17000"/>
                  <a:lumOff val="83000"/>
                  <a:alpha val="29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 w="2857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lg" len="lg"/>
            <a:tailEnd type="none" w="lg" len="lg"/>
          </a:ln>
          <a:effectLst/>
        </p:spPr>
        <p:txBody>
          <a:bodyPr vert="horz" wrap="none" lIns="91440" tIns="91440" rIns="91440" bIns="9144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9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ato" charset="0"/>
                <a:ea typeface="Lato" charset="0"/>
                <a:cs typeface="Lato" charset="0"/>
              </a:rPr>
              <a:t>Spring Admin / Prometheus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900" dirty="0" smtClean="0">
                <a:solidFill>
                  <a:schemeClr val="bg1">
                    <a:lumMod val="75000"/>
                  </a:schemeClr>
                </a:solidFill>
                <a:latin typeface="Lato" charset="0"/>
                <a:ea typeface="Lato" charset="0"/>
                <a:cs typeface="Lato" charset="0"/>
              </a:rPr>
              <a:t>Metrics</a:t>
            </a:r>
          </a:p>
        </p:txBody>
      </p:sp>
      <p:sp>
        <p:nvSpPr>
          <p:cNvPr id="44" name="Rounded Rectangle 43"/>
          <p:cNvSpPr/>
          <p:nvPr/>
        </p:nvSpPr>
        <p:spPr bwMode="auto">
          <a:xfrm>
            <a:off x="1413124" y="1422717"/>
            <a:ext cx="1490714" cy="353716"/>
          </a:xfrm>
          <a:prstGeom prst="roundRect">
            <a:avLst/>
          </a:prstGeom>
          <a:gradFill flip="none" rotWithShape="1">
            <a:gsLst>
              <a:gs pos="0">
                <a:schemeClr val="bg1">
                  <a:lumMod val="95000"/>
                  <a:shade val="30000"/>
                  <a:satMod val="115000"/>
                </a:schemeClr>
              </a:gs>
              <a:gs pos="0">
                <a:schemeClr val="bg1">
                  <a:shade val="67500"/>
                  <a:satMod val="115000"/>
                  <a:lumMod val="17000"/>
                  <a:lumOff val="83000"/>
                  <a:alpha val="29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 w="2857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lg" len="lg"/>
            <a:tailEnd type="none" w="lg" len="lg"/>
          </a:ln>
          <a:effectLst/>
        </p:spPr>
        <p:txBody>
          <a:bodyPr vert="horz" wrap="none" lIns="91440" tIns="91440" rIns="91440" bIns="9144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9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ato" charset="0"/>
                <a:ea typeface="Lato" charset="0"/>
                <a:cs typeface="Lato" charset="0"/>
              </a:rPr>
              <a:t>Filters [Security/Locking]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900" dirty="0" smtClean="0">
                <a:solidFill>
                  <a:schemeClr val="bg1">
                    <a:lumMod val="75000"/>
                  </a:schemeClr>
                </a:solidFill>
                <a:latin typeface="Lato" charset="0"/>
                <a:ea typeface="Lato" charset="0"/>
                <a:cs typeface="Lato" charset="0"/>
              </a:rPr>
              <a:t>(Oracle)</a:t>
            </a:r>
          </a:p>
        </p:txBody>
      </p:sp>
      <p:cxnSp>
        <p:nvCxnSpPr>
          <p:cNvPr id="46" name="Straight Connector 45"/>
          <p:cNvCxnSpPr>
            <a:stCxn id="44" idx="2"/>
            <a:endCxn id="9" idx="0"/>
          </p:cNvCxnSpPr>
          <p:nvPr/>
        </p:nvCxnSpPr>
        <p:spPr bwMode="auto">
          <a:xfrm rot="16200000" flipH="1">
            <a:off x="2587425" y="1347489"/>
            <a:ext cx="1228261" cy="2086148"/>
          </a:xfrm>
          <a:prstGeom prst="bentConnector3">
            <a:avLst>
              <a:gd name="adj1" fmla="val 20825"/>
            </a:avLst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triangle" w="lg" len="lg"/>
            <a:tailEnd type="none" w="lg" len="lg"/>
          </a:ln>
          <a:effectLst/>
        </p:spPr>
      </p:cxnSp>
      <p:cxnSp>
        <p:nvCxnSpPr>
          <p:cNvPr id="49" name="Straight Connector 48"/>
          <p:cNvCxnSpPr/>
          <p:nvPr/>
        </p:nvCxnSpPr>
        <p:spPr bwMode="auto">
          <a:xfrm>
            <a:off x="3885332" y="1776433"/>
            <a:ext cx="280368" cy="18811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lg" len="lg"/>
            <a:tailEnd type="none" w="lg" len="lg"/>
          </a:ln>
          <a:effectLst/>
        </p:spPr>
      </p:cxnSp>
      <p:cxnSp>
        <p:nvCxnSpPr>
          <p:cNvPr id="51" name="Straight Connector 50"/>
          <p:cNvCxnSpPr>
            <a:endCxn id="39" idx="0"/>
          </p:cNvCxnSpPr>
          <p:nvPr/>
        </p:nvCxnSpPr>
        <p:spPr bwMode="auto">
          <a:xfrm>
            <a:off x="5174704" y="1769452"/>
            <a:ext cx="208273" cy="20762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lg" len="lg"/>
            <a:tailEnd type="none" w="lg" len="lg"/>
          </a:ln>
          <a:effectLst/>
        </p:spPr>
      </p:cxnSp>
      <p:cxnSp>
        <p:nvCxnSpPr>
          <p:cNvPr id="53" name="Straight Connector 52"/>
          <p:cNvCxnSpPr/>
          <p:nvPr/>
        </p:nvCxnSpPr>
        <p:spPr bwMode="auto">
          <a:xfrm flipH="1">
            <a:off x="6254255" y="1772848"/>
            <a:ext cx="244517" cy="23008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lg" len="lg"/>
            <a:tailEnd type="none" w="lg" len="lg"/>
          </a:ln>
          <a:effectLst/>
        </p:spPr>
      </p:cxnSp>
      <p:cxnSp>
        <p:nvCxnSpPr>
          <p:cNvPr id="55" name="Straight Connector 54"/>
          <p:cNvCxnSpPr/>
          <p:nvPr/>
        </p:nvCxnSpPr>
        <p:spPr bwMode="auto">
          <a:xfrm flipH="1">
            <a:off x="7787234" y="1764823"/>
            <a:ext cx="342900" cy="21225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lg" len="lg"/>
            <a:tailEnd type="none" w="lg" len="lg"/>
          </a:ln>
          <a:effectLst/>
        </p:spPr>
      </p:cxnSp>
      <p:cxnSp>
        <p:nvCxnSpPr>
          <p:cNvPr id="59" name="Straight Arrow Connector 58"/>
          <p:cNvCxnSpPr/>
          <p:nvPr/>
        </p:nvCxnSpPr>
        <p:spPr bwMode="auto">
          <a:xfrm flipV="1">
            <a:off x="1073245" y="3512405"/>
            <a:ext cx="591316" cy="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lg" len="lg"/>
            <a:tailEnd type="triangle"/>
          </a:ln>
          <a:effectLst/>
        </p:spPr>
      </p:cxnSp>
      <p:sp>
        <p:nvSpPr>
          <p:cNvPr id="60" name="TextBox 59"/>
          <p:cNvSpPr txBox="1"/>
          <p:nvPr/>
        </p:nvSpPr>
        <p:spPr>
          <a:xfrm>
            <a:off x="3024832" y="3323967"/>
            <a:ext cx="474242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800" dirty="0" smtClean="0">
                <a:latin typeface="Lato" charset="0"/>
                <a:ea typeface="Lato" charset="0"/>
                <a:cs typeface="Lato" charset="0"/>
              </a:rPr>
              <a:t>Uses API</a:t>
            </a:r>
            <a:endParaRPr lang="en-US" sz="800" dirty="0"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3674993" y="4351126"/>
            <a:ext cx="1139267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800" dirty="0" smtClean="0">
                <a:latin typeface="Lato" charset="0"/>
                <a:ea typeface="Lato" charset="0"/>
                <a:cs typeface="Lato" charset="0"/>
              </a:rPr>
              <a:t>Business API</a:t>
            </a:r>
            <a:endParaRPr lang="en-US" sz="800" dirty="0"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4995972" y="5429419"/>
            <a:ext cx="489087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800" dirty="0" smtClean="0">
                <a:latin typeface="Lato" charset="0"/>
                <a:ea typeface="Lato" charset="0"/>
                <a:cs typeface="Lato" charset="0"/>
              </a:rPr>
              <a:t>Data</a:t>
            </a:r>
          </a:p>
          <a:p>
            <a:r>
              <a:rPr lang="en-US" sz="800" dirty="0" smtClean="0">
                <a:latin typeface="Lato" charset="0"/>
                <a:ea typeface="Lato" charset="0"/>
                <a:cs typeface="Lato" charset="0"/>
              </a:rPr>
              <a:t>API</a:t>
            </a:r>
            <a:endParaRPr lang="en-US" sz="800" dirty="0"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6671943" y="6158664"/>
            <a:ext cx="1001593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800" dirty="0" smtClean="0">
                <a:latin typeface="Lato" charset="0"/>
                <a:ea typeface="Lato" charset="0"/>
                <a:cs typeface="Lato" charset="0"/>
              </a:rPr>
              <a:t>Stores &amp; Retrieves Data</a:t>
            </a:r>
            <a:endParaRPr lang="en-US" sz="800" dirty="0"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5224208" y="3349198"/>
            <a:ext cx="500796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800" dirty="0" smtClean="0">
                <a:latin typeface="Lato" charset="0"/>
                <a:ea typeface="Lato" charset="0"/>
                <a:cs typeface="Lato" charset="0"/>
              </a:rPr>
              <a:t>Send Events</a:t>
            </a:r>
            <a:endParaRPr lang="en-US" sz="800" dirty="0"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4882181" y="2256283"/>
            <a:ext cx="1103012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800" dirty="0" smtClean="0">
                <a:latin typeface="Lato" charset="0"/>
                <a:ea typeface="Lato" charset="0"/>
                <a:cs typeface="Lato" charset="0"/>
              </a:rPr>
              <a:t>Search Events by various Attributes</a:t>
            </a:r>
            <a:endParaRPr lang="en-US" sz="800" dirty="0"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3711248" y="2534052"/>
            <a:ext cx="1103012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800" dirty="0" smtClean="0">
                <a:latin typeface="Lato" charset="0"/>
                <a:ea typeface="Lato" charset="0"/>
                <a:cs typeface="Lato" charset="0"/>
              </a:rPr>
              <a:t>Authenticates &amp; Authorize</a:t>
            </a:r>
            <a:endParaRPr lang="en-US" sz="800" dirty="0">
              <a:latin typeface="Lato" charset="0"/>
              <a:ea typeface="Lato" charset="0"/>
              <a:cs typeface="Lat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97290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Codebase Management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51D609-1948-4661-8BC6-AB1E16B109F4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71538" y="1536546"/>
            <a:ext cx="8427948" cy="23852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 smtClean="0"/>
              <a:t>Option I</a:t>
            </a:r>
          </a:p>
          <a:p>
            <a:pPr algn="l"/>
            <a:endParaRPr lang="en-US" b="0" dirty="0" smtClean="0"/>
          </a:p>
          <a:p>
            <a:pPr lvl="0" algn="l"/>
            <a:r>
              <a:rPr lang="en-US" sz="1500" b="0" dirty="0" smtClean="0"/>
              <a:t>Master-Branch - Stable </a:t>
            </a:r>
            <a:r>
              <a:rPr lang="en-US" sz="1500" b="0" dirty="0"/>
              <a:t>branch. </a:t>
            </a:r>
          </a:p>
          <a:p>
            <a:pPr algn="l"/>
            <a:r>
              <a:rPr lang="en-US" sz="1500" b="0" dirty="0" smtClean="0"/>
              <a:t>Dev-Branch -   Clone of Master</a:t>
            </a:r>
          </a:p>
          <a:p>
            <a:pPr marL="285750" indent="-285750" algn="l">
              <a:buFontTx/>
              <a:buChar char="-"/>
            </a:pPr>
            <a:r>
              <a:rPr lang="en-US" sz="1500" b="0" dirty="0" smtClean="0"/>
              <a:t>Working branch; Developer check-out code from this branch</a:t>
            </a:r>
          </a:p>
          <a:p>
            <a:pPr marL="285750" indent="-285750" algn="l">
              <a:buFontTx/>
              <a:buChar char="-"/>
            </a:pPr>
            <a:r>
              <a:rPr lang="en-US" sz="1500" b="0" dirty="0" smtClean="0"/>
              <a:t>Once </a:t>
            </a:r>
            <a:r>
              <a:rPr lang="en-US" sz="1500" b="0" dirty="0"/>
              <a:t>developer commits the code</a:t>
            </a:r>
            <a:r>
              <a:rPr lang="en-US" sz="1500" b="0" dirty="0" smtClean="0"/>
              <a:t>, perform Merge-Request </a:t>
            </a:r>
            <a:r>
              <a:rPr lang="en-US" sz="1500" b="0" dirty="0"/>
              <a:t>(pull request) to merge code into Dev-branch. </a:t>
            </a:r>
          </a:p>
          <a:p>
            <a:pPr marL="285750" indent="-285750" algn="l">
              <a:buFontTx/>
              <a:buChar char="-"/>
            </a:pPr>
            <a:r>
              <a:rPr lang="en-US" sz="1500" b="0" dirty="0" smtClean="0"/>
              <a:t>After </a:t>
            </a:r>
            <a:r>
              <a:rPr lang="en-US" sz="1500" b="0" dirty="0"/>
              <a:t>being approved, the codes get merged in Dev-branch and is ready to be merged into Master-Branch for Production.</a:t>
            </a:r>
          </a:p>
          <a:p>
            <a:pPr algn="l"/>
            <a:endParaRPr lang="en-US" b="0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45960544"/>
              </p:ext>
            </p:extLst>
          </p:nvPr>
        </p:nvGraphicFramePr>
        <p:xfrm>
          <a:off x="1597271" y="3680143"/>
          <a:ext cx="6210899" cy="25023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7" name="Visio" r:id="rId3" imgW="5052999" imgH="2035368" progId="Visio.Drawing.11">
                  <p:embed/>
                </p:oleObj>
              </mc:Choice>
              <mc:Fallback>
                <p:oleObj name="Visio" r:id="rId3" imgW="5052999" imgH="2035368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97271" y="3680143"/>
                        <a:ext cx="6210899" cy="250231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90882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Codebase Management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51D609-1948-4661-8BC6-AB1E16B109F4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58410" y="1667709"/>
            <a:ext cx="8113742" cy="1431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 smtClean="0"/>
              <a:t>Option II</a:t>
            </a:r>
          </a:p>
          <a:p>
            <a:pPr algn="l"/>
            <a:endParaRPr lang="en-US" b="0" dirty="0" smtClean="0"/>
          </a:p>
          <a:p>
            <a:pPr marL="285750" indent="-285750" algn="l">
              <a:buFont typeface="Arial" charset="0"/>
              <a:buChar char="•"/>
            </a:pPr>
            <a:r>
              <a:rPr lang="en-US" b="0" dirty="0" smtClean="0"/>
              <a:t>This approach involves working with Master-branch.</a:t>
            </a:r>
          </a:p>
          <a:p>
            <a:pPr marL="285750" indent="-285750" algn="l">
              <a:buFont typeface="Arial" charset="0"/>
              <a:buChar char="•"/>
            </a:pPr>
            <a:r>
              <a:rPr lang="en-US" b="0" dirty="0" smtClean="0"/>
              <a:t>This is simple and works well for small projects or solving issues</a:t>
            </a:r>
          </a:p>
          <a:p>
            <a:pPr marL="285750" indent="-285750" algn="l">
              <a:buFont typeface="Arial" charset="0"/>
              <a:buChar char="•"/>
            </a:pPr>
            <a:r>
              <a:rPr lang="en-US" b="0" dirty="0" smtClean="0"/>
              <a:t>-The cons are this prone to mistakes as developers come with varying level of expertise.</a:t>
            </a:r>
          </a:p>
          <a:p>
            <a:pPr marL="285750" indent="-285750" algn="l">
              <a:buFont typeface="Arial" charset="0"/>
              <a:buChar char="•"/>
            </a:pPr>
            <a:endParaRPr lang="en-US" sz="1500" b="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7640" y="3337454"/>
            <a:ext cx="6156470" cy="298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12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Deployment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Deployment View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0ACE7-7972-4389-A70A-097F415613C7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3595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Deployment View</a:t>
            </a:r>
            <a:endParaRPr lang="en-US" sz="2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0" y="6437420"/>
            <a:ext cx="584201" cy="304800"/>
          </a:xfrm>
        </p:spPr>
        <p:txBody>
          <a:bodyPr/>
          <a:lstStyle/>
          <a:p>
            <a:fld id="{3970ACE7-7972-4389-A70A-097F415613C7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792580" y="1276009"/>
            <a:ext cx="642034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b="0" dirty="0" smtClean="0"/>
              <a:t>Multiple Service Instances Per Host Pattern :</a:t>
            </a:r>
          </a:p>
          <a:p>
            <a:pPr algn="l"/>
            <a:endParaRPr lang="en-US" b="0" dirty="0" smtClean="0"/>
          </a:p>
          <a:p>
            <a:pPr marL="285750" indent="-285750" algn="l">
              <a:buFont typeface="Arial" charset="0"/>
              <a:buChar char="•"/>
            </a:pPr>
            <a:r>
              <a:rPr lang="en-US" b="0" dirty="0" smtClean="0"/>
              <a:t>One </a:t>
            </a:r>
            <a:r>
              <a:rPr lang="en-US" b="0" dirty="0"/>
              <a:t>variant is for each service instance to be a process or a process </a:t>
            </a:r>
            <a:r>
              <a:rPr lang="en-US" b="0" dirty="0" smtClean="0"/>
              <a:t>group</a:t>
            </a:r>
          </a:p>
          <a:p>
            <a:pPr marL="285750" indent="-285750" algn="l">
              <a:buFont typeface="Arial" charset="0"/>
              <a:buChar char="•"/>
            </a:pPr>
            <a:r>
              <a:rPr lang="en-US" b="0" dirty="0" smtClean="0"/>
              <a:t>Other multiple </a:t>
            </a:r>
            <a:r>
              <a:rPr lang="en-US" b="0" dirty="0"/>
              <a:t>service instances in the same process or process group</a:t>
            </a:r>
          </a:p>
        </p:txBody>
      </p:sp>
      <p:sp>
        <p:nvSpPr>
          <p:cNvPr id="21" name="Rounded Rectangle 20"/>
          <p:cNvSpPr/>
          <p:nvPr/>
        </p:nvSpPr>
        <p:spPr bwMode="auto">
          <a:xfrm>
            <a:off x="1307115" y="2315496"/>
            <a:ext cx="6784258" cy="1321796"/>
          </a:xfrm>
          <a:prstGeom prst="roundRect">
            <a:avLst/>
          </a:prstGeom>
          <a:noFill/>
          <a:ln w="9525" cap="flat" cmpd="sng" algn="ctr">
            <a:solidFill>
              <a:schemeClr val="tx1"/>
            </a:solidFill>
            <a:prstDash val="dash"/>
            <a:round/>
            <a:headEnd type="none" w="lg" len="lg"/>
            <a:tailEnd type="none" w="lg" len="lg"/>
          </a:ln>
          <a:effectLst/>
        </p:spPr>
        <p:txBody>
          <a:bodyPr vert="horz" wrap="non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  <a:t>VIRTUAL</a:t>
            </a:r>
            <a:r>
              <a:rPr kumimoji="0" lang="en-US" sz="11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  <a:t> MACHINE</a:t>
            </a:r>
            <a:endParaRPr kumimoji="0" lang="en-US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grpSp>
        <p:nvGrpSpPr>
          <p:cNvPr id="77" name="Group 76"/>
          <p:cNvGrpSpPr/>
          <p:nvPr/>
        </p:nvGrpSpPr>
        <p:grpSpPr>
          <a:xfrm>
            <a:off x="1883897" y="2767094"/>
            <a:ext cx="607225" cy="792373"/>
            <a:chOff x="1555956" y="2408282"/>
            <a:chExt cx="942629" cy="1155977"/>
          </a:xfrm>
        </p:grpSpPr>
        <p:grpSp>
          <p:nvGrpSpPr>
            <p:cNvPr id="78" name="Group 77"/>
            <p:cNvGrpSpPr/>
            <p:nvPr/>
          </p:nvGrpSpPr>
          <p:grpSpPr>
            <a:xfrm>
              <a:off x="1585452" y="2408282"/>
              <a:ext cx="834381" cy="846986"/>
              <a:chOff x="810381" y="2904842"/>
              <a:chExt cx="239418" cy="233531"/>
            </a:xfrm>
          </p:grpSpPr>
          <p:sp>
            <p:nvSpPr>
              <p:cNvPr id="80" name="Rounded Rectangle 79"/>
              <p:cNvSpPr/>
              <p:nvPr/>
            </p:nvSpPr>
            <p:spPr>
              <a:xfrm>
                <a:off x="810381" y="2904842"/>
                <a:ext cx="239418" cy="233531"/>
              </a:xfrm>
              <a:prstGeom prst="roundRect">
                <a:avLst/>
              </a:prstGeom>
              <a:solidFill>
                <a:srgbClr val="4F81BD">
                  <a:alpha val="55686"/>
                </a:srgb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"/>
                  <a:cs typeface=""/>
                </a:endParaRPr>
              </a:p>
            </p:txBody>
          </p:sp>
          <p:sp>
            <p:nvSpPr>
              <p:cNvPr id="81" name="Freeform 12"/>
              <p:cNvSpPr>
                <a:spLocks noEditPoints="1"/>
              </p:cNvSpPr>
              <p:nvPr/>
            </p:nvSpPr>
            <p:spPr bwMode="auto">
              <a:xfrm>
                <a:off x="846462" y="2941520"/>
                <a:ext cx="167023" cy="143584"/>
              </a:xfrm>
              <a:custGeom>
                <a:avLst/>
                <a:gdLst>
                  <a:gd name="T0" fmla="*/ 419 w 494"/>
                  <a:gd name="T1" fmla="*/ 299 h 448"/>
                  <a:gd name="T2" fmla="*/ 403 w 494"/>
                  <a:gd name="T3" fmla="*/ 301 h 448"/>
                  <a:gd name="T4" fmla="*/ 302 w 494"/>
                  <a:gd name="T5" fmla="*/ 126 h 448"/>
                  <a:gd name="T6" fmla="*/ 322 w 494"/>
                  <a:gd name="T7" fmla="*/ 75 h 448"/>
                  <a:gd name="T8" fmla="*/ 247 w 494"/>
                  <a:gd name="T9" fmla="*/ 0 h 448"/>
                  <a:gd name="T10" fmla="*/ 173 w 494"/>
                  <a:gd name="T11" fmla="*/ 75 h 448"/>
                  <a:gd name="T12" fmla="*/ 193 w 494"/>
                  <a:gd name="T13" fmla="*/ 126 h 448"/>
                  <a:gd name="T14" fmla="*/ 91 w 494"/>
                  <a:gd name="T15" fmla="*/ 301 h 448"/>
                  <a:gd name="T16" fmla="*/ 75 w 494"/>
                  <a:gd name="T17" fmla="*/ 299 h 448"/>
                  <a:gd name="T18" fmla="*/ 0 w 494"/>
                  <a:gd name="T19" fmla="*/ 373 h 448"/>
                  <a:gd name="T20" fmla="*/ 75 w 494"/>
                  <a:gd name="T21" fmla="*/ 448 h 448"/>
                  <a:gd name="T22" fmla="*/ 146 w 494"/>
                  <a:gd name="T23" fmla="*/ 395 h 448"/>
                  <a:gd name="T24" fmla="*/ 349 w 494"/>
                  <a:gd name="T25" fmla="*/ 395 h 448"/>
                  <a:gd name="T26" fmla="*/ 419 w 494"/>
                  <a:gd name="T27" fmla="*/ 448 h 448"/>
                  <a:gd name="T28" fmla="*/ 494 w 494"/>
                  <a:gd name="T29" fmla="*/ 373 h 448"/>
                  <a:gd name="T30" fmla="*/ 419 w 494"/>
                  <a:gd name="T31" fmla="*/ 299 h 448"/>
                  <a:gd name="T32" fmla="*/ 349 w 494"/>
                  <a:gd name="T33" fmla="*/ 351 h 448"/>
                  <a:gd name="T34" fmla="*/ 146 w 494"/>
                  <a:gd name="T35" fmla="*/ 351 h 448"/>
                  <a:gd name="T36" fmla="*/ 130 w 494"/>
                  <a:gd name="T37" fmla="*/ 323 h 448"/>
                  <a:gd name="T38" fmla="*/ 231 w 494"/>
                  <a:gd name="T39" fmla="*/ 148 h 448"/>
                  <a:gd name="T40" fmla="*/ 247 w 494"/>
                  <a:gd name="T41" fmla="*/ 150 h 448"/>
                  <a:gd name="T42" fmla="*/ 264 w 494"/>
                  <a:gd name="T43" fmla="*/ 148 h 448"/>
                  <a:gd name="T44" fmla="*/ 365 w 494"/>
                  <a:gd name="T45" fmla="*/ 323 h 448"/>
                  <a:gd name="T46" fmla="*/ 349 w 494"/>
                  <a:gd name="T47" fmla="*/ 351 h 4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494" h="448">
                    <a:moveTo>
                      <a:pt x="419" y="299"/>
                    </a:moveTo>
                    <a:cubicBezTo>
                      <a:pt x="414" y="299"/>
                      <a:pt x="408" y="300"/>
                      <a:pt x="403" y="301"/>
                    </a:cubicBezTo>
                    <a:cubicBezTo>
                      <a:pt x="302" y="126"/>
                      <a:pt x="302" y="126"/>
                      <a:pt x="302" y="126"/>
                    </a:cubicBezTo>
                    <a:cubicBezTo>
                      <a:pt x="314" y="112"/>
                      <a:pt x="322" y="95"/>
                      <a:pt x="322" y="75"/>
                    </a:cubicBezTo>
                    <a:cubicBezTo>
                      <a:pt x="322" y="34"/>
                      <a:pt x="288" y="0"/>
                      <a:pt x="247" y="0"/>
                    </a:cubicBezTo>
                    <a:cubicBezTo>
                      <a:pt x="206" y="0"/>
                      <a:pt x="173" y="34"/>
                      <a:pt x="173" y="75"/>
                    </a:cubicBezTo>
                    <a:cubicBezTo>
                      <a:pt x="173" y="95"/>
                      <a:pt x="180" y="112"/>
                      <a:pt x="193" y="126"/>
                    </a:cubicBezTo>
                    <a:cubicBezTo>
                      <a:pt x="91" y="301"/>
                      <a:pt x="91" y="301"/>
                      <a:pt x="91" y="301"/>
                    </a:cubicBezTo>
                    <a:cubicBezTo>
                      <a:pt x="86" y="300"/>
                      <a:pt x="81" y="299"/>
                      <a:pt x="75" y="299"/>
                    </a:cubicBezTo>
                    <a:cubicBezTo>
                      <a:pt x="34" y="299"/>
                      <a:pt x="0" y="332"/>
                      <a:pt x="0" y="373"/>
                    </a:cubicBezTo>
                    <a:cubicBezTo>
                      <a:pt x="0" y="415"/>
                      <a:pt x="34" y="448"/>
                      <a:pt x="75" y="448"/>
                    </a:cubicBezTo>
                    <a:cubicBezTo>
                      <a:pt x="108" y="448"/>
                      <a:pt x="136" y="426"/>
                      <a:pt x="146" y="395"/>
                    </a:cubicBezTo>
                    <a:cubicBezTo>
                      <a:pt x="349" y="395"/>
                      <a:pt x="349" y="395"/>
                      <a:pt x="349" y="395"/>
                    </a:cubicBezTo>
                    <a:cubicBezTo>
                      <a:pt x="358" y="426"/>
                      <a:pt x="386" y="448"/>
                      <a:pt x="419" y="448"/>
                    </a:cubicBezTo>
                    <a:cubicBezTo>
                      <a:pt x="461" y="448"/>
                      <a:pt x="494" y="415"/>
                      <a:pt x="494" y="373"/>
                    </a:cubicBezTo>
                    <a:cubicBezTo>
                      <a:pt x="494" y="332"/>
                      <a:pt x="461" y="299"/>
                      <a:pt x="419" y="299"/>
                    </a:cubicBezTo>
                    <a:close/>
                    <a:moveTo>
                      <a:pt x="349" y="351"/>
                    </a:moveTo>
                    <a:cubicBezTo>
                      <a:pt x="146" y="351"/>
                      <a:pt x="146" y="351"/>
                      <a:pt x="146" y="351"/>
                    </a:cubicBezTo>
                    <a:cubicBezTo>
                      <a:pt x="142" y="341"/>
                      <a:pt x="137" y="331"/>
                      <a:pt x="130" y="323"/>
                    </a:cubicBezTo>
                    <a:cubicBezTo>
                      <a:pt x="231" y="148"/>
                      <a:pt x="231" y="148"/>
                      <a:pt x="231" y="148"/>
                    </a:cubicBezTo>
                    <a:cubicBezTo>
                      <a:pt x="236" y="149"/>
                      <a:pt x="242" y="150"/>
                      <a:pt x="247" y="150"/>
                    </a:cubicBezTo>
                    <a:cubicBezTo>
                      <a:pt x="253" y="150"/>
                      <a:pt x="258" y="149"/>
                      <a:pt x="264" y="148"/>
                    </a:cubicBezTo>
                    <a:cubicBezTo>
                      <a:pt x="365" y="323"/>
                      <a:pt x="365" y="323"/>
                      <a:pt x="365" y="323"/>
                    </a:cubicBezTo>
                    <a:cubicBezTo>
                      <a:pt x="358" y="331"/>
                      <a:pt x="352" y="341"/>
                      <a:pt x="349" y="351"/>
                    </a:cubicBezTo>
                    <a:close/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"/>
                </a:endParaRPr>
              </a:p>
            </p:txBody>
          </p:sp>
        </p:grpSp>
        <p:sp>
          <p:nvSpPr>
            <p:cNvPr id="79" name="TextBox 78"/>
            <p:cNvSpPr txBox="1"/>
            <p:nvPr/>
          </p:nvSpPr>
          <p:spPr>
            <a:xfrm>
              <a:off x="1555956" y="3256482"/>
              <a:ext cx="94262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0" dirty="0" smtClean="0"/>
                <a:t>Service A</a:t>
              </a:r>
              <a:endParaRPr lang="en-US" b="0" dirty="0"/>
            </a:p>
          </p:txBody>
        </p:sp>
      </p:grpSp>
      <p:grpSp>
        <p:nvGrpSpPr>
          <p:cNvPr id="82" name="Group 81"/>
          <p:cNvGrpSpPr/>
          <p:nvPr/>
        </p:nvGrpSpPr>
        <p:grpSpPr>
          <a:xfrm>
            <a:off x="4174158" y="2767094"/>
            <a:ext cx="613587" cy="790365"/>
            <a:chOff x="5419962" y="2448620"/>
            <a:chExt cx="952505" cy="1153048"/>
          </a:xfrm>
        </p:grpSpPr>
        <p:grpSp>
          <p:nvGrpSpPr>
            <p:cNvPr id="83" name="Group 82"/>
            <p:cNvGrpSpPr/>
            <p:nvPr/>
          </p:nvGrpSpPr>
          <p:grpSpPr>
            <a:xfrm>
              <a:off x="5479025" y="2448620"/>
              <a:ext cx="834381" cy="845271"/>
              <a:chOff x="796784" y="2455327"/>
              <a:chExt cx="249857" cy="235347"/>
            </a:xfrm>
          </p:grpSpPr>
          <p:sp>
            <p:nvSpPr>
              <p:cNvPr id="85" name="Rounded Rectangle 84"/>
              <p:cNvSpPr/>
              <p:nvPr/>
            </p:nvSpPr>
            <p:spPr>
              <a:xfrm>
                <a:off x="796784" y="2455327"/>
                <a:ext cx="249857" cy="235347"/>
              </a:xfrm>
              <a:prstGeom prst="roundRect">
                <a:avLst/>
              </a:prstGeom>
              <a:solidFill>
                <a:srgbClr val="F7964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"/>
                  <a:cs typeface=""/>
                </a:endParaRPr>
              </a:p>
            </p:txBody>
          </p:sp>
          <p:sp>
            <p:nvSpPr>
              <p:cNvPr id="86" name="Freeform 85"/>
              <p:cNvSpPr>
                <a:spLocks noEditPoints="1"/>
              </p:cNvSpPr>
              <p:nvPr/>
            </p:nvSpPr>
            <p:spPr bwMode="auto">
              <a:xfrm>
                <a:off x="828964" y="2505098"/>
                <a:ext cx="167023" cy="136694"/>
              </a:xfrm>
              <a:custGeom>
                <a:avLst/>
                <a:gdLst>
                  <a:gd name="T0" fmla="*/ 419 w 494"/>
                  <a:gd name="T1" fmla="*/ 299 h 448"/>
                  <a:gd name="T2" fmla="*/ 403 w 494"/>
                  <a:gd name="T3" fmla="*/ 301 h 448"/>
                  <a:gd name="T4" fmla="*/ 302 w 494"/>
                  <a:gd name="T5" fmla="*/ 126 h 448"/>
                  <a:gd name="T6" fmla="*/ 322 w 494"/>
                  <a:gd name="T7" fmla="*/ 75 h 448"/>
                  <a:gd name="T8" fmla="*/ 247 w 494"/>
                  <a:gd name="T9" fmla="*/ 0 h 448"/>
                  <a:gd name="T10" fmla="*/ 173 w 494"/>
                  <a:gd name="T11" fmla="*/ 75 h 448"/>
                  <a:gd name="T12" fmla="*/ 193 w 494"/>
                  <a:gd name="T13" fmla="*/ 126 h 448"/>
                  <a:gd name="T14" fmla="*/ 91 w 494"/>
                  <a:gd name="T15" fmla="*/ 301 h 448"/>
                  <a:gd name="T16" fmla="*/ 75 w 494"/>
                  <a:gd name="T17" fmla="*/ 299 h 448"/>
                  <a:gd name="T18" fmla="*/ 0 w 494"/>
                  <a:gd name="T19" fmla="*/ 373 h 448"/>
                  <a:gd name="T20" fmla="*/ 75 w 494"/>
                  <a:gd name="T21" fmla="*/ 448 h 448"/>
                  <a:gd name="T22" fmla="*/ 146 w 494"/>
                  <a:gd name="T23" fmla="*/ 395 h 448"/>
                  <a:gd name="T24" fmla="*/ 349 w 494"/>
                  <a:gd name="T25" fmla="*/ 395 h 448"/>
                  <a:gd name="T26" fmla="*/ 419 w 494"/>
                  <a:gd name="T27" fmla="*/ 448 h 448"/>
                  <a:gd name="T28" fmla="*/ 494 w 494"/>
                  <a:gd name="T29" fmla="*/ 373 h 448"/>
                  <a:gd name="T30" fmla="*/ 419 w 494"/>
                  <a:gd name="T31" fmla="*/ 299 h 448"/>
                  <a:gd name="T32" fmla="*/ 349 w 494"/>
                  <a:gd name="T33" fmla="*/ 351 h 448"/>
                  <a:gd name="T34" fmla="*/ 146 w 494"/>
                  <a:gd name="T35" fmla="*/ 351 h 448"/>
                  <a:gd name="T36" fmla="*/ 130 w 494"/>
                  <a:gd name="T37" fmla="*/ 323 h 448"/>
                  <a:gd name="T38" fmla="*/ 231 w 494"/>
                  <a:gd name="T39" fmla="*/ 148 h 448"/>
                  <a:gd name="T40" fmla="*/ 247 w 494"/>
                  <a:gd name="T41" fmla="*/ 150 h 448"/>
                  <a:gd name="T42" fmla="*/ 264 w 494"/>
                  <a:gd name="T43" fmla="*/ 148 h 448"/>
                  <a:gd name="T44" fmla="*/ 365 w 494"/>
                  <a:gd name="T45" fmla="*/ 323 h 448"/>
                  <a:gd name="T46" fmla="*/ 349 w 494"/>
                  <a:gd name="T47" fmla="*/ 351 h 4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494" h="448">
                    <a:moveTo>
                      <a:pt x="419" y="299"/>
                    </a:moveTo>
                    <a:cubicBezTo>
                      <a:pt x="414" y="299"/>
                      <a:pt x="408" y="300"/>
                      <a:pt x="403" y="301"/>
                    </a:cubicBezTo>
                    <a:cubicBezTo>
                      <a:pt x="302" y="126"/>
                      <a:pt x="302" y="126"/>
                      <a:pt x="302" y="126"/>
                    </a:cubicBezTo>
                    <a:cubicBezTo>
                      <a:pt x="314" y="112"/>
                      <a:pt x="322" y="95"/>
                      <a:pt x="322" y="75"/>
                    </a:cubicBezTo>
                    <a:cubicBezTo>
                      <a:pt x="322" y="34"/>
                      <a:pt x="288" y="0"/>
                      <a:pt x="247" y="0"/>
                    </a:cubicBezTo>
                    <a:cubicBezTo>
                      <a:pt x="206" y="0"/>
                      <a:pt x="173" y="34"/>
                      <a:pt x="173" y="75"/>
                    </a:cubicBezTo>
                    <a:cubicBezTo>
                      <a:pt x="173" y="95"/>
                      <a:pt x="180" y="112"/>
                      <a:pt x="193" y="126"/>
                    </a:cubicBezTo>
                    <a:cubicBezTo>
                      <a:pt x="91" y="301"/>
                      <a:pt x="91" y="301"/>
                      <a:pt x="91" y="301"/>
                    </a:cubicBezTo>
                    <a:cubicBezTo>
                      <a:pt x="86" y="300"/>
                      <a:pt x="81" y="299"/>
                      <a:pt x="75" y="299"/>
                    </a:cubicBezTo>
                    <a:cubicBezTo>
                      <a:pt x="34" y="299"/>
                      <a:pt x="0" y="332"/>
                      <a:pt x="0" y="373"/>
                    </a:cubicBezTo>
                    <a:cubicBezTo>
                      <a:pt x="0" y="415"/>
                      <a:pt x="34" y="448"/>
                      <a:pt x="75" y="448"/>
                    </a:cubicBezTo>
                    <a:cubicBezTo>
                      <a:pt x="108" y="448"/>
                      <a:pt x="136" y="426"/>
                      <a:pt x="146" y="395"/>
                    </a:cubicBezTo>
                    <a:cubicBezTo>
                      <a:pt x="349" y="395"/>
                      <a:pt x="349" y="395"/>
                      <a:pt x="349" y="395"/>
                    </a:cubicBezTo>
                    <a:cubicBezTo>
                      <a:pt x="358" y="426"/>
                      <a:pt x="386" y="448"/>
                      <a:pt x="419" y="448"/>
                    </a:cubicBezTo>
                    <a:cubicBezTo>
                      <a:pt x="461" y="448"/>
                      <a:pt x="494" y="415"/>
                      <a:pt x="494" y="373"/>
                    </a:cubicBezTo>
                    <a:cubicBezTo>
                      <a:pt x="494" y="332"/>
                      <a:pt x="461" y="299"/>
                      <a:pt x="419" y="299"/>
                    </a:cubicBezTo>
                    <a:close/>
                    <a:moveTo>
                      <a:pt x="349" y="351"/>
                    </a:moveTo>
                    <a:cubicBezTo>
                      <a:pt x="146" y="351"/>
                      <a:pt x="146" y="351"/>
                      <a:pt x="146" y="351"/>
                    </a:cubicBezTo>
                    <a:cubicBezTo>
                      <a:pt x="142" y="341"/>
                      <a:pt x="137" y="331"/>
                      <a:pt x="130" y="323"/>
                    </a:cubicBezTo>
                    <a:cubicBezTo>
                      <a:pt x="231" y="148"/>
                      <a:pt x="231" y="148"/>
                      <a:pt x="231" y="148"/>
                    </a:cubicBezTo>
                    <a:cubicBezTo>
                      <a:pt x="236" y="149"/>
                      <a:pt x="242" y="150"/>
                      <a:pt x="247" y="150"/>
                    </a:cubicBezTo>
                    <a:cubicBezTo>
                      <a:pt x="253" y="150"/>
                      <a:pt x="258" y="149"/>
                      <a:pt x="264" y="148"/>
                    </a:cubicBezTo>
                    <a:cubicBezTo>
                      <a:pt x="365" y="323"/>
                      <a:pt x="365" y="323"/>
                      <a:pt x="365" y="323"/>
                    </a:cubicBezTo>
                    <a:cubicBezTo>
                      <a:pt x="358" y="331"/>
                      <a:pt x="352" y="341"/>
                      <a:pt x="349" y="35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00" dirty="0"/>
              </a:p>
            </p:txBody>
          </p:sp>
        </p:grpSp>
        <p:sp>
          <p:nvSpPr>
            <p:cNvPr id="84" name="TextBox 83"/>
            <p:cNvSpPr txBox="1"/>
            <p:nvPr/>
          </p:nvSpPr>
          <p:spPr>
            <a:xfrm>
              <a:off x="5419962" y="3293891"/>
              <a:ext cx="9525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0" dirty="0" smtClean="0"/>
                <a:t>Service B</a:t>
              </a:r>
              <a:endParaRPr lang="en-US" b="0" dirty="0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6488940" y="2767095"/>
            <a:ext cx="619783" cy="796458"/>
            <a:chOff x="6553425" y="2398386"/>
            <a:chExt cx="962123" cy="1161937"/>
          </a:xfrm>
        </p:grpSpPr>
        <p:grpSp>
          <p:nvGrpSpPr>
            <p:cNvPr id="87" name="Group 86"/>
            <p:cNvGrpSpPr/>
            <p:nvPr/>
          </p:nvGrpSpPr>
          <p:grpSpPr>
            <a:xfrm>
              <a:off x="6617532" y="2398386"/>
              <a:ext cx="830725" cy="845271"/>
              <a:chOff x="810381" y="3309181"/>
              <a:chExt cx="239417" cy="222324"/>
            </a:xfrm>
          </p:grpSpPr>
          <p:sp>
            <p:nvSpPr>
              <p:cNvPr id="88" name="Rounded Rectangle 87"/>
              <p:cNvSpPr/>
              <p:nvPr/>
            </p:nvSpPr>
            <p:spPr>
              <a:xfrm>
                <a:off x="810381" y="3309181"/>
                <a:ext cx="239417" cy="222324"/>
              </a:xfrm>
              <a:prstGeom prst="roundRect">
                <a:avLst/>
              </a:prstGeom>
              <a:solidFill>
                <a:srgbClr val="948A5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9" name="Freeform 12"/>
              <p:cNvSpPr>
                <a:spLocks noEditPoints="1"/>
              </p:cNvSpPr>
              <p:nvPr/>
            </p:nvSpPr>
            <p:spPr bwMode="auto">
              <a:xfrm>
                <a:off x="853059" y="3351995"/>
                <a:ext cx="167023" cy="136694"/>
              </a:xfrm>
              <a:custGeom>
                <a:avLst/>
                <a:gdLst>
                  <a:gd name="T0" fmla="*/ 419 w 494"/>
                  <a:gd name="T1" fmla="*/ 299 h 448"/>
                  <a:gd name="T2" fmla="*/ 403 w 494"/>
                  <a:gd name="T3" fmla="*/ 301 h 448"/>
                  <a:gd name="T4" fmla="*/ 302 w 494"/>
                  <a:gd name="T5" fmla="*/ 126 h 448"/>
                  <a:gd name="T6" fmla="*/ 322 w 494"/>
                  <a:gd name="T7" fmla="*/ 75 h 448"/>
                  <a:gd name="T8" fmla="*/ 247 w 494"/>
                  <a:gd name="T9" fmla="*/ 0 h 448"/>
                  <a:gd name="T10" fmla="*/ 173 w 494"/>
                  <a:gd name="T11" fmla="*/ 75 h 448"/>
                  <a:gd name="T12" fmla="*/ 193 w 494"/>
                  <a:gd name="T13" fmla="*/ 126 h 448"/>
                  <a:gd name="T14" fmla="*/ 91 w 494"/>
                  <a:gd name="T15" fmla="*/ 301 h 448"/>
                  <a:gd name="T16" fmla="*/ 75 w 494"/>
                  <a:gd name="T17" fmla="*/ 299 h 448"/>
                  <a:gd name="T18" fmla="*/ 0 w 494"/>
                  <a:gd name="T19" fmla="*/ 373 h 448"/>
                  <a:gd name="T20" fmla="*/ 75 w 494"/>
                  <a:gd name="T21" fmla="*/ 448 h 448"/>
                  <a:gd name="T22" fmla="*/ 146 w 494"/>
                  <a:gd name="T23" fmla="*/ 395 h 448"/>
                  <a:gd name="T24" fmla="*/ 349 w 494"/>
                  <a:gd name="T25" fmla="*/ 395 h 448"/>
                  <a:gd name="T26" fmla="*/ 419 w 494"/>
                  <a:gd name="T27" fmla="*/ 448 h 448"/>
                  <a:gd name="T28" fmla="*/ 494 w 494"/>
                  <a:gd name="T29" fmla="*/ 373 h 448"/>
                  <a:gd name="T30" fmla="*/ 419 w 494"/>
                  <a:gd name="T31" fmla="*/ 299 h 448"/>
                  <a:gd name="T32" fmla="*/ 349 w 494"/>
                  <a:gd name="T33" fmla="*/ 351 h 448"/>
                  <a:gd name="T34" fmla="*/ 146 w 494"/>
                  <a:gd name="T35" fmla="*/ 351 h 448"/>
                  <a:gd name="T36" fmla="*/ 130 w 494"/>
                  <a:gd name="T37" fmla="*/ 323 h 448"/>
                  <a:gd name="T38" fmla="*/ 231 w 494"/>
                  <a:gd name="T39" fmla="*/ 148 h 448"/>
                  <a:gd name="T40" fmla="*/ 247 w 494"/>
                  <a:gd name="T41" fmla="*/ 150 h 448"/>
                  <a:gd name="T42" fmla="*/ 264 w 494"/>
                  <a:gd name="T43" fmla="*/ 148 h 448"/>
                  <a:gd name="T44" fmla="*/ 365 w 494"/>
                  <a:gd name="T45" fmla="*/ 323 h 448"/>
                  <a:gd name="T46" fmla="*/ 349 w 494"/>
                  <a:gd name="T47" fmla="*/ 351 h 4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494" h="448">
                    <a:moveTo>
                      <a:pt x="419" y="299"/>
                    </a:moveTo>
                    <a:cubicBezTo>
                      <a:pt x="414" y="299"/>
                      <a:pt x="408" y="300"/>
                      <a:pt x="403" y="301"/>
                    </a:cubicBezTo>
                    <a:cubicBezTo>
                      <a:pt x="302" y="126"/>
                      <a:pt x="302" y="126"/>
                      <a:pt x="302" y="126"/>
                    </a:cubicBezTo>
                    <a:cubicBezTo>
                      <a:pt x="314" y="112"/>
                      <a:pt x="322" y="95"/>
                      <a:pt x="322" y="75"/>
                    </a:cubicBezTo>
                    <a:cubicBezTo>
                      <a:pt x="322" y="34"/>
                      <a:pt x="288" y="0"/>
                      <a:pt x="247" y="0"/>
                    </a:cubicBezTo>
                    <a:cubicBezTo>
                      <a:pt x="206" y="0"/>
                      <a:pt x="173" y="34"/>
                      <a:pt x="173" y="75"/>
                    </a:cubicBezTo>
                    <a:cubicBezTo>
                      <a:pt x="173" y="95"/>
                      <a:pt x="180" y="112"/>
                      <a:pt x="193" y="126"/>
                    </a:cubicBezTo>
                    <a:cubicBezTo>
                      <a:pt x="91" y="301"/>
                      <a:pt x="91" y="301"/>
                      <a:pt x="91" y="301"/>
                    </a:cubicBezTo>
                    <a:cubicBezTo>
                      <a:pt x="86" y="300"/>
                      <a:pt x="81" y="299"/>
                      <a:pt x="75" y="299"/>
                    </a:cubicBezTo>
                    <a:cubicBezTo>
                      <a:pt x="34" y="299"/>
                      <a:pt x="0" y="332"/>
                      <a:pt x="0" y="373"/>
                    </a:cubicBezTo>
                    <a:cubicBezTo>
                      <a:pt x="0" y="415"/>
                      <a:pt x="34" y="448"/>
                      <a:pt x="75" y="448"/>
                    </a:cubicBezTo>
                    <a:cubicBezTo>
                      <a:pt x="108" y="448"/>
                      <a:pt x="136" y="426"/>
                      <a:pt x="146" y="395"/>
                    </a:cubicBezTo>
                    <a:cubicBezTo>
                      <a:pt x="349" y="395"/>
                      <a:pt x="349" y="395"/>
                      <a:pt x="349" y="395"/>
                    </a:cubicBezTo>
                    <a:cubicBezTo>
                      <a:pt x="358" y="426"/>
                      <a:pt x="386" y="448"/>
                      <a:pt x="419" y="448"/>
                    </a:cubicBezTo>
                    <a:cubicBezTo>
                      <a:pt x="461" y="448"/>
                      <a:pt x="494" y="415"/>
                      <a:pt x="494" y="373"/>
                    </a:cubicBezTo>
                    <a:cubicBezTo>
                      <a:pt x="494" y="332"/>
                      <a:pt x="461" y="299"/>
                      <a:pt x="419" y="299"/>
                    </a:cubicBezTo>
                    <a:close/>
                    <a:moveTo>
                      <a:pt x="349" y="351"/>
                    </a:moveTo>
                    <a:cubicBezTo>
                      <a:pt x="146" y="351"/>
                      <a:pt x="146" y="351"/>
                      <a:pt x="146" y="351"/>
                    </a:cubicBezTo>
                    <a:cubicBezTo>
                      <a:pt x="142" y="341"/>
                      <a:pt x="137" y="331"/>
                      <a:pt x="130" y="323"/>
                    </a:cubicBezTo>
                    <a:cubicBezTo>
                      <a:pt x="231" y="148"/>
                      <a:pt x="231" y="148"/>
                      <a:pt x="231" y="148"/>
                    </a:cubicBezTo>
                    <a:cubicBezTo>
                      <a:pt x="236" y="149"/>
                      <a:pt x="242" y="150"/>
                      <a:pt x="247" y="150"/>
                    </a:cubicBezTo>
                    <a:cubicBezTo>
                      <a:pt x="253" y="150"/>
                      <a:pt x="258" y="149"/>
                      <a:pt x="264" y="148"/>
                    </a:cubicBezTo>
                    <a:cubicBezTo>
                      <a:pt x="365" y="323"/>
                      <a:pt x="365" y="323"/>
                      <a:pt x="365" y="323"/>
                    </a:cubicBezTo>
                    <a:cubicBezTo>
                      <a:pt x="358" y="331"/>
                      <a:pt x="352" y="341"/>
                      <a:pt x="349" y="35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00" dirty="0"/>
              </a:p>
            </p:txBody>
          </p:sp>
        </p:grpSp>
        <p:sp>
          <p:nvSpPr>
            <p:cNvPr id="90" name="TextBox 89"/>
            <p:cNvSpPr txBox="1"/>
            <p:nvPr/>
          </p:nvSpPr>
          <p:spPr>
            <a:xfrm>
              <a:off x="6553425" y="3252546"/>
              <a:ext cx="96212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0" dirty="0" smtClean="0"/>
                <a:t>Service C</a:t>
              </a:r>
              <a:endParaRPr lang="en-US" b="0" dirty="0"/>
            </a:p>
          </p:txBody>
        </p:sp>
      </p:grpSp>
      <p:sp>
        <p:nvSpPr>
          <p:cNvPr id="23" name="Rectangle 22"/>
          <p:cNvSpPr/>
          <p:nvPr/>
        </p:nvSpPr>
        <p:spPr>
          <a:xfrm>
            <a:off x="792580" y="3745191"/>
            <a:ext cx="4523995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b="0" dirty="0"/>
              <a:t>Service Instance per Virtual Machine </a:t>
            </a:r>
            <a:r>
              <a:rPr lang="en-US" b="0" dirty="0" smtClean="0"/>
              <a:t>Pattern :</a:t>
            </a:r>
          </a:p>
          <a:p>
            <a:pPr algn="l"/>
            <a:endParaRPr lang="en-US" b="0" dirty="0" smtClean="0"/>
          </a:p>
          <a:p>
            <a:pPr marL="285750" indent="-285750" algn="l">
              <a:buFont typeface="Arial" charset="0"/>
              <a:buChar char="•"/>
            </a:pPr>
            <a:r>
              <a:rPr lang="en-US" b="0" dirty="0"/>
              <a:t>Services can each live in their own virtual machine.</a:t>
            </a:r>
            <a:endParaRPr lang="en-US" b="0" dirty="0" smtClean="0"/>
          </a:p>
        </p:txBody>
      </p:sp>
      <p:grpSp>
        <p:nvGrpSpPr>
          <p:cNvPr id="93" name="Group 92"/>
          <p:cNvGrpSpPr/>
          <p:nvPr/>
        </p:nvGrpSpPr>
        <p:grpSpPr>
          <a:xfrm>
            <a:off x="1009868" y="5097515"/>
            <a:ext cx="782587" cy="889182"/>
            <a:chOff x="1419844" y="2408282"/>
            <a:chExt cx="1214853" cy="1297210"/>
          </a:xfrm>
        </p:grpSpPr>
        <p:grpSp>
          <p:nvGrpSpPr>
            <p:cNvPr id="94" name="Group 93"/>
            <p:cNvGrpSpPr/>
            <p:nvPr/>
          </p:nvGrpSpPr>
          <p:grpSpPr>
            <a:xfrm>
              <a:off x="1585452" y="2408282"/>
              <a:ext cx="834381" cy="846986"/>
              <a:chOff x="810381" y="2904842"/>
              <a:chExt cx="239418" cy="233531"/>
            </a:xfrm>
          </p:grpSpPr>
          <p:sp>
            <p:nvSpPr>
              <p:cNvPr id="96" name="Rounded Rectangle 95"/>
              <p:cNvSpPr/>
              <p:nvPr/>
            </p:nvSpPr>
            <p:spPr>
              <a:xfrm>
                <a:off x="810381" y="2904842"/>
                <a:ext cx="239418" cy="233531"/>
              </a:xfrm>
              <a:prstGeom prst="roundRect">
                <a:avLst/>
              </a:prstGeom>
              <a:solidFill>
                <a:schemeClr val="tx1">
                  <a:lumMod val="95000"/>
                  <a:lumOff val="5000"/>
                  <a:alpha val="55686"/>
                </a:scheme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"/>
                  <a:cs typeface=""/>
                </a:endParaRPr>
              </a:p>
            </p:txBody>
          </p:sp>
          <p:sp>
            <p:nvSpPr>
              <p:cNvPr id="97" name="Freeform 12"/>
              <p:cNvSpPr>
                <a:spLocks noEditPoints="1"/>
              </p:cNvSpPr>
              <p:nvPr/>
            </p:nvSpPr>
            <p:spPr bwMode="auto">
              <a:xfrm>
                <a:off x="846462" y="2941520"/>
                <a:ext cx="167023" cy="143584"/>
              </a:xfrm>
              <a:custGeom>
                <a:avLst/>
                <a:gdLst>
                  <a:gd name="T0" fmla="*/ 419 w 494"/>
                  <a:gd name="T1" fmla="*/ 299 h 448"/>
                  <a:gd name="T2" fmla="*/ 403 w 494"/>
                  <a:gd name="T3" fmla="*/ 301 h 448"/>
                  <a:gd name="T4" fmla="*/ 302 w 494"/>
                  <a:gd name="T5" fmla="*/ 126 h 448"/>
                  <a:gd name="T6" fmla="*/ 322 w 494"/>
                  <a:gd name="T7" fmla="*/ 75 h 448"/>
                  <a:gd name="T8" fmla="*/ 247 w 494"/>
                  <a:gd name="T9" fmla="*/ 0 h 448"/>
                  <a:gd name="T10" fmla="*/ 173 w 494"/>
                  <a:gd name="T11" fmla="*/ 75 h 448"/>
                  <a:gd name="T12" fmla="*/ 193 w 494"/>
                  <a:gd name="T13" fmla="*/ 126 h 448"/>
                  <a:gd name="T14" fmla="*/ 91 w 494"/>
                  <a:gd name="T15" fmla="*/ 301 h 448"/>
                  <a:gd name="T16" fmla="*/ 75 w 494"/>
                  <a:gd name="T17" fmla="*/ 299 h 448"/>
                  <a:gd name="T18" fmla="*/ 0 w 494"/>
                  <a:gd name="T19" fmla="*/ 373 h 448"/>
                  <a:gd name="T20" fmla="*/ 75 w 494"/>
                  <a:gd name="T21" fmla="*/ 448 h 448"/>
                  <a:gd name="T22" fmla="*/ 146 w 494"/>
                  <a:gd name="T23" fmla="*/ 395 h 448"/>
                  <a:gd name="T24" fmla="*/ 349 w 494"/>
                  <a:gd name="T25" fmla="*/ 395 h 448"/>
                  <a:gd name="T26" fmla="*/ 419 w 494"/>
                  <a:gd name="T27" fmla="*/ 448 h 448"/>
                  <a:gd name="T28" fmla="*/ 494 w 494"/>
                  <a:gd name="T29" fmla="*/ 373 h 448"/>
                  <a:gd name="T30" fmla="*/ 419 w 494"/>
                  <a:gd name="T31" fmla="*/ 299 h 448"/>
                  <a:gd name="T32" fmla="*/ 349 w 494"/>
                  <a:gd name="T33" fmla="*/ 351 h 448"/>
                  <a:gd name="T34" fmla="*/ 146 w 494"/>
                  <a:gd name="T35" fmla="*/ 351 h 448"/>
                  <a:gd name="T36" fmla="*/ 130 w 494"/>
                  <a:gd name="T37" fmla="*/ 323 h 448"/>
                  <a:gd name="T38" fmla="*/ 231 w 494"/>
                  <a:gd name="T39" fmla="*/ 148 h 448"/>
                  <a:gd name="T40" fmla="*/ 247 w 494"/>
                  <a:gd name="T41" fmla="*/ 150 h 448"/>
                  <a:gd name="T42" fmla="*/ 264 w 494"/>
                  <a:gd name="T43" fmla="*/ 148 h 448"/>
                  <a:gd name="T44" fmla="*/ 365 w 494"/>
                  <a:gd name="T45" fmla="*/ 323 h 448"/>
                  <a:gd name="T46" fmla="*/ 349 w 494"/>
                  <a:gd name="T47" fmla="*/ 351 h 4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494" h="448">
                    <a:moveTo>
                      <a:pt x="419" y="299"/>
                    </a:moveTo>
                    <a:cubicBezTo>
                      <a:pt x="414" y="299"/>
                      <a:pt x="408" y="300"/>
                      <a:pt x="403" y="301"/>
                    </a:cubicBezTo>
                    <a:cubicBezTo>
                      <a:pt x="302" y="126"/>
                      <a:pt x="302" y="126"/>
                      <a:pt x="302" y="126"/>
                    </a:cubicBezTo>
                    <a:cubicBezTo>
                      <a:pt x="314" y="112"/>
                      <a:pt x="322" y="95"/>
                      <a:pt x="322" y="75"/>
                    </a:cubicBezTo>
                    <a:cubicBezTo>
                      <a:pt x="322" y="34"/>
                      <a:pt x="288" y="0"/>
                      <a:pt x="247" y="0"/>
                    </a:cubicBezTo>
                    <a:cubicBezTo>
                      <a:pt x="206" y="0"/>
                      <a:pt x="173" y="34"/>
                      <a:pt x="173" y="75"/>
                    </a:cubicBezTo>
                    <a:cubicBezTo>
                      <a:pt x="173" y="95"/>
                      <a:pt x="180" y="112"/>
                      <a:pt x="193" y="126"/>
                    </a:cubicBezTo>
                    <a:cubicBezTo>
                      <a:pt x="91" y="301"/>
                      <a:pt x="91" y="301"/>
                      <a:pt x="91" y="301"/>
                    </a:cubicBezTo>
                    <a:cubicBezTo>
                      <a:pt x="86" y="300"/>
                      <a:pt x="81" y="299"/>
                      <a:pt x="75" y="299"/>
                    </a:cubicBezTo>
                    <a:cubicBezTo>
                      <a:pt x="34" y="299"/>
                      <a:pt x="0" y="332"/>
                      <a:pt x="0" y="373"/>
                    </a:cubicBezTo>
                    <a:cubicBezTo>
                      <a:pt x="0" y="415"/>
                      <a:pt x="34" y="448"/>
                      <a:pt x="75" y="448"/>
                    </a:cubicBezTo>
                    <a:cubicBezTo>
                      <a:pt x="108" y="448"/>
                      <a:pt x="136" y="426"/>
                      <a:pt x="146" y="395"/>
                    </a:cubicBezTo>
                    <a:cubicBezTo>
                      <a:pt x="349" y="395"/>
                      <a:pt x="349" y="395"/>
                      <a:pt x="349" y="395"/>
                    </a:cubicBezTo>
                    <a:cubicBezTo>
                      <a:pt x="358" y="426"/>
                      <a:pt x="386" y="448"/>
                      <a:pt x="419" y="448"/>
                    </a:cubicBezTo>
                    <a:cubicBezTo>
                      <a:pt x="461" y="448"/>
                      <a:pt x="494" y="415"/>
                      <a:pt x="494" y="373"/>
                    </a:cubicBezTo>
                    <a:cubicBezTo>
                      <a:pt x="494" y="332"/>
                      <a:pt x="461" y="299"/>
                      <a:pt x="419" y="299"/>
                    </a:cubicBezTo>
                    <a:close/>
                    <a:moveTo>
                      <a:pt x="349" y="351"/>
                    </a:moveTo>
                    <a:cubicBezTo>
                      <a:pt x="146" y="351"/>
                      <a:pt x="146" y="351"/>
                      <a:pt x="146" y="351"/>
                    </a:cubicBezTo>
                    <a:cubicBezTo>
                      <a:pt x="142" y="341"/>
                      <a:pt x="137" y="331"/>
                      <a:pt x="130" y="323"/>
                    </a:cubicBezTo>
                    <a:cubicBezTo>
                      <a:pt x="231" y="148"/>
                      <a:pt x="231" y="148"/>
                      <a:pt x="231" y="148"/>
                    </a:cubicBezTo>
                    <a:cubicBezTo>
                      <a:pt x="236" y="149"/>
                      <a:pt x="242" y="150"/>
                      <a:pt x="247" y="150"/>
                    </a:cubicBezTo>
                    <a:cubicBezTo>
                      <a:pt x="253" y="150"/>
                      <a:pt x="258" y="149"/>
                      <a:pt x="264" y="148"/>
                    </a:cubicBezTo>
                    <a:cubicBezTo>
                      <a:pt x="365" y="323"/>
                      <a:pt x="365" y="323"/>
                      <a:pt x="365" y="323"/>
                    </a:cubicBezTo>
                    <a:cubicBezTo>
                      <a:pt x="358" y="331"/>
                      <a:pt x="352" y="341"/>
                      <a:pt x="349" y="351"/>
                    </a:cubicBezTo>
                    <a:close/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"/>
                </a:endParaRPr>
              </a:p>
            </p:txBody>
          </p:sp>
        </p:grpSp>
        <p:sp>
          <p:nvSpPr>
            <p:cNvPr id="95" name="TextBox 94"/>
            <p:cNvSpPr txBox="1"/>
            <p:nvPr/>
          </p:nvSpPr>
          <p:spPr>
            <a:xfrm>
              <a:off x="1419844" y="3256482"/>
              <a:ext cx="1214853" cy="4490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b="0" dirty="0" smtClean="0"/>
                <a:t>Service</a:t>
              </a:r>
              <a:endParaRPr lang="en-US" b="0" dirty="0"/>
            </a:p>
          </p:txBody>
        </p:sp>
      </p:grpSp>
      <p:cxnSp>
        <p:nvCxnSpPr>
          <p:cNvPr id="98" name="Straight Arrow Connector 97"/>
          <p:cNvCxnSpPr/>
          <p:nvPr/>
        </p:nvCxnSpPr>
        <p:spPr bwMode="auto">
          <a:xfrm flipV="1">
            <a:off x="1704774" y="5415719"/>
            <a:ext cx="1585210" cy="1413"/>
          </a:xfrm>
          <a:prstGeom prst="straightConnector1">
            <a:avLst/>
          </a:prstGeom>
          <a:solidFill>
            <a:schemeClr val="accent1"/>
          </a:solidFill>
          <a:ln w="41275" cap="flat" cmpd="sng" algn="ctr">
            <a:solidFill>
              <a:schemeClr val="bg2">
                <a:alpha val="26000"/>
              </a:schemeClr>
            </a:solidFill>
            <a:prstDash val="solid"/>
            <a:round/>
            <a:headEnd type="none" w="lg" len="lg"/>
            <a:tailEnd type="triangle"/>
          </a:ln>
          <a:effectLst/>
        </p:spPr>
      </p:cxnSp>
      <p:sp>
        <p:nvSpPr>
          <p:cNvPr id="99" name="Rectangle 98"/>
          <p:cNvSpPr/>
          <p:nvPr/>
        </p:nvSpPr>
        <p:spPr>
          <a:xfrm>
            <a:off x="2082411" y="5137203"/>
            <a:ext cx="109998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0" dirty="0" smtClean="0"/>
              <a:t>PACKAGED AS</a:t>
            </a:r>
            <a:endParaRPr lang="en-US" sz="1000" b="0" dirty="0"/>
          </a:p>
        </p:txBody>
      </p:sp>
      <p:sp>
        <p:nvSpPr>
          <p:cNvPr id="101" name="Rounded Rectangle 100"/>
          <p:cNvSpPr/>
          <p:nvPr/>
        </p:nvSpPr>
        <p:spPr bwMode="auto">
          <a:xfrm>
            <a:off x="3340714" y="5032432"/>
            <a:ext cx="1408985" cy="661002"/>
          </a:xfrm>
          <a:prstGeom prst="roundRect">
            <a:avLst/>
          </a:prstGeom>
          <a:noFill/>
          <a:ln w="9525" cap="flat" cmpd="sng" algn="ctr">
            <a:solidFill>
              <a:schemeClr val="tx1"/>
            </a:solidFill>
            <a:prstDash val="dash"/>
            <a:round/>
            <a:headEnd type="none" w="lg" len="lg"/>
            <a:tailEnd type="none" w="lg" len="lg"/>
          </a:ln>
          <a:effectLst/>
        </p:spPr>
        <p:txBody>
          <a:bodyPr vert="horz" wrap="none" lIns="91440" tIns="91440" rIns="91440" bIns="9144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  <a:t>VIRTUAL</a:t>
            </a:r>
            <a:r>
              <a:rPr kumimoji="0" lang="en-US" sz="11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  <a:t> MACHINE</a:t>
            </a:r>
            <a:endParaRPr kumimoji="0" lang="en-US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cxnSp>
        <p:nvCxnSpPr>
          <p:cNvPr id="102" name="Straight Arrow Connector 101"/>
          <p:cNvCxnSpPr/>
          <p:nvPr/>
        </p:nvCxnSpPr>
        <p:spPr bwMode="auto">
          <a:xfrm flipV="1">
            <a:off x="4984082" y="4631031"/>
            <a:ext cx="1309931" cy="629282"/>
          </a:xfrm>
          <a:prstGeom prst="straightConnector1">
            <a:avLst/>
          </a:prstGeom>
          <a:solidFill>
            <a:schemeClr val="accent1"/>
          </a:solidFill>
          <a:ln w="41275" cap="flat" cmpd="sng" algn="ctr">
            <a:solidFill>
              <a:schemeClr val="bg2">
                <a:alpha val="26000"/>
              </a:schemeClr>
            </a:solidFill>
            <a:prstDash val="solid"/>
            <a:round/>
            <a:headEnd type="none" w="lg" len="lg"/>
            <a:tailEnd type="triangle"/>
          </a:ln>
          <a:effectLst/>
        </p:spPr>
      </p:cxnSp>
      <p:sp>
        <p:nvSpPr>
          <p:cNvPr id="105" name="Rounded Rectangle 104"/>
          <p:cNvSpPr/>
          <p:nvPr/>
        </p:nvSpPr>
        <p:spPr bwMode="auto">
          <a:xfrm>
            <a:off x="6528396" y="3971783"/>
            <a:ext cx="994802" cy="782111"/>
          </a:xfrm>
          <a:prstGeom prst="roundRect">
            <a:avLst/>
          </a:prstGeom>
          <a:noFill/>
          <a:ln w="9525" cap="flat" cmpd="sng" algn="ctr">
            <a:solidFill>
              <a:schemeClr val="tx1"/>
            </a:solidFill>
            <a:prstDash val="dash"/>
            <a:round/>
            <a:headEnd type="none" w="lg" len="lg"/>
            <a:tailEnd type="none" w="lg" len="lg"/>
          </a:ln>
          <a:effectLst/>
        </p:spPr>
        <p:txBody>
          <a:bodyPr vert="horz" wrap="non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grpSp>
        <p:nvGrpSpPr>
          <p:cNvPr id="106" name="Group 105"/>
          <p:cNvGrpSpPr/>
          <p:nvPr/>
        </p:nvGrpSpPr>
        <p:grpSpPr>
          <a:xfrm>
            <a:off x="6671199" y="4061325"/>
            <a:ext cx="788999" cy="705159"/>
            <a:chOff x="1248839" y="2408282"/>
            <a:chExt cx="1556865" cy="1348478"/>
          </a:xfrm>
        </p:grpSpPr>
        <p:grpSp>
          <p:nvGrpSpPr>
            <p:cNvPr id="107" name="Group 106"/>
            <p:cNvGrpSpPr/>
            <p:nvPr/>
          </p:nvGrpSpPr>
          <p:grpSpPr>
            <a:xfrm>
              <a:off x="1585452" y="2408282"/>
              <a:ext cx="834381" cy="846986"/>
              <a:chOff x="810381" y="2904842"/>
              <a:chExt cx="239418" cy="233531"/>
            </a:xfrm>
          </p:grpSpPr>
          <p:sp>
            <p:nvSpPr>
              <p:cNvPr id="109" name="Rounded Rectangle 108"/>
              <p:cNvSpPr/>
              <p:nvPr/>
            </p:nvSpPr>
            <p:spPr>
              <a:xfrm>
                <a:off x="810381" y="2904842"/>
                <a:ext cx="239418" cy="233531"/>
              </a:xfrm>
              <a:prstGeom prst="roundRect">
                <a:avLst/>
              </a:prstGeom>
              <a:solidFill>
                <a:srgbClr val="4F81BD">
                  <a:alpha val="55686"/>
                </a:srgb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"/>
                  <a:cs typeface=""/>
                </a:endParaRPr>
              </a:p>
            </p:txBody>
          </p:sp>
          <p:sp>
            <p:nvSpPr>
              <p:cNvPr id="110" name="Freeform 12"/>
              <p:cNvSpPr>
                <a:spLocks noEditPoints="1"/>
              </p:cNvSpPr>
              <p:nvPr/>
            </p:nvSpPr>
            <p:spPr bwMode="auto">
              <a:xfrm>
                <a:off x="846462" y="2941520"/>
                <a:ext cx="167023" cy="143584"/>
              </a:xfrm>
              <a:custGeom>
                <a:avLst/>
                <a:gdLst>
                  <a:gd name="T0" fmla="*/ 419 w 494"/>
                  <a:gd name="T1" fmla="*/ 299 h 448"/>
                  <a:gd name="T2" fmla="*/ 403 w 494"/>
                  <a:gd name="T3" fmla="*/ 301 h 448"/>
                  <a:gd name="T4" fmla="*/ 302 w 494"/>
                  <a:gd name="T5" fmla="*/ 126 h 448"/>
                  <a:gd name="T6" fmla="*/ 322 w 494"/>
                  <a:gd name="T7" fmla="*/ 75 h 448"/>
                  <a:gd name="T8" fmla="*/ 247 w 494"/>
                  <a:gd name="T9" fmla="*/ 0 h 448"/>
                  <a:gd name="T10" fmla="*/ 173 w 494"/>
                  <a:gd name="T11" fmla="*/ 75 h 448"/>
                  <a:gd name="T12" fmla="*/ 193 w 494"/>
                  <a:gd name="T13" fmla="*/ 126 h 448"/>
                  <a:gd name="T14" fmla="*/ 91 w 494"/>
                  <a:gd name="T15" fmla="*/ 301 h 448"/>
                  <a:gd name="T16" fmla="*/ 75 w 494"/>
                  <a:gd name="T17" fmla="*/ 299 h 448"/>
                  <a:gd name="T18" fmla="*/ 0 w 494"/>
                  <a:gd name="T19" fmla="*/ 373 h 448"/>
                  <a:gd name="T20" fmla="*/ 75 w 494"/>
                  <a:gd name="T21" fmla="*/ 448 h 448"/>
                  <a:gd name="T22" fmla="*/ 146 w 494"/>
                  <a:gd name="T23" fmla="*/ 395 h 448"/>
                  <a:gd name="T24" fmla="*/ 349 w 494"/>
                  <a:gd name="T25" fmla="*/ 395 h 448"/>
                  <a:gd name="T26" fmla="*/ 419 w 494"/>
                  <a:gd name="T27" fmla="*/ 448 h 448"/>
                  <a:gd name="T28" fmla="*/ 494 w 494"/>
                  <a:gd name="T29" fmla="*/ 373 h 448"/>
                  <a:gd name="T30" fmla="*/ 419 w 494"/>
                  <a:gd name="T31" fmla="*/ 299 h 448"/>
                  <a:gd name="T32" fmla="*/ 349 w 494"/>
                  <a:gd name="T33" fmla="*/ 351 h 448"/>
                  <a:gd name="T34" fmla="*/ 146 w 494"/>
                  <a:gd name="T35" fmla="*/ 351 h 448"/>
                  <a:gd name="T36" fmla="*/ 130 w 494"/>
                  <a:gd name="T37" fmla="*/ 323 h 448"/>
                  <a:gd name="T38" fmla="*/ 231 w 494"/>
                  <a:gd name="T39" fmla="*/ 148 h 448"/>
                  <a:gd name="T40" fmla="*/ 247 w 494"/>
                  <a:gd name="T41" fmla="*/ 150 h 448"/>
                  <a:gd name="T42" fmla="*/ 264 w 494"/>
                  <a:gd name="T43" fmla="*/ 148 h 448"/>
                  <a:gd name="T44" fmla="*/ 365 w 494"/>
                  <a:gd name="T45" fmla="*/ 323 h 448"/>
                  <a:gd name="T46" fmla="*/ 349 w 494"/>
                  <a:gd name="T47" fmla="*/ 351 h 4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494" h="448">
                    <a:moveTo>
                      <a:pt x="419" y="299"/>
                    </a:moveTo>
                    <a:cubicBezTo>
                      <a:pt x="414" y="299"/>
                      <a:pt x="408" y="300"/>
                      <a:pt x="403" y="301"/>
                    </a:cubicBezTo>
                    <a:cubicBezTo>
                      <a:pt x="302" y="126"/>
                      <a:pt x="302" y="126"/>
                      <a:pt x="302" y="126"/>
                    </a:cubicBezTo>
                    <a:cubicBezTo>
                      <a:pt x="314" y="112"/>
                      <a:pt x="322" y="95"/>
                      <a:pt x="322" y="75"/>
                    </a:cubicBezTo>
                    <a:cubicBezTo>
                      <a:pt x="322" y="34"/>
                      <a:pt x="288" y="0"/>
                      <a:pt x="247" y="0"/>
                    </a:cubicBezTo>
                    <a:cubicBezTo>
                      <a:pt x="206" y="0"/>
                      <a:pt x="173" y="34"/>
                      <a:pt x="173" y="75"/>
                    </a:cubicBezTo>
                    <a:cubicBezTo>
                      <a:pt x="173" y="95"/>
                      <a:pt x="180" y="112"/>
                      <a:pt x="193" y="126"/>
                    </a:cubicBezTo>
                    <a:cubicBezTo>
                      <a:pt x="91" y="301"/>
                      <a:pt x="91" y="301"/>
                      <a:pt x="91" y="301"/>
                    </a:cubicBezTo>
                    <a:cubicBezTo>
                      <a:pt x="86" y="300"/>
                      <a:pt x="81" y="299"/>
                      <a:pt x="75" y="299"/>
                    </a:cubicBezTo>
                    <a:cubicBezTo>
                      <a:pt x="34" y="299"/>
                      <a:pt x="0" y="332"/>
                      <a:pt x="0" y="373"/>
                    </a:cubicBezTo>
                    <a:cubicBezTo>
                      <a:pt x="0" y="415"/>
                      <a:pt x="34" y="448"/>
                      <a:pt x="75" y="448"/>
                    </a:cubicBezTo>
                    <a:cubicBezTo>
                      <a:pt x="108" y="448"/>
                      <a:pt x="136" y="426"/>
                      <a:pt x="146" y="395"/>
                    </a:cubicBezTo>
                    <a:cubicBezTo>
                      <a:pt x="349" y="395"/>
                      <a:pt x="349" y="395"/>
                      <a:pt x="349" y="395"/>
                    </a:cubicBezTo>
                    <a:cubicBezTo>
                      <a:pt x="358" y="426"/>
                      <a:pt x="386" y="448"/>
                      <a:pt x="419" y="448"/>
                    </a:cubicBezTo>
                    <a:cubicBezTo>
                      <a:pt x="461" y="448"/>
                      <a:pt x="494" y="415"/>
                      <a:pt x="494" y="373"/>
                    </a:cubicBezTo>
                    <a:cubicBezTo>
                      <a:pt x="494" y="332"/>
                      <a:pt x="461" y="299"/>
                      <a:pt x="419" y="299"/>
                    </a:cubicBezTo>
                    <a:close/>
                    <a:moveTo>
                      <a:pt x="349" y="351"/>
                    </a:moveTo>
                    <a:cubicBezTo>
                      <a:pt x="146" y="351"/>
                      <a:pt x="146" y="351"/>
                      <a:pt x="146" y="351"/>
                    </a:cubicBezTo>
                    <a:cubicBezTo>
                      <a:pt x="142" y="341"/>
                      <a:pt x="137" y="331"/>
                      <a:pt x="130" y="323"/>
                    </a:cubicBezTo>
                    <a:cubicBezTo>
                      <a:pt x="231" y="148"/>
                      <a:pt x="231" y="148"/>
                      <a:pt x="231" y="148"/>
                    </a:cubicBezTo>
                    <a:cubicBezTo>
                      <a:pt x="236" y="149"/>
                      <a:pt x="242" y="150"/>
                      <a:pt x="247" y="150"/>
                    </a:cubicBezTo>
                    <a:cubicBezTo>
                      <a:pt x="253" y="150"/>
                      <a:pt x="258" y="149"/>
                      <a:pt x="264" y="148"/>
                    </a:cubicBezTo>
                    <a:cubicBezTo>
                      <a:pt x="365" y="323"/>
                      <a:pt x="365" y="323"/>
                      <a:pt x="365" y="323"/>
                    </a:cubicBezTo>
                    <a:cubicBezTo>
                      <a:pt x="358" y="331"/>
                      <a:pt x="352" y="341"/>
                      <a:pt x="349" y="351"/>
                    </a:cubicBezTo>
                    <a:close/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"/>
                </a:endParaRPr>
              </a:p>
            </p:txBody>
          </p:sp>
        </p:grpSp>
        <p:sp>
          <p:nvSpPr>
            <p:cNvPr id="108" name="TextBox 107"/>
            <p:cNvSpPr txBox="1"/>
            <p:nvPr/>
          </p:nvSpPr>
          <p:spPr>
            <a:xfrm>
              <a:off x="1248839" y="3256482"/>
              <a:ext cx="1556865" cy="5002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b="0" dirty="0" smtClean="0"/>
                <a:t>Service A</a:t>
              </a:r>
              <a:endParaRPr lang="en-US" sz="1100" b="0" dirty="0"/>
            </a:p>
          </p:txBody>
        </p:sp>
      </p:grpSp>
      <p:sp>
        <p:nvSpPr>
          <p:cNvPr id="111" name="Rounded Rectangle 110"/>
          <p:cNvSpPr/>
          <p:nvPr/>
        </p:nvSpPr>
        <p:spPr bwMode="auto">
          <a:xfrm>
            <a:off x="6575693" y="4986382"/>
            <a:ext cx="947505" cy="753101"/>
          </a:xfrm>
          <a:prstGeom prst="roundRect">
            <a:avLst/>
          </a:prstGeom>
          <a:noFill/>
          <a:ln w="9525" cap="flat" cmpd="sng" algn="ctr">
            <a:solidFill>
              <a:schemeClr val="tx1"/>
            </a:solidFill>
            <a:prstDash val="dash"/>
            <a:round/>
            <a:headEnd type="none" w="lg" len="lg"/>
            <a:tailEnd type="none" w="lg" len="lg"/>
          </a:ln>
          <a:effectLst/>
        </p:spPr>
        <p:txBody>
          <a:bodyPr vert="horz" wrap="none" lIns="91440" tIns="91440" rIns="91440" bIns="9144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17" name="Rounded Rectangle 116"/>
          <p:cNvSpPr/>
          <p:nvPr/>
        </p:nvSpPr>
        <p:spPr bwMode="auto">
          <a:xfrm>
            <a:off x="6575692" y="5959381"/>
            <a:ext cx="947505" cy="725489"/>
          </a:xfrm>
          <a:prstGeom prst="roundRect">
            <a:avLst/>
          </a:prstGeom>
          <a:noFill/>
          <a:ln w="9525" cap="flat" cmpd="sng" algn="ctr">
            <a:solidFill>
              <a:schemeClr val="tx1"/>
            </a:solidFill>
            <a:prstDash val="dash"/>
            <a:round/>
            <a:headEnd type="none" w="lg" len="lg"/>
            <a:tailEnd type="none" w="lg" len="lg"/>
          </a:ln>
          <a:effectLst/>
        </p:spPr>
        <p:txBody>
          <a:bodyPr vert="horz" wrap="none" lIns="91440" tIns="91440" rIns="91440" bIns="9144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grpSp>
        <p:nvGrpSpPr>
          <p:cNvPr id="123" name="Group 122"/>
          <p:cNvGrpSpPr/>
          <p:nvPr/>
        </p:nvGrpSpPr>
        <p:grpSpPr>
          <a:xfrm>
            <a:off x="6747984" y="5032432"/>
            <a:ext cx="697466" cy="722993"/>
            <a:chOff x="5283813" y="2448620"/>
            <a:chExt cx="1224805" cy="1226929"/>
          </a:xfrm>
        </p:grpSpPr>
        <p:grpSp>
          <p:nvGrpSpPr>
            <p:cNvPr id="124" name="Group 123"/>
            <p:cNvGrpSpPr/>
            <p:nvPr/>
          </p:nvGrpSpPr>
          <p:grpSpPr>
            <a:xfrm>
              <a:off x="5479025" y="2448620"/>
              <a:ext cx="834381" cy="845271"/>
              <a:chOff x="796784" y="2455327"/>
              <a:chExt cx="249857" cy="235347"/>
            </a:xfrm>
          </p:grpSpPr>
          <p:sp>
            <p:nvSpPr>
              <p:cNvPr id="126" name="Rounded Rectangle 125"/>
              <p:cNvSpPr/>
              <p:nvPr/>
            </p:nvSpPr>
            <p:spPr>
              <a:xfrm>
                <a:off x="796784" y="2455327"/>
                <a:ext cx="249857" cy="235347"/>
              </a:xfrm>
              <a:prstGeom prst="roundRect">
                <a:avLst/>
              </a:prstGeom>
              <a:solidFill>
                <a:srgbClr val="F7964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"/>
                  <a:cs typeface=""/>
                </a:endParaRPr>
              </a:p>
            </p:txBody>
          </p:sp>
          <p:sp>
            <p:nvSpPr>
              <p:cNvPr id="127" name="Freeform 126"/>
              <p:cNvSpPr>
                <a:spLocks noEditPoints="1"/>
              </p:cNvSpPr>
              <p:nvPr/>
            </p:nvSpPr>
            <p:spPr bwMode="auto">
              <a:xfrm>
                <a:off x="828964" y="2505098"/>
                <a:ext cx="167023" cy="136694"/>
              </a:xfrm>
              <a:custGeom>
                <a:avLst/>
                <a:gdLst>
                  <a:gd name="T0" fmla="*/ 419 w 494"/>
                  <a:gd name="T1" fmla="*/ 299 h 448"/>
                  <a:gd name="T2" fmla="*/ 403 w 494"/>
                  <a:gd name="T3" fmla="*/ 301 h 448"/>
                  <a:gd name="T4" fmla="*/ 302 w 494"/>
                  <a:gd name="T5" fmla="*/ 126 h 448"/>
                  <a:gd name="T6" fmla="*/ 322 w 494"/>
                  <a:gd name="T7" fmla="*/ 75 h 448"/>
                  <a:gd name="T8" fmla="*/ 247 w 494"/>
                  <a:gd name="T9" fmla="*/ 0 h 448"/>
                  <a:gd name="T10" fmla="*/ 173 w 494"/>
                  <a:gd name="T11" fmla="*/ 75 h 448"/>
                  <a:gd name="T12" fmla="*/ 193 w 494"/>
                  <a:gd name="T13" fmla="*/ 126 h 448"/>
                  <a:gd name="T14" fmla="*/ 91 w 494"/>
                  <a:gd name="T15" fmla="*/ 301 h 448"/>
                  <a:gd name="T16" fmla="*/ 75 w 494"/>
                  <a:gd name="T17" fmla="*/ 299 h 448"/>
                  <a:gd name="T18" fmla="*/ 0 w 494"/>
                  <a:gd name="T19" fmla="*/ 373 h 448"/>
                  <a:gd name="T20" fmla="*/ 75 w 494"/>
                  <a:gd name="T21" fmla="*/ 448 h 448"/>
                  <a:gd name="T22" fmla="*/ 146 w 494"/>
                  <a:gd name="T23" fmla="*/ 395 h 448"/>
                  <a:gd name="T24" fmla="*/ 349 w 494"/>
                  <a:gd name="T25" fmla="*/ 395 h 448"/>
                  <a:gd name="T26" fmla="*/ 419 w 494"/>
                  <a:gd name="T27" fmla="*/ 448 h 448"/>
                  <a:gd name="T28" fmla="*/ 494 w 494"/>
                  <a:gd name="T29" fmla="*/ 373 h 448"/>
                  <a:gd name="T30" fmla="*/ 419 w 494"/>
                  <a:gd name="T31" fmla="*/ 299 h 448"/>
                  <a:gd name="T32" fmla="*/ 349 w 494"/>
                  <a:gd name="T33" fmla="*/ 351 h 448"/>
                  <a:gd name="T34" fmla="*/ 146 w 494"/>
                  <a:gd name="T35" fmla="*/ 351 h 448"/>
                  <a:gd name="T36" fmla="*/ 130 w 494"/>
                  <a:gd name="T37" fmla="*/ 323 h 448"/>
                  <a:gd name="T38" fmla="*/ 231 w 494"/>
                  <a:gd name="T39" fmla="*/ 148 h 448"/>
                  <a:gd name="T40" fmla="*/ 247 w 494"/>
                  <a:gd name="T41" fmla="*/ 150 h 448"/>
                  <a:gd name="T42" fmla="*/ 264 w 494"/>
                  <a:gd name="T43" fmla="*/ 148 h 448"/>
                  <a:gd name="T44" fmla="*/ 365 w 494"/>
                  <a:gd name="T45" fmla="*/ 323 h 448"/>
                  <a:gd name="T46" fmla="*/ 349 w 494"/>
                  <a:gd name="T47" fmla="*/ 351 h 4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494" h="448">
                    <a:moveTo>
                      <a:pt x="419" y="299"/>
                    </a:moveTo>
                    <a:cubicBezTo>
                      <a:pt x="414" y="299"/>
                      <a:pt x="408" y="300"/>
                      <a:pt x="403" y="301"/>
                    </a:cubicBezTo>
                    <a:cubicBezTo>
                      <a:pt x="302" y="126"/>
                      <a:pt x="302" y="126"/>
                      <a:pt x="302" y="126"/>
                    </a:cubicBezTo>
                    <a:cubicBezTo>
                      <a:pt x="314" y="112"/>
                      <a:pt x="322" y="95"/>
                      <a:pt x="322" y="75"/>
                    </a:cubicBezTo>
                    <a:cubicBezTo>
                      <a:pt x="322" y="34"/>
                      <a:pt x="288" y="0"/>
                      <a:pt x="247" y="0"/>
                    </a:cubicBezTo>
                    <a:cubicBezTo>
                      <a:pt x="206" y="0"/>
                      <a:pt x="173" y="34"/>
                      <a:pt x="173" y="75"/>
                    </a:cubicBezTo>
                    <a:cubicBezTo>
                      <a:pt x="173" y="95"/>
                      <a:pt x="180" y="112"/>
                      <a:pt x="193" y="126"/>
                    </a:cubicBezTo>
                    <a:cubicBezTo>
                      <a:pt x="91" y="301"/>
                      <a:pt x="91" y="301"/>
                      <a:pt x="91" y="301"/>
                    </a:cubicBezTo>
                    <a:cubicBezTo>
                      <a:pt x="86" y="300"/>
                      <a:pt x="81" y="299"/>
                      <a:pt x="75" y="299"/>
                    </a:cubicBezTo>
                    <a:cubicBezTo>
                      <a:pt x="34" y="299"/>
                      <a:pt x="0" y="332"/>
                      <a:pt x="0" y="373"/>
                    </a:cubicBezTo>
                    <a:cubicBezTo>
                      <a:pt x="0" y="415"/>
                      <a:pt x="34" y="448"/>
                      <a:pt x="75" y="448"/>
                    </a:cubicBezTo>
                    <a:cubicBezTo>
                      <a:pt x="108" y="448"/>
                      <a:pt x="136" y="426"/>
                      <a:pt x="146" y="395"/>
                    </a:cubicBezTo>
                    <a:cubicBezTo>
                      <a:pt x="349" y="395"/>
                      <a:pt x="349" y="395"/>
                      <a:pt x="349" y="395"/>
                    </a:cubicBezTo>
                    <a:cubicBezTo>
                      <a:pt x="358" y="426"/>
                      <a:pt x="386" y="448"/>
                      <a:pt x="419" y="448"/>
                    </a:cubicBezTo>
                    <a:cubicBezTo>
                      <a:pt x="461" y="448"/>
                      <a:pt x="494" y="415"/>
                      <a:pt x="494" y="373"/>
                    </a:cubicBezTo>
                    <a:cubicBezTo>
                      <a:pt x="494" y="332"/>
                      <a:pt x="461" y="299"/>
                      <a:pt x="419" y="299"/>
                    </a:cubicBezTo>
                    <a:close/>
                    <a:moveTo>
                      <a:pt x="349" y="351"/>
                    </a:moveTo>
                    <a:cubicBezTo>
                      <a:pt x="146" y="351"/>
                      <a:pt x="146" y="351"/>
                      <a:pt x="146" y="351"/>
                    </a:cubicBezTo>
                    <a:cubicBezTo>
                      <a:pt x="142" y="341"/>
                      <a:pt x="137" y="331"/>
                      <a:pt x="130" y="323"/>
                    </a:cubicBezTo>
                    <a:cubicBezTo>
                      <a:pt x="231" y="148"/>
                      <a:pt x="231" y="148"/>
                      <a:pt x="231" y="148"/>
                    </a:cubicBezTo>
                    <a:cubicBezTo>
                      <a:pt x="236" y="149"/>
                      <a:pt x="242" y="150"/>
                      <a:pt x="247" y="150"/>
                    </a:cubicBezTo>
                    <a:cubicBezTo>
                      <a:pt x="253" y="150"/>
                      <a:pt x="258" y="149"/>
                      <a:pt x="264" y="148"/>
                    </a:cubicBezTo>
                    <a:cubicBezTo>
                      <a:pt x="365" y="323"/>
                      <a:pt x="365" y="323"/>
                      <a:pt x="365" y="323"/>
                    </a:cubicBezTo>
                    <a:cubicBezTo>
                      <a:pt x="358" y="331"/>
                      <a:pt x="352" y="341"/>
                      <a:pt x="349" y="35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50" dirty="0"/>
              </a:p>
            </p:txBody>
          </p:sp>
        </p:grpSp>
        <p:sp>
          <p:nvSpPr>
            <p:cNvPr id="125" name="TextBox 124"/>
            <p:cNvSpPr txBox="1"/>
            <p:nvPr/>
          </p:nvSpPr>
          <p:spPr>
            <a:xfrm>
              <a:off x="5283813" y="3293891"/>
              <a:ext cx="1224805" cy="3816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b="0" dirty="0" smtClean="0"/>
                <a:t>Service B</a:t>
              </a:r>
              <a:endParaRPr lang="en-US" sz="1100" b="0" dirty="0"/>
            </a:p>
          </p:txBody>
        </p:sp>
      </p:grpSp>
      <p:grpSp>
        <p:nvGrpSpPr>
          <p:cNvPr id="128" name="Group 127"/>
          <p:cNvGrpSpPr/>
          <p:nvPr/>
        </p:nvGrpSpPr>
        <p:grpSpPr>
          <a:xfrm>
            <a:off x="6742047" y="6010242"/>
            <a:ext cx="647301" cy="623766"/>
            <a:chOff x="6415863" y="2398386"/>
            <a:chExt cx="1237246" cy="1235818"/>
          </a:xfrm>
        </p:grpSpPr>
        <p:grpSp>
          <p:nvGrpSpPr>
            <p:cNvPr id="129" name="Group 128"/>
            <p:cNvGrpSpPr/>
            <p:nvPr/>
          </p:nvGrpSpPr>
          <p:grpSpPr>
            <a:xfrm>
              <a:off x="6617532" y="2398386"/>
              <a:ext cx="830725" cy="845271"/>
              <a:chOff x="810381" y="3309181"/>
              <a:chExt cx="239417" cy="222324"/>
            </a:xfrm>
          </p:grpSpPr>
          <p:sp>
            <p:nvSpPr>
              <p:cNvPr id="131" name="Rounded Rectangle 130"/>
              <p:cNvSpPr/>
              <p:nvPr/>
            </p:nvSpPr>
            <p:spPr>
              <a:xfrm>
                <a:off x="810381" y="3309181"/>
                <a:ext cx="239417" cy="222324"/>
              </a:xfrm>
              <a:prstGeom prst="roundRect">
                <a:avLst/>
              </a:prstGeom>
              <a:solidFill>
                <a:srgbClr val="948A5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 dirty="0"/>
              </a:p>
            </p:txBody>
          </p:sp>
          <p:sp>
            <p:nvSpPr>
              <p:cNvPr id="132" name="Freeform 12"/>
              <p:cNvSpPr>
                <a:spLocks noEditPoints="1"/>
              </p:cNvSpPr>
              <p:nvPr/>
            </p:nvSpPr>
            <p:spPr bwMode="auto">
              <a:xfrm>
                <a:off x="853059" y="3351995"/>
                <a:ext cx="167023" cy="136694"/>
              </a:xfrm>
              <a:custGeom>
                <a:avLst/>
                <a:gdLst>
                  <a:gd name="T0" fmla="*/ 419 w 494"/>
                  <a:gd name="T1" fmla="*/ 299 h 448"/>
                  <a:gd name="T2" fmla="*/ 403 w 494"/>
                  <a:gd name="T3" fmla="*/ 301 h 448"/>
                  <a:gd name="T4" fmla="*/ 302 w 494"/>
                  <a:gd name="T5" fmla="*/ 126 h 448"/>
                  <a:gd name="T6" fmla="*/ 322 w 494"/>
                  <a:gd name="T7" fmla="*/ 75 h 448"/>
                  <a:gd name="T8" fmla="*/ 247 w 494"/>
                  <a:gd name="T9" fmla="*/ 0 h 448"/>
                  <a:gd name="T10" fmla="*/ 173 w 494"/>
                  <a:gd name="T11" fmla="*/ 75 h 448"/>
                  <a:gd name="T12" fmla="*/ 193 w 494"/>
                  <a:gd name="T13" fmla="*/ 126 h 448"/>
                  <a:gd name="T14" fmla="*/ 91 w 494"/>
                  <a:gd name="T15" fmla="*/ 301 h 448"/>
                  <a:gd name="T16" fmla="*/ 75 w 494"/>
                  <a:gd name="T17" fmla="*/ 299 h 448"/>
                  <a:gd name="T18" fmla="*/ 0 w 494"/>
                  <a:gd name="T19" fmla="*/ 373 h 448"/>
                  <a:gd name="T20" fmla="*/ 75 w 494"/>
                  <a:gd name="T21" fmla="*/ 448 h 448"/>
                  <a:gd name="T22" fmla="*/ 146 w 494"/>
                  <a:gd name="T23" fmla="*/ 395 h 448"/>
                  <a:gd name="T24" fmla="*/ 349 w 494"/>
                  <a:gd name="T25" fmla="*/ 395 h 448"/>
                  <a:gd name="T26" fmla="*/ 419 w 494"/>
                  <a:gd name="T27" fmla="*/ 448 h 448"/>
                  <a:gd name="T28" fmla="*/ 494 w 494"/>
                  <a:gd name="T29" fmla="*/ 373 h 448"/>
                  <a:gd name="T30" fmla="*/ 419 w 494"/>
                  <a:gd name="T31" fmla="*/ 299 h 448"/>
                  <a:gd name="T32" fmla="*/ 349 w 494"/>
                  <a:gd name="T33" fmla="*/ 351 h 448"/>
                  <a:gd name="T34" fmla="*/ 146 w 494"/>
                  <a:gd name="T35" fmla="*/ 351 h 448"/>
                  <a:gd name="T36" fmla="*/ 130 w 494"/>
                  <a:gd name="T37" fmla="*/ 323 h 448"/>
                  <a:gd name="T38" fmla="*/ 231 w 494"/>
                  <a:gd name="T39" fmla="*/ 148 h 448"/>
                  <a:gd name="T40" fmla="*/ 247 w 494"/>
                  <a:gd name="T41" fmla="*/ 150 h 448"/>
                  <a:gd name="T42" fmla="*/ 264 w 494"/>
                  <a:gd name="T43" fmla="*/ 148 h 448"/>
                  <a:gd name="T44" fmla="*/ 365 w 494"/>
                  <a:gd name="T45" fmla="*/ 323 h 448"/>
                  <a:gd name="T46" fmla="*/ 349 w 494"/>
                  <a:gd name="T47" fmla="*/ 351 h 4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494" h="448">
                    <a:moveTo>
                      <a:pt x="419" y="299"/>
                    </a:moveTo>
                    <a:cubicBezTo>
                      <a:pt x="414" y="299"/>
                      <a:pt x="408" y="300"/>
                      <a:pt x="403" y="301"/>
                    </a:cubicBezTo>
                    <a:cubicBezTo>
                      <a:pt x="302" y="126"/>
                      <a:pt x="302" y="126"/>
                      <a:pt x="302" y="126"/>
                    </a:cubicBezTo>
                    <a:cubicBezTo>
                      <a:pt x="314" y="112"/>
                      <a:pt x="322" y="95"/>
                      <a:pt x="322" y="75"/>
                    </a:cubicBezTo>
                    <a:cubicBezTo>
                      <a:pt x="322" y="34"/>
                      <a:pt x="288" y="0"/>
                      <a:pt x="247" y="0"/>
                    </a:cubicBezTo>
                    <a:cubicBezTo>
                      <a:pt x="206" y="0"/>
                      <a:pt x="173" y="34"/>
                      <a:pt x="173" y="75"/>
                    </a:cubicBezTo>
                    <a:cubicBezTo>
                      <a:pt x="173" y="95"/>
                      <a:pt x="180" y="112"/>
                      <a:pt x="193" y="126"/>
                    </a:cubicBezTo>
                    <a:cubicBezTo>
                      <a:pt x="91" y="301"/>
                      <a:pt x="91" y="301"/>
                      <a:pt x="91" y="301"/>
                    </a:cubicBezTo>
                    <a:cubicBezTo>
                      <a:pt x="86" y="300"/>
                      <a:pt x="81" y="299"/>
                      <a:pt x="75" y="299"/>
                    </a:cubicBezTo>
                    <a:cubicBezTo>
                      <a:pt x="34" y="299"/>
                      <a:pt x="0" y="332"/>
                      <a:pt x="0" y="373"/>
                    </a:cubicBezTo>
                    <a:cubicBezTo>
                      <a:pt x="0" y="415"/>
                      <a:pt x="34" y="448"/>
                      <a:pt x="75" y="448"/>
                    </a:cubicBezTo>
                    <a:cubicBezTo>
                      <a:pt x="108" y="448"/>
                      <a:pt x="136" y="426"/>
                      <a:pt x="146" y="395"/>
                    </a:cubicBezTo>
                    <a:cubicBezTo>
                      <a:pt x="349" y="395"/>
                      <a:pt x="349" y="395"/>
                      <a:pt x="349" y="395"/>
                    </a:cubicBezTo>
                    <a:cubicBezTo>
                      <a:pt x="358" y="426"/>
                      <a:pt x="386" y="448"/>
                      <a:pt x="419" y="448"/>
                    </a:cubicBezTo>
                    <a:cubicBezTo>
                      <a:pt x="461" y="448"/>
                      <a:pt x="494" y="415"/>
                      <a:pt x="494" y="373"/>
                    </a:cubicBezTo>
                    <a:cubicBezTo>
                      <a:pt x="494" y="332"/>
                      <a:pt x="461" y="299"/>
                      <a:pt x="419" y="299"/>
                    </a:cubicBezTo>
                    <a:close/>
                    <a:moveTo>
                      <a:pt x="349" y="351"/>
                    </a:moveTo>
                    <a:cubicBezTo>
                      <a:pt x="146" y="351"/>
                      <a:pt x="146" y="351"/>
                      <a:pt x="146" y="351"/>
                    </a:cubicBezTo>
                    <a:cubicBezTo>
                      <a:pt x="142" y="341"/>
                      <a:pt x="137" y="331"/>
                      <a:pt x="130" y="323"/>
                    </a:cubicBezTo>
                    <a:cubicBezTo>
                      <a:pt x="231" y="148"/>
                      <a:pt x="231" y="148"/>
                      <a:pt x="231" y="148"/>
                    </a:cubicBezTo>
                    <a:cubicBezTo>
                      <a:pt x="236" y="149"/>
                      <a:pt x="242" y="150"/>
                      <a:pt x="247" y="150"/>
                    </a:cubicBezTo>
                    <a:cubicBezTo>
                      <a:pt x="253" y="150"/>
                      <a:pt x="258" y="149"/>
                      <a:pt x="264" y="148"/>
                    </a:cubicBezTo>
                    <a:cubicBezTo>
                      <a:pt x="365" y="323"/>
                      <a:pt x="365" y="323"/>
                      <a:pt x="365" y="323"/>
                    </a:cubicBezTo>
                    <a:cubicBezTo>
                      <a:pt x="358" y="331"/>
                      <a:pt x="352" y="341"/>
                      <a:pt x="349" y="35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50" dirty="0"/>
              </a:p>
            </p:txBody>
          </p:sp>
        </p:grpSp>
        <p:sp>
          <p:nvSpPr>
            <p:cNvPr id="130" name="TextBox 129"/>
            <p:cNvSpPr txBox="1"/>
            <p:nvPr/>
          </p:nvSpPr>
          <p:spPr>
            <a:xfrm>
              <a:off x="6415863" y="3252546"/>
              <a:ext cx="1237246" cy="3816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b="0" dirty="0" smtClean="0"/>
                <a:t>Service C</a:t>
              </a:r>
              <a:endParaRPr lang="en-US" sz="1100" b="0" dirty="0"/>
            </a:p>
          </p:txBody>
        </p:sp>
      </p:grpSp>
      <p:cxnSp>
        <p:nvCxnSpPr>
          <p:cNvPr id="133" name="Straight Arrow Connector 132"/>
          <p:cNvCxnSpPr/>
          <p:nvPr/>
        </p:nvCxnSpPr>
        <p:spPr bwMode="auto">
          <a:xfrm flipV="1">
            <a:off x="5006805" y="5427070"/>
            <a:ext cx="1287208" cy="24774"/>
          </a:xfrm>
          <a:prstGeom prst="straightConnector1">
            <a:avLst/>
          </a:prstGeom>
          <a:solidFill>
            <a:schemeClr val="accent1"/>
          </a:solidFill>
          <a:ln w="41275" cap="flat" cmpd="sng" algn="ctr">
            <a:solidFill>
              <a:schemeClr val="bg2">
                <a:alpha val="26000"/>
              </a:schemeClr>
            </a:solidFill>
            <a:prstDash val="solid"/>
            <a:round/>
            <a:headEnd type="none" w="lg" len="lg"/>
            <a:tailEnd type="triangle"/>
          </a:ln>
          <a:effectLst/>
        </p:spPr>
      </p:cxnSp>
      <p:cxnSp>
        <p:nvCxnSpPr>
          <p:cNvPr id="135" name="Straight Arrow Connector 134"/>
          <p:cNvCxnSpPr/>
          <p:nvPr/>
        </p:nvCxnSpPr>
        <p:spPr bwMode="auto">
          <a:xfrm>
            <a:off x="5010545" y="5678088"/>
            <a:ext cx="1283468" cy="560480"/>
          </a:xfrm>
          <a:prstGeom prst="straightConnector1">
            <a:avLst/>
          </a:prstGeom>
          <a:solidFill>
            <a:schemeClr val="accent1"/>
          </a:solidFill>
          <a:ln w="41275" cap="flat" cmpd="sng" algn="ctr">
            <a:solidFill>
              <a:schemeClr val="bg2">
                <a:alpha val="26000"/>
              </a:schemeClr>
            </a:solidFill>
            <a:prstDash val="solid"/>
            <a:round/>
            <a:headEnd type="none" w="lg" len="lg"/>
            <a:tailEnd type="triangle"/>
          </a:ln>
          <a:effectLst/>
        </p:spPr>
      </p:cxnSp>
      <p:sp>
        <p:nvSpPr>
          <p:cNvPr id="138" name="Rectangle 137"/>
          <p:cNvSpPr/>
          <p:nvPr/>
        </p:nvSpPr>
        <p:spPr>
          <a:xfrm rot="19947180">
            <a:off x="4911340" y="4711949"/>
            <a:ext cx="108555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0" dirty="0" smtClean="0"/>
              <a:t>DEPLOYED AS</a:t>
            </a:r>
            <a:endParaRPr lang="en-US" sz="1000" b="0" dirty="0"/>
          </a:p>
        </p:txBody>
      </p:sp>
    </p:spTree>
    <p:extLst>
      <p:ext uri="{BB962C8B-B14F-4D97-AF65-F5344CB8AC3E}">
        <p14:creationId xmlns:p14="http://schemas.microsoft.com/office/powerpoint/2010/main" val="45082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669583"/>
            <a:ext cx="8448675" cy="1718734"/>
          </a:xfrm>
        </p:spPr>
        <p:txBody>
          <a:bodyPr/>
          <a:lstStyle/>
          <a:p>
            <a:pPr algn="ctr"/>
            <a:r>
              <a:rPr lang="en-GB" sz="7200" dirty="0" smtClean="0"/>
              <a:t/>
            </a:r>
            <a:br>
              <a:rPr lang="en-GB" sz="7200" dirty="0" smtClean="0"/>
            </a:br>
            <a:r>
              <a:rPr lang="en-GB" sz="7200" dirty="0"/>
              <a:t/>
            </a:r>
            <a:br>
              <a:rPr lang="en-GB" sz="7200" dirty="0"/>
            </a:br>
            <a:r>
              <a:rPr lang="en-GB" sz="7200" dirty="0" smtClean="0"/>
              <a:t/>
            </a:r>
            <a:br>
              <a:rPr lang="en-GB" sz="7200" dirty="0" smtClean="0"/>
            </a:br>
            <a:r>
              <a:rPr lang="en-GB" sz="7200" dirty="0" smtClean="0"/>
              <a:t>Thank You!</a:t>
            </a:r>
            <a:endParaRPr lang="en-US" sz="7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1538" y="1528950"/>
            <a:ext cx="8491537" cy="4802402"/>
          </a:xfrm>
        </p:spPr>
        <p:txBody>
          <a:bodyPr/>
          <a:lstStyle/>
          <a:p>
            <a:endParaRPr lang="en-US" altLang="en-US" sz="2000" dirty="0" smtClean="0">
              <a:ea typeface="MS PGothic" panose="020B0600070205080204" pitchFamily="34" charset="-128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1800" b="1" dirty="0">
              <a:ea typeface="MS PGothic" panose="020B060007020508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51D609-1948-4661-8BC6-AB1E16B109F4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778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Approach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51D609-1948-4661-8BC6-AB1E16B109F4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413" y="1445239"/>
            <a:ext cx="9055115" cy="4232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82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Architecture Principles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51D609-1948-4661-8BC6-AB1E16B109F4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785813" y="1325697"/>
            <a:ext cx="8534400" cy="630908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2000" b="0" dirty="0">
                <a:solidFill>
                  <a:schemeClr val="tx1"/>
                </a:solidFill>
                <a:latin typeface="Arial Hebrew" charset="-79"/>
                <a:ea typeface="Arial Hebrew" charset="-79"/>
                <a:cs typeface="Arial Hebrew" charset="-79"/>
              </a:rPr>
              <a:t>Domain Driven Design / Model Driven Design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785813" y="2109005"/>
            <a:ext cx="8534400" cy="630908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2000" b="0" dirty="0">
                <a:solidFill>
                  <a:schemeClr val="tx1"/>
                </a:solidFill>
                <a:latin typeface="Arial Hebrew" charset="-79"/>
                <a:ea typeface="Arial Hebrew" charset="-79"/>
                <a:cs typeface="Arial Hebrew" charset="-79"/>
              </a:rPr>
              <a:t>Culture of Automation Build, test &amp; release</a:t>
            </a:r>
            <a:endParaRPr lang="en-US" sz="2000" dirty="0">
              <a:solidFill>
                <a:schemeClr val="tx1"/>
              </a:solidFill>
              <a:latin typeface="Arial Hebrew" charset="-79"/>
              <a:ea typeface="Arial Hebrew" charset="-79"/>
              <a:cs typeface="Arial Hebrew" charset="-79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785813" y="2892313"/>
            <a:ext cx="8534400" cy="630908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2000" b="0" dirty="0">
                <a:solidFill>
                  <a:schemeClr val="tx1"/>
                </a:solidFill>
                <a:latin typeface="Arial Hebrew" charset="-79"/>
                <a:ea typeface="Arial Hebrew" charset="-79"/>
                <a:cs typeface="Arial Hebrew" charset="-79"/>
              </a:rPr>
              <a:t>Promote </a:t>
            </a:r>
            <a:r>
              <a:rPr lang="en-US" sz="2000" b="0" dirty="0" smtClean="0">
                <a:solidFill>
                  <a:schemeClr val="tx1"/>
                </a:solidFill>
                <a:latin typeface="Arial Hebrew" charset="-79"/>
                <a:ea typeface="Arial Hebrew" charset="-79"/>
                <a:cs typeface="Arial Hebrew" charset="-79"/>
              </a:rPr>
              <a:t>Polyglot, Decentralization and </a:t>
            </a:r>
            <a:r>
              <a:rPr lang="en-US" sz="2000" b="0" dirty="0">
                <a:solidFill>
                  <a:schemeClr val="tx1"/>
                </a:solidFill>
                <a:latin typeface="Arial Hebrew" charset="-79"/>
                <a:ea typeface="Arial Hebrew" charset="-79"/>
                <a:cs typeface="Arial Hebrew" charset="-79"/>
              </a:rPr>
              <a:t>S</a:t>
            </a:r>
            <a:r>
              <a:rPr lang="en-US" sz="2000" b="0" dirty="0" smtClean="0">
                <a:solidFill>
                  <a:schemeClr val="tx1"/>
                </a:solidFill>
                <a:latin typeface="Arial Hebrew" charset="-79"/>
                <a:ea typeface="Arial Hebrew" charset="-79"/>
                <a:cs typeface="Arial Hebrew" charset="-79"/>
              </a:rPr>
              <a:t>eparation </a:t>
            </a:r>
            <a:r>
              <a:rPr lang="en-US" sz="2000" b="0" dirty="0">
                <a:solidFill>
                  <a:schemeClr val="tx1"/>
                </a:solidFill>
                <a:latin typeface="Arial Hebrew" charset="-79"/>
                <a:ea typeface="Arial Hebrew" charset="-79"/>
                <a:cs typeface="Arial Hebrew" charset="-79"/>
              </a:rPr>
              <a:t>of C</a:t>
            </a:r>
            <a:r>
              <a:rPr lang="en-US" sz="2000" b="0" dirty="0" smtClean="0">
                <a:solidFill>
                  <a:schemeClr val="tx1"/>
                </a:solidFill>
                <a:latin typeface="Arial Hebrew" charset="-79"/>
                <a:ea typeface="Arial Hebrew" charset="-79"/>
                <a:cs typeface="Arial Hebrew" charset="-79"/>
              </a:rPr>
              <a:t>oncerns</a:t>
            </a:r>
            <a:endParaRPr lang="en-US" sz="2000" b="0" dirty="0">
              <a:solidFill>
                <a:schemeClr val="tx1"/>
              </a:solidFill>
              <a:latin typeface="Arial Hebrew" charset="-79"/>
              <a:ea typeface="Arial Hebrew" charset="-79"/>
              <a:cs typeface="Arial Hebrew" charset="-79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785813" y="3675621"/>
            <a:ext cx="8534400" cy="630908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2000" b="0" dirty="0" smtClean="0">
                <a:solidFill>
                  <a:schemeClr val="tx1"/>
                </a:solidFill>
                <a:latin typeface="Arial Hebrew" charset="-79"/>
                <a:ea typeface="Arial Hebrew" charset="-79"/>
                <a:cs typeface="Arial Hebrew" charset="-79"/>
              </a:rPr>
              <a:t>Deploy Independently</a:t>
            </a:r>
            <a:endParaRPr lang="en-US" sz="2000" b="0" dirty="0">
              <a:solidFill>
                <a:schemeClr val="tx1"/>
              </a:solidFill>
              <a:latin typeface="Arial Hebrew" charset="-79"/>
              <a:ea typeface="Arial Hebrew" charset="-79"/>
              <a:cs typeface="Arial Hebrew" charset="-79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785813" y="4463845"/>
            <a:ext cx="8534400" cy="630908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2000" b="0" dirty="0" smtClean="0">
                <a:solidFill>
                  <a:schemeClr val="tx1"/>
                </a:solidFill>
                <a:latin typeface="Arial Hebrew" charset="-79"/>
                <a:ea typeface="Arial Hebrew" charset="-79"/>
                <a:cs typeface="Arial Hebrew" charset="-79"/>
              </a:rPr>
              <a:t>Failure Isolation</a:t>
            </a:r>
            <a:endParaRPr lang="en-US" sz="2000" b="0" dirty="0">
              <a:solidFill>
                <a:schemeClr val="tx1"/>
              </a:solidFill>
              <a:latin typeface="Arial Hebrew" charset="-79"/>
              <a:ea typeface="Arial Hebrew" charset="-79"/>
              <a:cs typeface="Arial Hebrew" charset="-79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785813" y="5252069"/>
            <a:ext cx="8534400" cy="630908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2000" b="0" dirty="0">
                <a:solidFill>
                  <a:schemeClr val="tx1"/>
                </a:solidFill>
                <a:latin typeface="Arial Hebrew" charset="-79"/>
                <a:ea typeface="Arial Hebrew" charset="-79"/>
                <a:cs typeface="Arial Hebrew" charset="-79"/>
              </a:rPr>
              <a:t>Highly Observable Health of single service and health of whole eco-system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785813" y="6040293"/>
            <a:ext cx="8534400" cy="630908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2000" b="0" dirty="0" smtClean="0">
                <a:solidFill>
                  <a:schemeClr val="tx1"/>
                </a:solidFill>
                <a:latin typeface="Arial Hebrew" charset="-79"/>
                <a:ea typeface="Arial Hebrew" charset="-79"/>
                <a:cs typeface="Arial Hebrew" charset="-79"/>
              </a:rPr>
              <a:t>Resilience : Scaling</a:t>
            </a:r>
            <a:endParaRPr lang="en-US" sz="2000" b="0" dirty="0">
              <a:solidFill>
                <a:schemeClr val="tx1"/>
              </a:solidFill>
              <a:latin typeface="Arial Hebrew" charset="-79"/>
              <a:ea typeface="Arial Hebrew" charset="-79"/>
              <a:cs typeface="Arial Hebrew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804240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AutoShape 521"/>
          <p:cNvSpPr>
            <a:spLocks noChangeArrowheads="1"/>
          </p:cNvSpPr>
          <p:nvPr/>
        </p:nvSpPr>
        <p:spPr bwMode="auto">
          <a:xfrm>
            <a:off x="5565695" y="4834176"/>
            <a:ext cx="801351" cy="501313"/>
          </a:xfrm>
          <a:prstGeom prst="roundRect">
            <a:avLst>
              <a:gd name="adj" fmla="val 39102"/>
            </a:avLst>
          </a:prstGeom>
          <a:solidFill>
            <a:schemeClr val="accent4">
              <a:lumMod val="40000"/>
              <a:lumOff val="60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 altLang="en-US" sz="709" dirty="0">
              <a:latin typeface="Century Gothic" panose="020B0502020202020204" pitchFamily="34" charset="0"/>
              <a:cs typeface="Arial" panose="020B0604020202020204" pitchFamily="34" charset="0"/>
            </a:endParaRPr>
          </a:p>
          <a:p>
            <a:pPr algn="ctr">
              <a:defRPr/>
            </a:pPr>
            <a:endParaRPr lang="en-US" altLang="en-US" sz="709" dirty="0"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  <p:sp>
        <p:nvSpPr>
          <p:cNvPr id="596" name="Rectangle 595"/>
          <p:cNvSpPr/>
          <p:nvPr/>
        </p:nvSpPr>
        <p:spPr>
          <a:xfrm>
            <a:off x="3672959" y="4666655"/>
            <a:ext cx="3225403" cy="75134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103" dirty="0"/>
          </a:p>
        </p:txBody>
      </p:sp>
      <p:sp>
        <p:nvSpPr>
          <p:cNvPr id="2" name="AutoShape 2"/>
          <p:cNvSpPr>
            <a:spLocks noChangeArrowheads="1"/>
          </p:cNvSpPr>
          <p:nvPr/>
        </p:nvSpPr>
        <p:spPr bwMode="auto">
          <a:xfrm>
            <a:off x="6975873" y="1931313"/>
            <a:ext cx="1158895" cy="2851607"/>
          </a:xfrm>
          <a:prstGeom prst="roundRect">
            <a:avLst>
              <a:gd name="adj" fmla="val 16667"/>
            </a:avLst>
          </a:prstGeom>
          <a:solidFill>
            <a:schemeClr val="tx1">
              <a:lumMod val="65000"/>
              <a:lumOff val="35000"/>
            </a:schemeClr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sz="1103" dirty="0"/>
          </a:p>
        </p:txBody>
      </p:sp>
      <p:sp>
        <p:nvSpPr>
          <p:cNvPr id="3" name="AutoShape 3"/>
          <p:cNvSpPr>
            <a:spLocks noChangeArrowheads="1"/>
          </p:cNvSpPr>
          <p:nvPr/>
        </p:nvSpPr>
        <p:spPr bwMode="auto">
          <a:xfrm>
            <a:off x="4163838" y="1960546"/>
            <a:ext cx="2671669" cy="2611096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9525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tIns="0"/>
          <a:lstStyle/>
          <a:p>
            <a:pPr algn="ctr">
              <a:defRPr/>
            </a:pPr>
            <a:endParaRPr lang="en-US" altLang="en-US" sz="827" dirty="0"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AutoShape 4"/>
          <p:cNvSpPr>
            <a:spLocks noChangeArrowheads="1"/>
          </p:cNvSpPr>
          <p:nvPr/>
        </p:nvSpPr>
        <p:spPr bwMode="auto">
          <a:xfrm>
            <a:off x="2782849" y="2421375"/>
            <a:ext cx="1152644" cy="1997750"/>
          </a:xfrm>
          <a:prstGeom prst="roundRect">
            <a:avLst>
              <a:gd name="adj" fmla="val 16667"/>
            </a:avLst>
          </a:prstGeom>
          <a:solidFill>
            <a:schemeClr val="tx1">
              <a:lumMod val="65000"/>
              <a:lumOff val="35000"/>
            </a:schemeClr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sz="1103" dirty="0"/>
          </a:p>
        </p:txBody>
      </p:sp>
      <p:sp>
        <p:nvSpPr>
          <p:cNvPr id="5" name="AutoShape 5"/>
          <p:cNvSpPr>
            <a:spLocks noChangeArrowheads="1"/>
          </p:cNvSpPr>
          <p:nvPr/>
        </p:nvSpPr>
        <p:spPr bwMode="auto">
          <a:xfrm>
            <a:off x="1531443" y="1846302"/>
            <a:ext cx="1082635" cy="3071634"/>
          </a:xfrm>
          <a:prstGeom prst="roundRect">
            <a:avLst>
              <a:gd name="adj" fmla="val 16667"/>
            </a:avLst>
          </a:prstGeom>
          <a:solidFill>
            <a:schemeClr val="bg2">
              <a:lumMod val="50000"/>
            </a:schemeClr>
          </a:solidFill>
          <a:ln w="9525">
            <a:solidFill>
              <a:srgbClr val="FFFFCC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sz="1103" dirty="0"/>
          </a:p>
        </p:txBody>
      </p:sp>
      <p:sp>
        <p:nvSpPr>
          <p:cNvPr id="498" name="AutoShape 498"/>
          <p:cNvSpPr>
            <a:spLocks noChangeArrowheads="1"/>
          </p:cNvSpPr>
          <p:nvPr/>
        </p:nvSpPr>
        <p:spPr bwMode="auto">
          <a:xfrm>
            <a:off x="1623953" y="2442627"/>
            <a:ext cx="540068" cy="405051"/>
          </a:xfrm>
          <a:prstGeom prst="roundRect">
            <a:avLst>
              <a:gd name="adj" fmla="val 16667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53882" dir="27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altLang="en-US" sz="621" dirty="0">
                <a:cs typeface="Arial" panose="020B0604020202020204" pitchFamily="34" charset="0"/>
              </a:rPr>
              <a:t>Self-Service</a:t>
            </a:r>
          </a:p>
          <a:p>
            <a:pPr algn="ctr">
              <a:defRPr/>
            </a:pPr>
            <a:r>
              <a:rPr lang="en-US" altLang="en-US" sz="621" dirty="0">
                <a:cs typeface="Arial" panose="020B0604020202020204" pitchFamily="34" charset="0"/>
              </a:rPr>
              <a:t>Workplace</a:t>
            </a:r>
          </a:p>
        </p:txBody>
      </p:sp>
      <p:sp>
        <p:nvSpPr>
          <p:cNvPr id="499" name="AutoShape 499"/>
          <p:cNvSpPr>
            <a:spLocks noChangeArrowheads="1"/>
          </p:cNvSpPr>
          <p:nvPr/>
        </p:nvSpPr>
        <p:spPr bwMode="auto">
          <a:xfrm>
            <a:off x="1616452" y="1970068"/>
            <a:ext cx="540068" cy="405051"/>
          </a:xfrm>
          <a:prstGeom prst="roundRect">
            <a:avLst>
              <a:gd name="adj" fmla="val 16667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53882" dir="27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altLang="en-US" sz="621" dirty="0">
                <a:cs typeface="Arial" panose="020B0604020202020204" pitchFamily="34" charset="0"/>
              </a:rPr>
              <a:t>Contact</a:t>
            </a:r>
          </a:p>
          <a:p>
            <a:pPr algn="ctr">
              <a:defRPr/>
            </a:pPr>
            <a:r>
              <a:rPr lang="en-US" altLang="en-US" sz="621" dirty="0">
                <a:cs typeface="Arial" panose="020B0604020202020204" pitchFamily="34" charset="0"/>
              </a:rPr>
              <a:t>Center</a:t>
            </a:r>
          </a:p>
        </p:txBody>
      </p:sp>
      <p:sp>
        <p:nvSpPr>
          <p:cNvPr id="500" name="AutoShape 500"/>
          <p:cNvSpPr>
            <a:spLocks noChangeArrowheads="1"/>
          </p:cNvSpPr>
          <p:nvPr/>
        </p:nvSpPr>
        <p:spPr bwMode="auto">
          <a:xfrm>
            <a:off x="1616452" y="2921438"/>
            <a:ext cx="540068" cy="403801"/>
          </a:xfrm>
          <a:prstGeom prst="roundRect">
            <a:avLst>
              <a:gd name="adj" fmla="val 16667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53882" dir="27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altLang="en-US" sz="621" dirty="0">
                <a:cs typeface="Arial" panose="020B0604020202020204" pitchFamily="34" charset="0"/>
              </a:rPr>
              <a:t>Retail Specialty</a:t>
            </a:r>
          </a:p>
          <a:p>
            <a:pPr algn="ctr">
              <a:defRPr/>
            </a:pPr>
            <a:r>
              <a:rPr lang="en-US" altLang="en-US" sz="621" dirty="0">
                <a:cs typeface="Arial" panose="020B0604020202020204" pitchFamily="34" charset="0"/>
              </a:rPr>
              <a:t>Pharmacy</a:t>
            </a:r>
          </a:p>
        </p:txBody>
      </p:sp>
      <p:sp>
        <p:nvSpPr>
          <p:cNvPr id="501" name="AutoShape 501"/>
          <p:cNvSpPr>
            <a:spLocks noChangeArrowheads="1"/>
          </p:cNvSpPr>
          <p:nvPr/>
        </p:nvSpPr>
        <p:spPr bwMode="auto">
          <a:xfrm>
            <a:off x="1625203" y="3392746"/>
            <a:ext cx="540068" cy="405051"/>
          </a:xfrm>
          <a:prstGeom prst="roundRect">
            <a:avLst>
              <a:gd name="adj" fmla="val 16667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53882" dir="27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altLang="en-US" sz="621" dirty="0">
                <a:cs typeface="Arial" panose="020B0604020202020204" pitchFamily="34" charset="0"/>
              </a:rPr>
              <a:t>Nurse</a:t>
            </a:r>
          </a:p>
          <a:p>
            <a:pPr algn="ctr">
              <a:defRPr/>
            </a:pPr>
            <a:r>
              <a:rPr lang="en-US" altLang="en-US" sz="621" dirty="0">
                <a:cs typeface="Arial" panose="020B0604020202020204" pitchFamily="34" charset="0"/>
              </a:rPr>
              <a:t>Workplace</a:t>
            </a:r>
          </a:p>
        </p:txBody>
      </p:sp>
      <p:sp>
        <p:nvSpPr>
          <p:cNvPr id="502" name="AutoShape 502"/>
          <p:cNvSpPr>
            <a:spLocks noChangeArrowheads="1"/>
          </p:cNvSpPr>
          <p:nvPr/>
        </p:nvSpPr>
        <p:spPr bwMode="auto">
          <a:xfrm>
            <a:off x="1638956" y="4349116"/>
            <a:ext cx="822603" cy="453807"/>
          </a:xfrm>
          <a:prstGeom prst="roundRect">
            <a:avLst>
              <a:gd name="adj" fmla="val 16667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53882" dir="27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altLang="en-US" sz="621" dirty="0">
                <a:cs typeface="Arial" panose="020B0604020202020204" pitchFamily="34" charset="0"/>
              </a:rPr>
              <a:t>Electronic Business</a:t>
            </a:r>
          </a:p>
          <a:p>
            <a:pPr algn="ctr">
              <a:defRPr/>
            </a:pPr>
            <a:r>
              <a:rPr lang="en-US" altLang="en-US" sz="621" dirty="0">
                <a:cs typeface="Arial" panose="020B0604020202020204" pitchFamily="34" charset="0"/>
              </a:rPr>
              <a:t>Gateway</a:t>
            </a:r>
          </a:p>
        </p:txBody>
      </p:sp>
      <p:sp>
        <p:nvSpPr>
          <p:cNvPr id="10257" name="Text Box 507"/>
          <p:cNvSpPr txBox="1">
            <a:spLocks noChangeArrowheads="1"/>
          </p:cNvSpPr>
          <p:nvPr/>
        </p:nvSpPr>
        <p:spPr bwMode="auto">
          <a:xfrm>
            <a:off x="1667600" y="1523762"/>
            <a:ext cx="829074" cy="2535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95000"/>
              </a:lnSpc>
            </a:pPr>
            <a:r>
              <a:rPr lang="en-US" altLang="en-US" sz="1103" dirty="0">
                <a:latin typeface="Century Gothic" panose="020B0502020202020204" pitchFamily="34" charset="0"/>
                <a:cs typeface="Arial" panose="020B0604020202020204" pitchFamily="34" charset="0"/>
              </a:rPr>
              <a:t>Channels</a:t>
            </a:r>
          </a:p>
        </p:txBody>
      </p:sp>
      <p:sp>
        <p:nvSpPr>
          <p:cNvPr id="10258" name="Text Box 508"/>
          <p:cNvSpPr txBox="1">
            <a:spLocks noChangeArrowheads="1"/>
          </p:cNvSpPr>
          <p:nvPr/>
        </p:nvSpPr>
        <p:spPr bwMode="auto">
          <a:xfrm>
            <a:off x="7112942" y="1448753"/>
            <a:ext cx="843501" cy="4148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95000"/>
              </a:lnSpc>
            </a:pPr>
            <a:r>
              <a:rPr lang="en-US" altLang="en-US" sz="1103" dirty="0">
                <a:latin typeface="Century Gothic" panose="020B0502020202020204" pitchFamily="34" charset="0"/>
                <a:cs typeface="Arial" panose="020B0604020202020204" pitchFamily="34" charset="0"/>
              </a:rPr>
              <a:t>Enterprise</a:t>
            </a:r>
          </a:p>
          <a:p>
            <a:pPr algn="ctr">
              <a:lnSpc>
                <a:spcPct val="95000"/>
              </a:lnSpc>
            </a:pPr>
            <a:r>
              <a:rPr lang="en-US" altLang="en-US" sz="1103" dirty="0">
                <a:latin typeface="Century Gothic" panose="020B0502020202020204" pitchFamily="34" charset="0"/>
                <a:cs typeface="Arial" panose="020B0604020202020204" pitchFamily="34" charset="0"/>
              </a:rPr>
              <a:t>Systems</a:t>
            </a:r>
          </a:p>
        </p:txBody>
      </p:sp>
      <p:sp>
        <p:nvSpPr>
          <p:cNvPr id="510" name="AutoShape 511"/>
          <p:cNvSpPr>
            <a:spLocks noChangeArrowheads="1"/>
          </p:cNvSpPr>
          <p:nvPr/>
        </p:nvSpPr>
        <p:spPr bwMode="auto">
          <a:xfrm>
            <a:off x="1626453" y="3866555"/>
            <a:ext cx="540068" cy="405051"/>
          </a:xfrm>
          <a:prstGeom prst="roundRect">
            <a:avLst>
              <a:gd name="adj" fmla="val 16667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53882" dir="27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altLang="en-US" sz="621" dirty="0">
                <a:cs typeface="Arial" panose="020B0604020202020204" pitchFamily="34" charset="0"/>
              </a:rPr>
              <a:t>Partner</a:t>
            </a:r>
          </a:p>
          <a:p>
            <a:pPr algn="ctr">
              <a:defRPr/>
            </a:pPr>
            <a:r>
              <a:rPr lang="en-US" altLang="en-US" sz="621" dirty="0">
                <a:cs typeface="Arial" panose="020B0604020202020204" pitchFamily="34" charset="0"/>
              </a:rPr>
              <a:t>Workplace</a:t>
            </a:r>
          </a:p>
        </p:txBody>
      </p:sp>
      <p:grpSp>
        <p:nvGrpSpPr>
          <p:cNvPr id="10260" name="Group 512"/>
          <p:cNvGrpSpPr>
            <a:grpSpLocks/>
          </p:cNvGrpSpPr>
          <p:nvPr/>
        </p:nvGrpSpPr>
        <p:grpSpPr bwMode="auto">
          <a:xfrm>
            <a:off x="6980873" y="3764043"/>
            <a:ext cx="553820" cy="347543"/>
            <a:chOff x="3792" y="816"/>
            <a:chExt cx="672" cy="403"/>
          </a:xfrm>
        </p:grpSpPr>
        <p:sp>
          <p:nvSpPr>
            <p:cNvPr id="512" name="AutoShape 513"/>
            <p:cNvSpPr>
              <a:spLocks noChangeArrowheads="1"/>
            </p:cNvSpPr>
            <p:nvPr/>
          </p:nvSpPr>
          <p:spPr bwMode="auto">
            <a:xfrm>
              <a:off x="3792" y="816"/>
              <a:ext cx="508" cy="315"/>
            </a:xfrm>
            <a:prstGeom prst="can">
              <a:avLst>
                <a:gd name="adj" fmla="val 25000"/>
              </a:avLst>
            </a:prstGeom>
            <a:solidFill>
              <a:schemeClr val="accent5">
                <a:lumMod val="60000"/>
                <a:lumOff val="40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  <a:effectLst>
              <a:outerShdw dist="63500" dir="3187806" algn="ctr" rotWithShape="0">
                <a:srgbClr val="808080">
                  <a:alpha val="50000"/>
                </a:srgbClr>
              </a:outerShdw>
            </a:effectLst>
          </p:spPr>
          <p:txBody>
            <a:bodyPr tIns="54007" anchor="ctr" anchorCtr="1"/>
            <a:lstStyle/>
            <a:p>
              <a:pPr algn="ctr">
                <a:defRPr/>
              </a:pPr>
              <a:endParaRPr lang="en-US" altLang="en-US" sz="472" dirty="0">
                <a:cs typeface="Arial" panose="020B0604020202020204" pitchFamily="34" charset="0"/>
              </a:endParaRPr>
            </a:p>
          </p:txBody>
        </p:sp>
        <p:sp>
          <p:nvSpPr>
            <p:cNvPr id="513" name="AutoShape 514"/>
            <p:cNvSpPr>
              <a:spLocks noChangeArrowheads="1"/>
            </p:cNvSpPr>
            <p:nvPr/>
          </p:nvSpPr>
          <p:spPr bwMode="auto">
            <a:xfrm>
              <a:off x="3956" y="904"/>
              <a:ext cx="508" cy="315"/>
            </a:xfrm>
            <a:prstGeom prst="can">
              <a:avLst>
                <a:gd name="adj" fmla="val 25000"/>
              </a:avLst>
            </a:prstGeom>
            <a:solidFill>
              <a:schemeClr val="accent5">
                <a:lumMod val="60000"/>
                <a:lumOff val="4000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  <a:effectLst>
              <a:outerShdw dist="63500" dir="3187806" algn="ctr" rotWithShape="0">
                <a:srgbClr val="808080">
                  <a:alpha val="50000"/>
                </a:srgbClr>
              </a:outerShdw>
            </a:effectLst>
          </p:spPr>
          <p:txBody>
            <a:bodyPr tIns="54007" anchor="ctr" anchorCtr="1"/>
            <a:lstStyle/>
            <a:p>
              <a:pPr algn="ctr">
                <a:defRPr/>
              </a:pPr>
              <a:r>
                <a:rPr lang="en-US" altLang="en-US" sz="827" dirty="0">
                  <a:cs typeface="Arial" panose="020B0604020202020204" pitchFamily="34" charset="0"/>
                </a:rPr>
                <a:t>Sparcs</a:t>
              </a:r>
            </a:p>
          </p:txBody>
        </p:sp>
      </p:grpSp>
      <p:sp>
        <p:nvSpPr>
          <p:cNvPr id="10261" name="AutoShape 515"/>
          <p:cNvSpPr>
            <a:spLocks noChangeArrowheads="1"/>
          </p:cNvSpPr>
          <p:nvPr/>
        </p:nvSpPr>
        <p:spPr bwMode="auto">
          <a:xfrm>
            <a:off x="7600951" y="4926687"/>
            <a:ext cx="483811" cy="496312"/>
          </a:xfrm>
          <a:prstGeom prst="roundRect">
            <a:avLst>
              <a:gd name="adj" fmla="val 16667"/>
            </a:avLst>
          </a:prstGeom>
          <a:solidFill>
            <a:schemeClr val="bg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 sz="1103" dirty="0"/>
          </a:p>
        </p:txBody>
      </p:sp>
      <p:grpSp>
        <p:nvGrpSpPr>
          <p:cNvPr id="10262" name="Group 516"/>
          <p:cNvGrpSpPr>
            <a:grpSpLocks/>
          </p:cNvGrpSpPr>
          <p:nvPr/>
        </p:nvGrpSpPr>
        <p:grpSpPr bwMode="auto">
          <a:xfrm>
            <a:off x="7632206" y="5001697"/>
            <a:ext cx="402550" cy="195024"/>
            <a:chOff x="387" y="3648"/>
            <a:chExt cx="429" cy="208"/>
          </a:xfrm>
        </p:grpSpPr>
        <p:pic>
          <p:nvPicPr>
            <p:cNvPr id="10337" name="Picture 517" descr="BD18219_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8" y="3648"/>
              <a:ext cx="208" cy="2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338" name="Picture 518" descr="BD18215_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7" y="3696"/>
              <a:ext cx="189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339" name="Line 519"/>
            <p:cNvSpPr>
              <a:spLocks noChangeShapeType="1"/>
            </p:cNvSpPr>
            <p:nvPr/>
          </p:nvSpPr>
          <p:spPr bwMode="auto">
            <a:xfrm>
              <a:off x="528" y="3744"/>
              <a:ext cx="80" cy="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99190" dir="19211666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103" dirty="0"/>
            </a:p>
          </p:txBody>
        </p:sp>
      </p:grpSp>
      <p:sp>
        <p:nvSpPr>
          <p:cNvPr id="10263" name="Rectangle 520"/>
          <p:cNvSpPr>
            <a:spLocks noChangeArrowheads="1"/>
          </p:cNvSpPr>
          <p:nvPr/>
        </p:nvSpPr>
        <p:spPr bwMode="auto">
          <a:xfrm>
            <a:off x="7637960" y="5209222"/>
            <a:ext cx="424796" cy="145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r>
              <a:rPr lang="en-US" altLang="en-US" sz="472" dirty="0">
                <a:solidFill>
                  <a:srgbClr val="000000"/>
                </a:solidFill>
                <a:cs typeface="Arial" panose="020B0604020202020204" pitchFamily="34" charset="0"/>
              </a:rPr>
              <a:t>Vendor / Partner</a:t>
            </a:r>
          </a:p>
          <a:p>
            <a:pPr algn="ctr"/>
            <a:r>
              <a:rPr lang="en-US" altLang="en-US" sz="472" dirty="0">
                <a:solidFill>
                  <a:srgbClr val="000000"/>
                </a:solidFill>
                <a:cs typeface="Arial" panose="020B0604020202020204" pitchFamily="34" charset="0"/>
              </a:rPr>
              <a:t>Systems</a:t>
            </a:r>
          </a:p>
        </p:txBody>
      </p:sp>
      <p:sp>
        <p:nvSpPr>
          <p:cNvPr id="10264" name="AutoShape 521"/>
          <p:cNvSpPr>
            <a:spLocks noChangeArrowheads="1"/>
          </p:cNvSpPr>
          <p:nvPr/>
        </p:nvSpPr>
        <p:spPr bwMode="auto">
          <a:xfrm>
            <a:off x="3727967" y="4829175"/>
            <a:ext cx="1292662" cy="500063"/>
          </a:xfrm>
          <a:prstGeom prst="roundRect">
            <a:avLst>
              <a:gd name="adj" fmla="val 39102"/>
            </a:avLst>
          </a:prstGeom>
          <a:solidFill>
            <a:srgbClr val="C00000"/>
          </a:solidFill>
          <a:ln w="9525">
            <a:solidFill>
              <a:srgbClr val="C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endParaRPr lang="en-US" altLang="en-US" sz="709" dirty="0">
              <a:latin typeface="Century Gothic" panose="020B0502020202020204" pitchFamily="34" charset="0"/>
              <a:cs typeface="Arial" panose="020B0604020202020204" pitchFamily="34" charset="0"/>
            </a:endParaRPr>
          </a:p>
          <a:p>
            <a:pPr algn="ctr"/>
            <a:endParaRPr lang="en-US" altLang="en-US" sz="709" dirty="0"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  <p:sp>
        <p:nvSpPr>
          <p:cNvPr id="529" name="AutoShape 530"/>
          <p:cNvSpPr>
            <a:spLocks noChangeArrowheads="1"/>
          </p:cNvSpPr>
          <p:nvPr/>
        </p:nvSpPr>
        <p:spPr bwMode="auto">
          <a:xfrm rot="16200000">
            <a:off x="2421529" y="2948915"/>
            <a:ext cx="1847779" cy="952619"/>
          </a:xfrm>
          <a:prstGeom prst="roundRect">
            <a:avLst>
              <a:gd name="adj" fmla="val 16667"/>
            </a:avLst>
          </a:prstGeom>
          <a:solidFill>
            <a:schemeClr val="bg1">
              <a:lumMod val="95000"/>
            </a:schemeClr>
          </a:solidFill>
          <a:ln w="25400">
            <a:solidFill>
              <a:srgbClr val="C00000"/>
            </a:solidFill>
            <a:prstDash val="solid"/>
            <a:round/>
            <a:headEnd/>
            <a:tailEnd/>
          </a:ln>
          <a:effectLst>
            <a:outerShdw dist="53882" dir="2700000" algn="ctr" rotWithShape="0">
              <a:schemeClr val="bg2">
                <a:alpha val="50000"/>
              </a:schemeClr>
            </a:outerShdw>
          </a:effectLst>
        </p:spPr>
        <p:txBody>
          <a:bodyPr vert="vert" wrap="none" anchor="t"/>
          <a:lstStyle/>
          <a:p>
            <a:pPr algn="ctr">
              <a:defRPr/>
            </a:pPr>
            <a:r>
              <a:rPr lang="en-US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API</a:t>
            </a:r>
          </a:p>
          <a:p>
            <a:pPr algn="ctr">
              <a:defRPr/>
            </a:pPr>
            <a:r>
              <a:rPr lang="en-US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GATEWAY</a:t>
            </a:r>
          </a:p>
        </p:txBody>
      </p:sp>
      <p:sp>
        <p:nvSpPr>
          <p:cNvPr id="10266" name="Text Box 541"/>
          <p:cNvSpPr txBox="1">
            <a:spLocks noChangeArrowheads="1"/>
          </p:cNvSpPr>
          <p:nvPr/>
        </p:nvSpPr>
        <p:spPr bwMode="auto">
          <a:xfrm>
            <a:off x="5218787" y="1512518"/>
            <a:ext cx="747320" cy="2535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95000"/>
              </a:lnSpc>
            </a:pPr>
            <a:r>
              <a:rPr lang="en-US" altLang="en-US" sz="1103" dirty="0">
                <a:latin typeface="Century Gothic" panose="020B0502020202020204" pitchFamily="34" charset="0"/>
                <a:cs typeface="Arial" panose="020B0604020202020204" pitchFamily="34" charset="0"/>
              </a:rPr>
              <a:t>Services</a:t>
            </a:r>
          </a:p>
        </p:txBody>
      </p:sp>
      <p:grpSp>
        <p:nvGrpSpPr>
          <p:cNvPr id="10282" name="Group 561"/>
          <p:cNvGrpSpPr>
            <a:grpSpLocks/>
          </p:cNvGrpSpPr>
          <p:nvPr/>
        </p:nvGrpSpPr>
        <p:grpSpPr bwMode="auto">
          <a:xfrm>
            <a:off x="7553444" y="3681533"/>
            <a:ext cx="531317" cy="367546"/>
            <a:chOff x="3825" y="783"/>
            <a:chExt cx="644" cy="469"/>
          </a:xfrm>
        </p:grpSpPr>
        <p:sp>
          <p:nvSpPr>
            <p:cNvPr id="561" name="AutoShape 562"/>
            <p:cNvSpPr>
              <a:spLocks noChangeArrowheads="1"/>
            </p:cNvSpPr>
            <p:nvPr/>
          </p:nvSpPr>
          <p:spPr bwMode="auto">
            <a:xfrm>
              <a:off x="3825" y="783"/>
              <a:ext cx="508" cy="314"/>
            </a:xfrm>
            <a:prstGeom prst="can">
              <a:avLst>
                <a:gd name="adj" fmla="val 25000"/>
              </a:avLst>
            </a:prstGeom>
            <a:solidFill>
              <a:schemeClr val="accent3">
                <a:lumMod val="75000"/>
              </a:schemeClr>
            </a:solidFill>
            <a:ln w="9525">
              <a:solidFill>
                <a:schemeClr val="accent3">
                  <a:lumMod val="75000"/>
                </a:schemeClr>
              </a:solidFill>
              <a:round/>
              <a:headEnd/>
              <a:tailEnd/>
            </a:ln>
            <a:effectLst>
              <a:outerShdw dist="63500" dir="3187806" algn="ctr" rotWithShape="0">
                <a:srgbClr val="808080">
                  <a:alpha val="50000"/>
                </a:srgbClr>
              </a:outerShdw>
            </a:effectLst>
          </p:spPr>
          <p:txBody>
            <a:bodyPr lIns="0" tIns="54007" rIns="0" anchor="ctr" anchorCtr="1"/>
            <a:lstStyle/>
            <a:p>
              <a:pPr algn="ctr">
                <a:defRPr/>
              </a:pPr>
              <a:endParaRPr lang="en-US" altLang="en-US" sz="472" dirty="0">
                <a:cs typeface="Arial" panose="020B0604020202020204" pitchFamily="34" charset="0"/>
              </a:endParaRPr>
            </a:p>
          </p:txBody>
        </p:sp>
        <p:sp>
          <p:nvSpPr>
            <p:cNvPr id="562" name="AutoShape 563"/>
            <p:cNvSpPr>
              <a:spLocks noChangeArrowheads="1"/>
            </p:cNvSpPr>
            <p:nvPr/>
          </p:nvSpPr>
          <p:spPr bwMode="auto">
            <a:xfrm>
              <a:off x="3961" y="938"/>
              <a:ext cx="508" cy="314"/>
            </a:xfrm>
            <a:prstGeom prst="can">
              <a:avLst>
                <a:gd name="adj" fmla="val 25000"/>
              </a:avLst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accent3">
                  <a:lumMod val="75000"/>
                </a:schemeClr>
              </a:solidFill>
              <a:round/>
              <a:headEnd/>
              <a:tailEnd/>
            </a:ln>
            <a:effectLst>
              <a:outerShdw dist="63500" dir="3187806" algn="ctr" rotWithShape="0">
                <a:srgbClr val="808080">
                  <a:alpha val="50000"/>
                </a:srgbClr>
              </a:outerShdw>
            </a:effectLst>
          </p:spPr>
          <p:txBody>
            <a:bodyPr lIns="0" tIns="54007" rIns="0" anchor="ctr" anchorCtr="1"/>
            <a:lstStyle/>
            <a:p>
              <a:pPr algn="ctr">
                <a:defRPr/>
              </a:pPr>
              <a:r>
                <a:rPr lang="en-US" altLang="en-US" sz="827" dirty="0">
                  <a:cs typeface="Arial" panose="020B0604020202020204" pitchFamily="34" charset="0"/>
                </a:rPr>
                <a:t>HBS Data</a:t>
              </a:r>
            </a:p>
          </p:txBody>
        </p:sp>
      </p:grpSp>
      <p:sp>
        <p:nvSpPr>
          <p:cNvPr id="10283" name="Rectangle 564"/>
          <p:cNvSpPr>
            <a:spLocks noChangeArrowheads="1"/>
          </p:cNvSpPr>
          <p:nvPr/>
        </p:nvSpPr>
        <p:spPr bwMode="auto">
          <a:xfrm>
            <a:off x="7048381" y="2601398"/>
            <a:ext cx="965121" cy="1012627"/>
          </a:xfrm>
          <a:prstGeom prst="rect">
            <a:avLst/>
          </a:prstGeom>
          <a:solidFill>
            <a:srgbClr val="C00000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63500" dir="2212194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 sz="1103" dirty="0"/>
          </a:p>
        </p:txBody>
      </p:sp>
      <p:sp>
        <p:nvSpPr>
          <p:cNvPr id="564" name="Rectangle 565"/>
          <p:cNvSpPr>
            <a:spLocks noChangeArrowheads="1"/>
          </p:cNvSpPr>
          <p:nvPr/>
        </p:nvSpPr>
        <p:spPr bwMode="auto">
          <a:xfrm>
            <a:off x="7537194" y="2743914"/>
            <a:ext cx="411301" cy="22127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algn="ctr">
              <a:defRPr/>
            </a:pPr>
            <a:r>
              <a:rPr lang="en-US" altLang="en-US" sz="591" dirty="0">
                <a:cs typeface="Arial" panose="020B0604020202020204" pitchFamily="34" charset="0"/>
              </a:rPr>
              <a:t>Drug</a:t>
            </a:r>
          </a:p>
        </p:txBody>
      </p:sp>
      <p:sp>
        <p:nvSpPr>
          <p:cNvPr id="565" name="Rectangle 566"/>
          <p:cNvSpPr>
            <a:spLocks noChangeArrowheads="1"/>
          </p:cNvSpPr>
          <p:nvPr/>
        </p:nvSpPr>
        <p:spPr bwMode="auto">
          <a:xfrm>
            <a:off x="7093386" y="2740166"/>
            <a:ext cx="405051" cy="22127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algn="ctr">
              <a:defRPr/>
            </a:pPr>
            <a:r>
              <a:rPr lang="en-US" altLang="en-US" sz="591" dirty="0">
                <a:cs typeface="Arial" panose="020B0604020202020204" pitchFamily="34" charset="0"/>
              </a:rPr>
              <a:t>Patient</a:t>
            </a:r>
          </a:p>
        </p:txBody>
      </p:sp>
      <p:sp>
        <p:nvSpPr>
          <p:cNvPr id="566" name="Rectangle 567"/>
          <p:cNvSpPr>
            <a:spLocks noChangeArrowheads="1"/>
          </p:cNvSpPr>
          <p:nvPr/>
        </p:nvSpPr>
        <p:spPr bwMode="auto">
          <a:xfrm>
            <a:off x="7537194" y="3010199"/>
            <a:ext cx="411301" cy="22127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algn="ctr">
              <a:defRPr/>
            </a:pPr>
            <a:r>
              <a:rPr lang="en-US" altLang="en-US" sz="591" dirty="0">
                <a:cs typeface="Arial" panose="020B0604020202020204" pitchFamily="34" charset="0"/>
              </a:rPr>
              <a:t>Supplies</a:t>
            </a:r>
          </a:p>
        </p:txBody>
      </p:sp>
      <p:sp>
        <p:nvSpPr>
          <p:cNvPr id="567" name="Rectangle 568"/>
          <p:cNvSpPr>
            <a:spLocks noChangeArrowheads="1"/>
          </p:cNvSpPr>
          <p:nvPr/>
        </p:nvSpPr>
        <p:spPr bwMode="auto">
          <a:xfrm>
            <a:off x="7093386" y="3010199"/>
            <a:ext cx="405051" cy="22127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algn="ctr">
              <a:defRPr/>
            </a:pPr>
            <a:r>
              <a:rPr lang="en-US" altLang="en-US" sz="591" dirty="0">
                <a:cs typeface="Arial" panose="020B0604020202020204" pitchFamily="34" charset="0"/>
              </a:rPr>
              <a:t>Billing</a:t>
            </a:r>
          </a:p>
        </p:txBody>
      </p:sp>
      <p:sp>
        <p:nvSpPr>
          <p:cNvPr id="568" name="Rectangle 569"/>
          <p:cNvSpPr>
            <a:spLocks noChangeArrowheads="1"/>
          </p:cNvSpPr>
          <p:nvPr/>
        </p:nvSpPr>
        <p:spPr bwMode="auto">
          <a:xfrm>
            <a:off x="7553444" y="3280233"/>
            <a:ext cx="411302" cy="22127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algn="ctr">
              <a:defRPr/>
            </a:pPr>
            <a:r>
              <a:rPr lang="en-US" altLang="en-US" sz="591" dirty="0">
                <a:cs typeface="Arial" panose="020B0604020202020204" pitchFamily="34" charset="0"/>
              </a:rPr>
              <a:t>Claims</a:t>
            </a:r>
          </a:p>
        </p:txBody>
      </p:sp>
      <p:sp>
        <p:nvSpPr>
          <p:cNvPr id="569" name="Rectangle 570"/>
          <p:cNvSpPr>
            <a:spLocks noChangeArrowheads="1"/>
          </p:cNvSpPr>
          <p:nvPr/>
        </p:nvSpPr>
        <p:spPr bwMode="auto">
          <a:xfrm>
            <a:off x="7093386" y="3280233"/>
            <a:ext cx="405051" cy="22127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algn="ctr">
              <a:defRPr/>
            </a:pPr>
            <a:r>
              <a:rPr lang="en-US" altLang="en-US" sz="591" dirty="0">
                <a:cs typeface="Arial" panose="020B0604020202020204" pitchFamily="34" charset="0"/>
              </a:rPr>
              <a:t>Provider</a:t>
            </a:r>
          </a:p>
        </p:txBody>
      </p:sp>
      <p:sp>
        <p:nvSpPr>
          <p:cNvPr id="570" name="AutoShape 571"/>
          <p:cNvSpPr>
            <a:spLocks noChangeArrowheads="1"/>
          </p:cNvSpPr>
          <p:nvPr/>
        </p:nvSpPr>
        <p:spPr bwMode="auto">
          <a:xfrm rot="18325691">
            <a:off x="7021503" y="2190720"/>
            <a:ext cx="440055" cy="166271"/>
          </a:xfrm>
          <a:prstGeom prst="roundRect">
            <a:avLst>
              <a:gd name="adj" fmla="val 50000"/>
            </a:avLst>
          </a:prstGeom>
          <a:solidFill>
            <a:srgbClr val="C3D0D5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lang="en-US" altLang="en-US" sz="591" dirty="0">
                <a:cs typeface="Arial" panose="020B0604020202020204" pitchFamily="34" charset="0"/>
              </a:rPr>
              <a:t>Package</a:t>
            </a:r>
          </a:p>
        </p:txBody>
      </p:sp>
      <p:sp>
        <p:nvSpPr>
          <p:cNvPr id="571" name="AutoShape 572"/>
          <p:cNvSpPr>
            <a:spLocks noChangeArrowheads="1"/>
          </p:cNvSpPr>
          <p:nvPr/>
        </p:nvSpPr>
        <p:spPr bwMode="auto">
          <a:xfrm rot="18325691">
            <a:off x="7297788" y="2190721"/>
            <a:ext cx="440055" cy="166270"/>
          </a:xfrm>
          <a:prstGeom prst="roundRect">
            <a:avLst>
              <a:gd name="adj" fmla="val 50000"/>
            </a:avLst>
          </a:prstGeom>
          <a:solidFill>
            <a:srgbClr val="C3D0D5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lang="en-US" altLang="en-US" sz="591" dirty="0">
                <a:cs typeface="Arial" panose="020B0604020202020204" pitchFamily="34" charset="0"/>
              </a:rPr>
              <a:t>Legacy</a:t>
            </a:r>
          </a:p>
        </p:txBody>
      </p:sp>
      <p:sp>
        <p:nvSpPr>
          <p:cNvPr id="572" name="AutoShape 573"/>
          <p:cNvSpPr>
            <a:spLocks noChangeArrowheads="1"/>
          </p:cNvSpPr>
          <p:nvPr/>
        </p:nvSpPr>
        <p:spPr bwMode="auto">
          <a:xfrm rot="18325691">
            <a:off x="7571573" y="2189472"/>
            <a:ext cx="442555" cy="168771"/>
          </a:xfrm>
          <a:prstGeom prst="roundRect">
            <a:avLst>
              <a:gd name="adj" fmla="val 50000"/>
            </a:avLst>
          </a:prstGeom>
          <a:solidFill>
            <a:srgbClr val="C3D0D5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lang="en-US" altLang="en-US" sz="591" dirty="0">
                <a:cs typeface="Arial" panose="020B0604020202020204" pitchFamily="34" charset="0"/>
              </a:rPr>
              <a:t>External</a:t>
            </a:r>
          </a:p>
        </p:txBody>
      </p:sp>
      <p:sp>
        <p:nvSpPr>
          <p:cNvPr id="573" name="Rectangle 572"/>
          <p:cNvSpPr/>
          <p:nvPr/>
        </p:nvSpPr>
        <p:spPr>
          <a:xfrm>
            <a:off x="2245281" y="2255104"/>
            <a:ext cx="225028" cy="838854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anchor="ctr"/>
          <a:lstStyle/>
          <a:p>
            <a:pPr algn="ctr">
              <a:defRPr/>
            </a:pPr>
            <a:r>
              <a:rPr lang="en-US" sz="1103" dirty="0">
                <a:solidFill>
                  <a:schemeClr val="bg1"/>
                </a:solidFill>
              </a:rPr>
              <a:t>Web App</a:t>
            </a:r>
          </a:p>
        </p:txBody>
      </p:sp>
      <p:sp>
        <p:nvSpPr>
          <p:cNvPr id="575" name="Rectangle 574"/>
          <p:cNvSpPr/>
          <p:nvPr/>
        </p:nvSpPr>
        <p:spPr>
          <a:xfrm>
            <a:off x="2256532" y="3207723"/>
            <a:ext cx="205026" cy="69008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anchor="ctr"/>
          <a:lstStyle/>
          <a:p>
            <a:pPr algn="ctr">
              <a:defRPr/>
            </a:pPr>
            <a:r>
              <a:rPr lang="en-US" sz="1103" dirty="0">
                <a:solidFill>
                  <a:schemeClr val="bg1"/>
                </a:solidFill>
              </a:rPr>
              <a:t>Mobile</a:t>
            </a:r>
          </a:p>
        </p:txBody>
      </p:sp>
      <p:sp>
        <p:nvSpPr>
          <p:cNvPr id="597" name="Rectangle 596"/>
          <p:cNvSpPr/>
          <p:nvPr/>
        </p:nvSpPr>
        <p:spPr>
          <a:xfrm>
            <a:off x="3867985" y="4871680"/>
            <a:ext cx="1043881" cy="40505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103" dirty="0"/>
          </a:p>
        </p:txBody>
      </p:sp>
      <p:sp>
        <p:nvSpPr>
          <p:cNvPr id="599" name="Cylinder 598"/>
          <p:cNvSpPr/>
          <p:nvPr/>
        </p:nvSpPr>
        <p:spPr>
          <a:xfrm>
            <a:off x="3915489" y="4992946"/>
            <a:ext cx="125016" cy="195024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472" dirty="0"/>
              <a:t>Q1</a:t>
            </a:r>
          </a:p>
        </p:txBody>
      </p:sp>
      <p:sp>
        <p:nvSpPr>
          <p:cNvPr id="600" name="Hexagon 599"/>
          <p:cNvSpPr/>
          <p:nvPr/>
        </p:nvSpPr>
        <p:spPr>
          <a:xfrm>
            <a:off x="4153019" y="4995447"/>
            <a:ext cx="416302" cy="237530"/>
          </a:xfrm>
          <a:prstGeom prst="hexagon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354" dirty="0"/>
              <a:t>Message Listener </a:t>
            </a:r>
          </a:p>
        </p:txBody>
      </p:sp>
      <p:sp>
        <p:nvSpPr>
          <p:cNvPr id="602" name="Cylinder 601"/>
          <p:cNvSpPr/>
          <p:nvPr/>
        </p:nvSpPr>
        <p:spPr>
          <a:xfrm>
            <a:off x="4656832" y="5016699"/>
            <a:ext cx="125016" cy="195024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472" dirty="0"/>
              <a:t>Q2</a:t>
            </a:r>
          </a:p>
        </p:txBody>
      </p:sp>
      <p:cxnSp>
        <p:nvCxnSpPr>
          <p:cNvPr id="604" name="Straight Connector 603"/>
          <p:cNvCxnSpPr>
            <a:endCxn id="600" idx="1"/>
          </p:cNvCxnSpPr>
          <p:nvPr/>
        </p:nvCxnSpPr>
        <p:spPr>
          <a:xfrm>
            <a:off x="4040506" y="5114211"/>
            <a:ext cx="11251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6" name="Straight Connector 605"/>
          <p:cNvCxnSpPr>
            <a:endCxn id="602" idx="2"/>
          </p:cNvCxnSpPr>
          <p:nvPr/>
        </p:nvCxnSpPr>
        <p:spPr>
          <a:xfrm>
            <a:off x="4579324" y="5114211"/>
            <a:ext cx="775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09" name="TextBox 612"/>
          <p:cNvSpPr txBox="1">
            <a:spLocks noChangeArrowheads="1"/>
          </p:cNvSpPr>
          <p:nvPr/>
        </p:nvSpPr>
        <p:spPr bwMode="auto">
          <a:xfrm>
            <a:off x="5039381" y="4655405"/>
            <a:ext cx="1011376" cy="2377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 sz="945" dirty="0">
                <a:solidFill>
                  <a:schemeClr val="bg1"/>
                </a:solidFill>
              </a:rPr>
              <a:t>Rules Engine</a:t>
            </a:r>
          </a:p>
        </p:txBody>
      </p:sp>
      <p:sp>
        <p:nvSpPr>
          <p:cNvPr id="10311" name="TextBox 614"/>
          <p:cNvSpPr txBox="1">
            <a:spLocks noChangeArrowheads="1"/>
          </p:cNvSpPr>
          <p:nvPr/>
        </p:nvSpPr>
        <p:spPr bwMode="auto">
          <a:xfrm>
            <a:off x="3965497" y="4644153"/>
            <a:ext cx="1022628" cy="2377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 sz="945" dirty="0">
                <a:solidFill>
                  <a:schemeClr val="bg1"/>
                </a:solidFill>
              </a:rPr>
              <a:t>Message Queue</a:t>
            </a:r>
          </a:p>
        </p:txBody>
      </p:sp>
      <p:sp>
        <p:nvSpPr>
          <p:cNvPr id="10312" name="AutoShape 521"/>
          <p:cNvSpPr>
            <a:spLocks noChangeArrowheads="1"/>
          </p:cNvSpPr>
          <p:nvPr/>
        </p:nvSpPr>
        <p:spPr bwMode="auto">
          <a:xfrm>
            <a:off x="5936994" y="4822924"/>
            <a:ext cx="887611" cy="500063"/>
          </a:xfrm>
          <a:prstGeom prst="roundRect">
            <a:avLst>
              <a:gd name="adj" fmla="val 39102"/>
            </a:avLst>
          </a:prstGeom>
          <a:solidFill>
            <a:srgbClr val="C00000"/>
          </a:solidFill>
          <a:ln w="9525">
            <a:solidFill>
              <a:srgbClr val="C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endParaRPr lang="en-US" altLang="en-US" sz="709" dirty="0">
              <a:latin typeface="Century Gothic" panose="020B0502020202020204" pitchFamily="34" charset="0"/>
              <a:cs typeface="Arial" panose="020B0604020202020204" pitchFamily="34" charset="0"/>
            </a:endParaRPr>
          </a:p>
          <a:p>
            <a:pPr algn="ctr"/>
            <a:endParaRPr lang="en-US" altLang="en-US" sz="709" dirty="0"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0314" name="Group 516"/>
          <p:cNvGrpSpPr>
            <a:grpSpLocks/>
          </p:cNvGrpSpPr>
          <p:nvPr/>
        </p:nvGrpSpPr>
        <p:grpSpPr bwMode="auto">
          <a:xfrm>
            <a:off x="6177024" y="4875431"/>
            <a:ext cx="516314" cy="195024"/>
            <a:chOff x="387" y="3648"/>
            <a:chExt cx="429" cy="208"/>
          </a:xfrm>
        </p:grpSpPr>
        <p:pic>
          <p:nvPicPr>
            <p:cNvPr id="10332" name="Picture 517" descr="BD18219_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8" y="3648"/>
              <a:ext cx="208" cy="2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333" name="Picture 518" descr="BD18215_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7" y="3696"/>
              <a:ext cx="189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334" name="Line 519"/>
            <p:cNvSpPr>
              <a:spLocks noChangeShapeType="1"/>
            </p:cNvSpPr>
            <p:nvPr/>
          </p:nvSpPr>
          <p:spPr bwMode="auto">
            <a:xfrm>
              <a:off x="528" y="3744"/>
              <a:ext cx="80" cy="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99190" dir="19211666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103" dirty="0"/>
            </a:p>
          </p:txBody>
        </p:sp>
      </p:grpSp>
      <p:sp>
        <p:nvSpPr>
          <p:cNvPr id="624" name="Cylinder 623"/>
          <p:cNvSpPr/>
          <p:nvPr/>
        </p:nvSpPr>
        <p:spPr>
          <a:xfrm>
            <a:off x="6140769" y="4905435"/>
            <a:ext cx="317540" cy="225028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103" dirty="0"/>
          </a:p>
        </p:txBody>
      </p:sp>
      <p:sp>
        <p:nvSpPr>
          <p:cNvPr id="626" name="Rectangle 80"/>
          <p:cNvSpPr>
            <a:spLocks noChangeArrowheads="1"/>
          </p:cNvSpPr>
          <p:nvPr/>
        </p:nvSpPr>
        <p:spPr bwMode="auto">
          <a:xfrm>
            <a:off x="5990750" y="5012949"/>
            <a:ext cx="437555" cy="18627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sz="1103" dirty="0"/>
          </a:p>
        </p:txBody>
      </p:sp>
      <p:sp>
        <p:nvSpPr>
          <p:cNvPr id="627" name="Rectangle 128"/>
          <p:cNvSpPr>
            <a:spLocks noChangeArrowheads="1"/>
          </p:cNvSpPr>
          <p:nvPr/>
        </p:nvSpPr>
        <p:spPr bwMode="auto">
          <a:xfrm>
            <a:off x="5911990" y="5071706"/>
            <a:ext cx="176272" cy="4375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sz="1103" dirty="0"/>
          </a:p>
        </p:txBody>
      </p:sp>
      <p:sp>
        <p:nvSpPr>
          <p:cNvPr id="628" name="Rectangle 129"/>
          <p:cNvSpPr>
            <a:spLocks noChangeArrowheads="1"/>
          </p:cNvSpPr>
          <p:nvPr/>
        </p:nvSpPr>
        <p:spPr bwMode="auto">
          <a:xfrm>
            <a:off x="5918240" y="5131714"/>
            <a:ext cx="176272" cy="4375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sz="1103" dirty="0"/>
          </a:p>
        </p:txBody>
      </p:sp>
      <p:sp>
        <p:nvSpPr>
          <p:cNvPr id="10320" name="TextBox 628"/>
          <p:cNvSpPr txBox="1">
            <a:spLocks noChangeArrowheads="1"/>
          </p:cNvSpPr>
          <p:nvPr/>
        </p:nvSpPr>
        <p:spPr bwMode="auto">
          <a:xfrm>
            <a:off x="5928241" y="4654154"/>
            <a:ext cx="881361" cy="2377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 sz="945" dirty="0">
                <a:solidFill>
                  <a:schemeClr val="bg1"/>
                </a:solidFill>
              </a:rPr>
              <a:t>Batch Service</a:t>
            </a:r>
          </a:p>
        </p:txBody>
      </p:sp>
      <p:grpSp>
        <p:nvGrpSpPr>
          <p:cNvPr id="631" name="Group 512"/>
          <p:cNvGrpSpPr>
            <a:grpSpLocks/>
          </p:cNvGrpSpPr>
          <p:nvPr/>
        </p:nvGrpSpPr>
        <p:grpSpPr bwMode="auto">
          <a:xfrm>
            <a:off x="7253868" y="4080567"/>
            <a:ext cx="554132" cy="347284"/>
            <a:chOff x="3792" y="816"/>
            <a:chExt cx="672" cy="403"/>
          </a:xfrm>
          <a:solidFill>
            <a:srgbClr val="0070C0"/>
          </a:solidFill>
        </p:grpSpPr>
        <p:sp>
          <p:nvSpPr>
            <p:cNvPr id="632" name="AutoShape 513"/>
            <p:cNvSpPr>
              <a:spLocks noChangeArrowheads="1"/>
            </p:cNvSpPr>
            <p:nvPr/>
          </p:nvSpPr>
          <p:spPr bwMode="auto">
            <a:xfrm>
              <a:off x="3792" y="816"/>
              <a:ext cx="508" cy="315"/>
            </a:xfrm>
            <a:prstGeom prst="can">
              <a:avLst>
                <a:gd name="adj" fmla="val 25000"/>
              </a:avLst>
            </a:prstGeom>
            <a:grpFill/>
            <a:ln w="9525">
              <a:solidFill>
                <a:srgbClr val="000000"/>
              </a:solidFill>
              <a:round/>
              <a:headEnd/>
              <a:tailEnd/>
            </a:ln>
            <a:effectLst>
              <a:outerShdw dist="63500" dir="3187806" algn="ctr" rotWithShape="0">
                <a:srgbClr val="808080">
                  <a:alpha val="50000"/>
                </a:srgbClr>
              </a:outerShdw>
            </a:effectLst>
          </p:spPr>
          <p:txBody>
            <a:bodyPr tIns="54007" anchor="ctr" anchorCtr="1"/>
            <a:lstStyle/>
            <a:p>
              <a:pPr algn="ctr">
                <a:defRPr/>
              </a:pPr>
              <a:endParaRPr lang="en-US" altLang="en-US" sz="472" dirty="0">
                <a:cs typeface="Arial" panose="020B0604020202020204" pitchFamily="34" charset="0"/>
              </a:endParaRPr>
            </a:p>
          </p:txBody>
        </p:sp>
        <p:sp>
          <p:nvSpPr>
            <p:cNvPr id="633" name="AutoShape 514"/>
            <p:cNvSpPr>
              <a:spLocks noChangeArrowheads="1"/>
            </p:cNvSpPr>
            <p:nvPr/>
          </p:nvSpPr>
          <p:spPr bwMode="auto">
            <a:xfrm>
              <a:off x="3956" y="904"/>
              <a:ext cx="508" cy="315"/>
            </a:xfrm>
            <a:prstGeom prst="can">
              <a:avLst>
                <a:gd name="adj" fmla="val 25000"/>
              </a:avLst>
            </a:prstGeom>
            <a:grpFill/>
            <a:ln w="9525">
              <a:solidFill>
                <a:srgbClr val="000000"/>
              </a:solidFill>
              <a:round/>
              <a:headEnd/>
              <a:tailEnd/>
            </a:ln>
            <a:effectLst>
              <a:outerShdw dist="63500" dir="3187806" algn="ctr" rotWithShape="0">
                <a:srgbClr val="808080">
                  <a:alpha val="50000"/>
                </a:srgbClr>
              </a:outerShdw>
            </a:effectLst>
          </p:spPr>
          <p:txBody>
            <a:bodyPr tIns="54007" anchor="ctr" anchorCtr="1"/>
            <a:lstStyle/>
            <a:p>
              <a:pPr algn="ctr">
                <a:defRPr/>
              </a:pPr>
              <a:r>
                <a:rPr lang="en-US" altLang="en-US" sz="827" dirty="0">
                  <a:cs typeface="Arial" panose="020B0604020202020204" pitchFamily="34" charset="0"/>
                </a:rPr>
                <a:t>SPRx</a:t>
              </a:r>
            </a:p>
          </p:txBody>
        </p:sp>
      </p:grpSp>
      <p:sp>
        <p:nvSpPr>
          <p:cNvPr id="6" name="Right Arrow 5"/>
          <p:cNvSpPr/>
          <p:nvPr/>
        </p:nvSpPr>
        <p:spPr>
          <a:xfrm>
            <a:off x="2606576" y="2806422"/>
            <a:ext cx="158769" cy="155019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103" dirty="0"/>
          </a:p>
        </p:txBody>
      </p:sp>
      <p:sp>
        <p:nvSpPr>
          <p:cNvPr id="7" name="Right Arrow 6"/>
          <p:cNvSpPr/>
          <p:nvPr/>
        </p:nvSpPr>
        <p:spPr>
          <a:xfrm>
            <a:off x="2606576" y="3591522"/>
            <a:ext cx="158769" cy="122515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103" dirty="0"/>
          </a:p>
        </p:txBody>
      </p:sp>
      <p:sp>
        <p:nvSpPr>
          <p:cNvPr id="8" name="Right Arrow 7"/>
          <p:cNvSpPr/>
          <p:nvPr/>
        </p:nvSpPr>
        <p:spPr>
          <a:xfrm>
            <a:off x="3867984" y="3231475"/>
            <a:ext cx="231279" cy="215027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103" dirty="0"/>
          </a:p>
        </p:txBody>
      </p:sp>
      <p:pic>
        <p:nvPicPr>
          <p:cNvPr id="10326" name="Picture 6" descr="http://www.connectglobalone.com/pic/rulesengine/mond-rules-engine-5steps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47" t="7732" r="77681" b="83334"/>
          <a:stretch>
            <a:fillRect/>
          </a:stretch>
        </p:blipFill>
        <p:spPr bwMode="auto">
          <a:xfrm>
            <a:off x="6224528" y="5036702"/>
            <a:ext cx="288786" cy="2287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5138144" y="4824174"/>
            <a:ext cx="581321" cy="54006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103" dirty="0"/>
          </a:p>
        </p:txBody>
      </p:sp>
      <p:pic>
        <p:nvPicPr>
          <p:cNvPr id="10328" name="Picture 8" descr="http://www.connectglobalone.com/pic/rulesengine/mond-rules-engine-5steps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320" t="75865" r="23415" b="5067"/>
          <a:stretch>
            <a:fillRect/>
          </a:stretch>
        </p:blipFill>
        <p:spPr bwMode="auto">
          <a:xfrm>
            <a:off x="5170653" y="4849178"/>
            <a:ext cx="518812" cy="5275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9" name="Picture 6" descr="http://www.connectglobalone.com/pic/rulesengine/mond-rules-engine-5steps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49" t="2568" r="78546" b="91847"/>
          <a:stretch>
            <a:fillRect/>
          </a:stretch>
        </p:blipFill>
        <p:spPr bwMode="auto">
          <a:xfrm>
            <a:off x="5561398" y="5176009"/>
            <a:ext cx="236280" cy="198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30" name="Line 527"/>
          <p:cNvSpPr>
            <a:spLocks noChangeShapeType="1"/>
          </p:cNvSpPr>
          <p:nvPr/>
        </p:nvSpPr>
        <p:spPr bwMode="auto">
          <a:xfrm flipH="1" flipV="1">
            <a:off x="7037131" y="5070457"/>
            <a:ext cx="347543" cy="6250"/>
          </a:xfrm>
          <a:prstGeom prst="line">
            <a:avLst/>
          </a:prstGeom>
          <a:noFill/>
          <a:ln w="38100">
            <a:solidFill>
              <a:srgbClr val="414141"/>
            </a:solidFill>
            <a:round/>
            <a:headEnd type="triangle" w="med" len="sm"/>
            <a:tailEnd type="triangle" w="med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99190" dir="19211666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103" dirty="0"/>
          </a:p>
        </p:txBody>
      </p:sp>
      <p:sp>
        <p:nvSpPr>
          <p:cNvPr id="10331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Specialty Reference Architecture</a:t>
            </a:r>
            <a:endParaRPr lang="en-US" altLang="en-US" dirty="0" smtClean="0"/>
          </a:p>
        </p:txBody>
      </p:sp>
      <p:sp>
        <p:nvSpPr>
          <p:cNvPr id="859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dirty="0"/>
              <a:t>4</a:t>
            </a:r>
          </a:p>
        </p:txBody>
      </p:sp>
      <p:grpSp>
        <p:nvGrpSpPr>
          <p:cNvPr id="284" name="Group 283"/>
          <p:cNvGrpSpPr/>
          <p:nvPr/>
        </p:nvGrpSpPr>
        <p:grpSpPr>
          <a:xfrm>
            <a:off x="4158445" y="2453671"/>
            <a:ext cx="1376825" cy="901433"/>
            <a:chOff x="3408448" y="2628461"/>
            <a:chExt cx="1376825" cy="901433"/>
          </a:xfrm>
        </p:grpSpPr>
        <p:sp>
          <p:nvSpPr>
            <p:cNvPr id="285" name="Rounded Rectangle 284"/>
            <p:cNvSpPr/>
            <p:nvPr/>
          </p:nvSpPr>
          <p:spPr bwMode="auto">
            <a:xfrm>
              <a:off x="3530153" y="2651745"/>
              <a:ext cx="1161947" cy="878149"/>
            </a:xfrm>
            <a:prstGeom prst="roundRect">
              <a:avLst>
                <a:gd name="adj" fmla="val 7065"/>
              </a:avLst>
            </a:prstGeom>
            <a:solidFill>
              <a:sysClr val="window" lastClr="FFFFFF"/>
            </a:solidFill>
            <a:ln w="9525" cap="flat" cmpd="sng" algn="ctr">
              <a:solidFill>
                <a:sysClr val="window" lastClr="FFFFFF">
                  <a:lumMod val="50000"/>
                </a:sysClr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1917" tIns="60958" rIns="121917" bIns="60958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ＭＳ Ｐゴシック" pitchFamily="-12" charset="-128"/>
                <a:cs typeface="ＭＳ Ｐゴシック" pitchFamily="-12" charset="-128"/>
              </a:endParaRPr>
            </a:p>
          </p:txBody>
        </p:sp>
        <p:sp>
          <p:nvSpPr>
            <p:cNvPr id="286" name="TextBox 285"/>
            <p:cNvSpPr txBox="1"/>
            <p:nvPr/>
          </p:nvSpPr>
          <p:spPr>
            <a:xfrm>
              <a:off x="3408448" y="2628461"/>
              <a:ext cx="1376825" cy="250064"/>
            </a:xfrm>
            <a:prstGeom prst="rect">
              <a:avLst/>
            </a:prstGeom>
            <a:noFill/>
          </p:spPr>
          <p:txBody>
            <a:bodyPr wrap="square" lIns="121917" tIns="60958" rIns="121917" bIns="60958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/>
                  <a:cs typeface="Franklin Gothic Book"/>
                </a:rPr>
                <a:t>Process Services</a:t>
              </a:r>
            </a:p>
          </p:txBody>
        </p:sp>
        <p:grpSp>
          <p:nvGrpSpPr>
            <p:cNvPr id="287" name="Group 286"/>
            <p:cNvGrpSpPr/>
            <p:nvPr/>
          </p:nvGrpSpPr>
          <p:grpSpPr>
            <a:xfrm>
              <a:off x="3648869" y="2874953"/>
              <a:ext cx="915679" cy="569020"/>
              <a:chOff x="3554292" y="2753364"/>
              <a:chExt cx="915679" cy="569020"/>
            </a:xfrm>
          </p:grpSpPr>
          <p:grpSp>
            <p:nvGrpSpPr>
              <p:cNvPr id="288" name="Group 287"/>
              <p:cNvGrpSpPr/>
              <p:nvPr/>
            </p:nvGrpSpPr>
            <p:grpSpPr>
              <a:xfrm>
                <a:off x="3554292" y="2753364"/>
                <a:ext cx="309858" cy="281520"/>
                <a:chOff x="5310724" y="2352924"/>
                <a:chExt cx="398754" cy="374816"/>
              </a:xfrm>
            </p:grpSpPr>
            <p:grpSp>
              <p:nvGrpSpPr>
                <p:cNvPr id="434" name="Group 433"/>
                <p:cNvGrpSpPr/>
                <p:nvPr/>
              </p:nvGrpSpPr>
              <p:grpSpPr>
                <a:xfrm>
                  <a:off x="5310724" y="2352924"/>
                  <a:ext cx="398754" cy="374816"/>
                  <a:chOff x="5310724" y="2352924"/>
                  <a:chExt cx="398754" cy="374816"/>
                </a:xfrm>
              </p:grpSpPr>
              <p:grpSp>
                <p:nvGrpSpPr>
                  <p:cNvPr id="437" name="Group 436"/>
                  <p:cNvGrpSpPr/>
                  <p:nvPr/>
                </p:nvGrpSpPr>
                <p:grpSpPr>
                  <a:xfrm rot="5400000">
                    <a:off x="5322693" y="2340955"/>
                    <a:ext cx="374816" cy="398754"/>
                    <a:chOff x="4471988" y="1985963"/>
                    <a:chExt cx="527051" cy="517525"/>
                  </a:xfrm>
                </p:grpSpPr>
                <p:sp>
                  <p:nvSpPr>
                    <p:cNvPr id="439" name="Freeform 13"/>
                    <p:cNvSpPr>
                      <a:spLocks/>
                    </p:cNvSpPr>
                    <p:nvPr/>
                  </p:nvSpPr>
                  <p:spPr bwMode="auto">
                    <a:xfrm>
                      <a:off x="4471988" y="2117725"/>
                      <a:ext cx="25400" cy="50800"/>
                    </a:xfrm>
                    <a:custGeom>
                      <a:avLst/>
                      <a:gdLst>
                        <a:gd name="T0" fmla="*/ 14 w 29"/>
                        <a:gd name="T1" fmla="*/ 57 h 57"/>
                        <a:gd name="T2" fmla="*/ 29 w 29"/>
                        <a:gd name="T3" fmla="*/ 43 h 57"/>
                        <a:gd name="T4" fmla="*/ 29 w 29"/>
                        <a:gd name="T5" fmla="*/ 14 h 57"/>
                        <a:gd name="T6" fmla="*/ 14 w 29"/>
                        <a:gd name="T7" fmla="*/ 0 h 57"/>
                        <a:gd name="T8" fmla="*/ 0 w 29"/>
                        <a:gd name="T9" fmla="*/ 14 h 57"/>
                        <a:gd name="T10" fmla="*/ 0 w 29"/>
                        <a:gd name="T11" fmla="*/ 43 h 57"/>
                        <a:gd name="T12" fmla="*/ 14 w 29"/>
                        <a:gd name="T13" fmla="*/ 57 h 5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29" h="57">
                          <a:moveTo>
                            <a:pt x="14" y="57"/>
                          </a:moveTo>
                          <a:cubicBezTo>
                            <a:pt x="22" y="57"/>
                            <a:pt x="29" y="51"/>
                            <a:pt x="29" y="43"/>
                          </a:cubicBezTo>
                          <a:cubicBezTo>
                            <a:pt x="29" y="14"/>
                            <a:pt x="29" y="14"/>
                            <a:pt x="29" y="14"/>
                          </a:cubicBezTo>
                          <a:cubicBezTo>
                            <a:pt x="29" y="6"/>
                            <a:pt x="22" y="0"/>
                            <a:pt x="14" y="0"/>
                          </a:cubicBezTo>
                          <a:cubicBezTo>
                            <a:pt x="7" y="0"/>
                            <a:pt x="0" y="6"/>
                            <a:pt x="0" y="14"/>
                          </a:cubicBezTo>
                          <a:cubicBezTo>
                            <a:pt x="0" y="43"/>
                            <a:pt x="0" y="43"/>
                            <a:pt x="0" y="43"/>
                          </a:cubicBezTo>
                          <a:cubicBezTo>
                            <a:pt x="0" y="51"/>
                            <a:pt x="7" y="57"/>
                            <a:pt x="14" y="57"/>
                          </a:cubicBezTo>
                          <a:close/>
                        </a:path>
                      </a:pathLst>
                    </a:custGeom>
                    <a:solidFill>
                      <a:srgbClr val="4D4D4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cs typeface=""/>
                      </a:endParaRPr>
                    </a:p>
                  </p:txBody>
                </p:sp>
                <p:sp>
                  <p:nvSpPr>
                    <p:cNvPr id="440" name="Freeform 14"/>
                    <p:cNvSpPr>
                      <a:spLocks/>
                    </p:cNvSpPr>
                    <p:nvPr/>
                  </p:nvSpPr>
                  <p:spPr bwMode="auto">
                    <a:xfrm>
                      <a:off x="4471988" y="2271713"/>
                      <a:ext cx="25400" cy="52388"/>
                    </a:xfrm>
                    <a:custGeom>
                      <a:avLst/>
                      <a:gdLst>
                        <a:gd name="T0" fmla="*/ 14 w 29"/>
                        <a:gd name="T1" fmla="*/ 58 h 58"/>
                        <a:gd name="T2" fmla="*/ 29 w 29"/>
                        <a:gd name="T3" fmla="*/ 43 h 58"/>
                        <a:gd name="T4" fmla="*/ 29 w 29"/>
                        <a:gd name="T5" fmla="*/ 15 h 58"/>
                        <a:gd name="T6" fmla="*/ 14 w 29"/>
                        <a:gd name="T7" fmla="*/ 0 h 58"/>
                        <a:gd name="T8" fmla="*/ 0 w 29"/>
                        <a:gd name="T9" fmla="*/ 15 h 58"/>
                        <a:gd name="T10" fmla="*/ 0 w 29"/>
                        <a:gd name="T11" fmla="*/ 43 h 58"/>
                        <a:gd name="T12" fmla="*/ 14 w 29"/>
                        <a:gd name="T13" fmla="*/ 58 h 5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29" h="58">
                          <a:moveTo>
                            <a:pt x="14" y="58"/>
                          </a:moveTo>
                          <a:cubicBezTo>
                            <a:pt x="22" y="58"/>
                            <a:pt x="29" y="51"/>
                            <a:pt x="29" y="43"/>
                          </a:cubicBezTo>
                          <a:cubicBezTo>
                            <a:pt x="29" y="15"/>
                            <a:pt x="29" y="15"/>
                            <a:pt x="29" y="15"/>
                          </a:cubicBezTo>
                          <a:cubicBezTo>
                            <a:pt x="29" y="7"/>
                            <a:pt x="22" y="0"/>
                            <a:pt x="14" y="0"/>
                          </a:cubicBezTo>
                          <a:cubicBezTo>
                            <a:pt x="7" y="0"/>
                            <a:pt x="0" y="7"/>
                            <a:pt x="0" y="15"/>
                          </a:cubicBezTo>
                          <a:cubicBezTo>
                            <a:pt x="0" y="43"/>
                            <a:pt x="0" y="43"/>
                            <a:pt x="0" y="43"/>
                          </a:cubicBezTo>
                          <a:cubicBezTo>
                            <a:pt x="0" y="51"/>
                            <a:pt x="7" y="58"/>
                            <a:pt x="14" y="58"/>
                          </a:cubicBezTo>
                          <a:close/>
                        </a:path>
                      </a:pathLst>
                    </a:custGeom>
                    <a:solidFill>
                      <a:srgbClr val="4D4D4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cs typeface=""/>
                      </a:endParaRPr>
                    </a:p>
                  </p:txBody>
                </p:sp>
                <p:sp>
                  <p:nvSpPr>
                    <p:cNvPr id="441" name="Freeform 15"/>
                    <p:cNvSpPr>
                      <a:spLocks/>
                    </p:cNvSpPr>
                    <p:nvPr/>
                  </p:nvSpPr>
                  <p:spPr bwMode="auto">
                    <a:xfrm>
                      <a:off x="4487863" y="2422525"/>
                      <a:ext cx="44450" cy="47625"/>
                    </a:xfrm>
                    <a:custGeom>
                      <a:avLst/>
                      <a:gdLst>
                        <a:gd name="T0" fmla="*/ 29 w 50"/>
                        <a:gd name="T1" fmla="*/ 8 h 53"/>
                        <a:gd name="T2" fmla="*/ 9 w 50"/>
                        <a:gd name="T3" fmla="*/ 4 h 53"/>
                        <a:gd name="T4" fmla="*/ 4 w 50"/>
                        <a:gd name="T5" fmla="*/ 24 h 53"/>
                        <a:gd name="T6" fmla="*/ 24 w 50"/>
                        <a:gd name="T7" fmla="*/ 49 h 53"/>
                        <a:gd name="T8" fmla="*/ 34 w 50"/>
                        <a:gd name="T9" fmla="*/ 53 h 53"/>
                        <a:gd name="T10" fmla="*/ 45 w 50"/>
                        <a:gd name="T11" fmla="*/ 49 h 53"/>
                        <a:gd name="T12" fmla="*/ 45 w 50"/>
                        <a:gd name="T13" fmla="*/ 28 h 53"/>
                        <a:gd name="T14" fmla="*/ 29 w 50"/>
                        <a:gd name="T15" fmla="*/ 8 h 5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50" h="53">
                          <a:moveTo>
                            <a:pt x="29" y="8"/>
                          </a:moveTo>
                          <a:cubicBezTo>
                            <a:pt x="24" y="2"/>
                            <a:pt x="15" y="0"/>
                            <a:pt x="9" y="4"/>
                          </a:cubicBezTo>
                          <a:cubicBezTo>
                            <a:pt x="2" y="8"/>
                            <a:pt x="0" y="17"/>
                            <a:pt x="4" y="24"/>
                          </a:cubicBezTo>
                          <a:cubicBezTo>
                            <a:pt x="10" y="33"/>
                            <a:pt x="17" y="41"/>
                            <a:pt x="24" y="49"/>
                          </a:cubicBezTo>
                          <a:cubicBezTo>
                            <a:pt x="27" y="51"/>
                            <a:pt x="31" y="53"/>
                            <a:pt x="34" y="53"/>
                          </a:cubicBezTo>
                          <a:cubicBezTo>
                            <a:pt x="38" y="53"/>
                            <a:pt x="42" y="51"/>
                            <a:pt x="45" y="49"/>
                          </a:cubicBezTo>
                          <a:cubicBezTo>
                            <a:pt x="50" y="43"/>
                            <a:pt x="50" y="34"/>
                            <a:pt x="45" y="28"/>
                          </a:cubicBezTo>
                          <a:cubicBezTo>
                            <a:pt x="39" y="22"/>
                            <a:pt x="33" y="15"/>
                            <a:pt x="29" y="8"/>
                          </a:cubicBezTo>
                          <a:close/>
                        </a:path>
                      </a:pathLst>
                    </a:custGeom>
                    <a:solidFill>
                      <a:srgbClr val="4D4D4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cs typeface=""/>
                      </a:endParaRPr>
                    </a:p>
                  </p:txBody>
                </p:sp>
                <p:sp>
                  <p:nvSpPr>
                    <p:cNvPr id="442" name="Freeform 16"/>
                    <p:cNvSpPr>
                      <a:spLocks/>
                    </p:cNvSpPr>
                    <p:nvPr/>
                  </p:nvSpPr>
                  <p:spPr bwMode="auto">
                    <a:xfrm>
                      <a:off x="4471988" y="2193925"/>
                      <a:ext cx="25400" cy="52388"/>
                    </a:xfrm>
                    <a:custGeom>
                      <a:avLst/>
                      <a:gdLst>
                        <a:gd name="T0" fmla="*/ 14 w 29"/>
                        <a:gd name="T1" fmla="*/ 58 h 58"/>
                        <a:gd name="T2" fmla="*/ 29 w 29"/>
                        <a:gd name="T3" fmla="*/ 43 h 58"/>
                        <a:gd name="T4" fmla="*/ 29 w 29"/>
                        <a:gd name="T5" fmla="*/ 14 h 58"/>
                        <a:gd name="T6" fmla="*/ 14 w 29"/>
                        <a:gd name="T7" fmla="*/ 0 h 58"/>
                        <a:gd name="T8" fmla="*/ 0 w 29"/>
                        <a:gd name="T9" fmla="*/ 14 h 58"/>
                        <a:gd name="T10" fmla="*/ 0 w 29"/>
                        <a:gd name="T11" fmla="*/ 43 h 58"/>
                        <a:gd name="T12" fmla="*/ 14 w 29"/>
                        <a:gd name="T13" fmla="*/ 58 h 5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29" h="58">
                          <a:moveTo>
                            <a:pt x="14" y="58"/>
                          </a:moveTo>
                          <a:cubicBezTo>
                            <a:pt x="22" y="58"/>
                            <a:pt x="29" y="51"/>
                            <a:pt x="29" y="43"/>
                          </a:cubicBezTo>
                          <a:cubicBezTo>
                            <a:pt x="29" y="14"/>
                            <a:pt x="29" y="14"/>
                            <a:pt x="29" y="14"/>
                          </a:cubicBezTo>
                          <a:cubicBezTo>
                            <a:pt x="29" y="6"/>
                            <a:pt x="22" y="0"/>
                            <a:pt x="14" y="0"/>
                          </a:cubicBezTo>
                          <a:cubicBezTo>
                            <a:pt x="7" y="0"/>
                            <a:pt x="0" y="6"/>
                            <a:pt x="0" y="14"/>
                          </a:cubicBezTo>
                          <a:cubicBezTo>
                            <a:pt x="0" y="43"/>
                            <a:pt x="0" y="43"/>
                            <a:pt x="0" y="43"/>
                          </a:cubicBezTo>
                          <a:cubicBezTo>
                            <a:pt x="0" y="51"/>
                            <a:pt x="7" y="58"/>
                            <a:pt x="14" y="58"/>
                          </a:cubicBezTo>
                          <a:close/>
                        </a:path>
                      </a:pathLst>
                    </a:custGeom>
                    <a:solidFill>
                      <a:srgbClr val="4D4D4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cs typeface=""/>
                      </a:endParaRPr>
                    </a:p>
                  </p:txBody>
                </p:sp>
                <p:sp>
                  <p:nvSpPr>
                    <p:cNvPr id="443" name="Freeform 17"/>
                    <p:cNvSpPr>
                      <a:spLocks/>
                    </p:cNvSpPr>
                    <p:nvPr/>
                  </p:nvSpPr>
                  <p:spPr bwMode="auto">
                    <a:xfrm>
                      <a:off x="4830763" y="1985963"/>
                      <a:ext cx="50800" cy="26988"/>
                    </a:xfrm>
                    <a:custGeom>
                      <a:avLst/>
                      <a:gdLst>
                        <a:gd name="T0" fmla="*/ 15 w 57"/>
                        <a:gd name="T1" fmla="*/ 29 h 29"/>
                        <a:gd name="T2" fmla="*/ 44 w 57"/>
                        <a:gd name="T3" fmla="*/ 29 h 29"/>
                        <a:gd name="T4" fmla="*/ 57 w 57"/>
                        <a:gd name="T5" fmla="*/ 15 h 29"/>
                        <a:gd name="T6" fmla="*/ 43 w 57"/>
                        <a:gd name="T7" fmla="*/ 0 h 29"/>
                        <a:gd name="T8" fmla="*/ 15 w 57"/>
                        <a:gd name="T9" fmla="*/ 0 h 29"/>
                        <a:gd name="T10" fmla="*/ 0 w 57"/>
                        <a:gd name="T11" fmla="*/ 15 h 29"/>
                        <a:gd name="T12" fmla="*/ 15 w 57"/>
                        <a:gd name="T13" fmla="*/ 29 h 2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57" h="29">
                          <a:moveTo>
                            <a:pt x="15" y="29"/>
                          </a:moveTo>
                          <a:cubicBezTo>
                            <a:pt x="44" y="29"/>
                            <a:pt x="44" y="29"/>
                            <a:pt x="44" y="29"/>
                          </a:cubicBezTo>
                          <a:cubicBezTo>
                            <a:pt x="51" y="29"/>
                            <a:pt x="57" y="23"/>
                            <a:pt x="57" y="15"/>
                          </a:cubicBezTo>
                          <a:cubicBezTo>
                            <a:pt x="57" y="7"/>
                            <a:pt x="50" y="0"/>
                            <a:pt x="43" y="0"/>
                          </a:cubicBezTo>
                          <a:cubicBezTo>
                            <a:pt x="15" y="0"/>
                            <a:pt x="15" y="0"/>
                            <a:pt x="15" y="0"/>
                          </a:cubicBezTo>
                          <a:cubicBezTo>
                            <a:pt x="7" y="0"/>
                            <a:pt x="0" y="7"/>
                            <a:pt x="0" y="15"/>
                          </a:cubicBezTo>
                          <a:cubicBezTo>
                            <a:pt x="0" y="23"/>
                            <a:pt x="7" y="29"/>
                            <a:pt x="15" y="29"/>
                          </a:cubicBezTo>
                          <a:close/>
                        </a:path>
                      </a:pathLst>
                    </a:custGeom>
                    <a:solidFill>
                      <a:srgbClr val="4D4D4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cs typeface=""/>
                      </a:endParaRPr>
                    </a:p>
                  </p:txBody>
                </p:sp>
                <p:sp>
                  <p:nvSpPr>
                    <p:cNvPr id="444" name="Freeform 18"/>
                    <p:cNvSpPr>
                      <a:spLocks/>
                    </p:cNvSpPr>
                    <p:nvPr/>
                  </p:nvSpPr>
                  <p:spPr bwMode="auto">
                    <a:xfrm>
                      <a:off x="4905376" y="1997075"/>
                      <a:ext cx="50800" cy="41275"/>
                    </a:xfrm>
                    <a:custGeom>
                      <a:avLst/>
                      <a:gdLst>
                        <a:gd name="T0" fmla="*/ 10 w 56"/>
                        <a:gd name="T1" fmla="*/ 30 h 47"/>
                        <a:gd name="T2" fmla="*/ 31 w 56"/>
                        <a:gd name="T3" fmla="*/ 43 h 47"/>
                        <a:gd name="T4" fmla="*/ 40 w 56"/>
                        <a:gd name="T5" fmla="*/ 47 h 47"/>
                        <a:gd name="T6" fmla="*/ 51 w 56"/>
                        <a:gd name="T7" fmla="*/ 41 h 47"/>
                        <a:gd name="T8" fmla="*/ 49 w 56"/>
                        <a:gd name="T9" fmla="*/ 21 h 47"/>
                        <a:gd name="T10" fmla="*/ 22 w 56"/>
                        <a:gd name="T11" fmla="*/ 4 h 47"/>
                        <a:gd name="T12" fmla="*/ 3 w 56"/>
                        <a:gd name="T13" fmla="*/ 11 h 47"/>
                        <a:gd name="T14" fmla="*/ 10 w 56"/>
                        <a:gd name="T15" fmla="*/ 30 h 4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56" h="47">
                          <a:moveTo>
                            <a:pt x="10" y="30"/>
                          </a:moveTo>
                          <a:cubicBezTo>
                            <a:pt x="17" y="33"/>
                            <a:pt x="25" y="38"/>
                            <a:pt x="31" y="43"/>
                          </a:cubicBezTo>
                          <a:cubicBezTo>
                            <a:pt x="34" y="46"/>
                            <a:pt x="37" y="47"/>
                            <a:pt x="40" y="47"/>
                          </a:cubicBezTo>
                          <a:cubicBezTo>
                            <a:pt x="44" y="47"/>
                            <a:pt x="49" y="45"/>
                            <a:pt x="51" y="41"/>
                          </a:cubicBezTo>
                          <a:cubicBezTo>
                            <a:pt x="56" y="35"/>
                            <a:pt x="55" y="26"/>
                            <a:pt x="49" y="21"/>
                          </a:cubicBezTo>
                          <a:cubicBezTo>
                            <a:pt x="41" y="14"/>
                            <a:pt x="32" y="9"/>
                            <a:pt x="22" y="4"/>
                          </a:cubicBezTo>
                          <a:cubicBezTo>
                            <a:pt x="15" y="0"/>
                            <a:pt x="7" y="3"/>
                            <a:pt x="3" y="11"/>
                          </a:cubicBezTo>
                          <a:cubicBezTo>
                            <a:pt x="0" y="18"/>
                            <a:pt x="3" y="26"/>
                            <a:pt x="10" y="30"/>
                          </a:cubicBezTo>
                          <a:close/>
                        </a:path>
                      </a:pathLst>
                    </a:custGeom>
                    <a:solidFill>
                      <a:srgbClr val="4D4D4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cs typeface=""/>
                      </a:endParaRPr>
                    </a:p>
                  </p:txBody>
                </p:sp>
                <p:sp>
                  <p:nvSpPr>
                    <p:cNvPr id="445" name="Freeform 19"/>
                    <p:cNvSpPr>
                      <a:spLocks/>
                    </p:cNvSpPr>
                    <p:nvPr/>
                  </p:nvSpPr>
                  <p:spPr bwMode="auto">
                    <a:xfrm>
                      <a:off x="4476751" y="2039938"/>
                      <a:ext cx="39688" cy="52388"/>
                    </a:xfrm>
                    <a:custGeom>
                      <a:avLst/>
                      <a:gdLst>
                        <a:gd name="T0" fmla="*/ 12 w 45"/>
                        <a:gd name="T1" fmla="*/ 56 h 57"/>
                        <a:gd name="T2" fmla="*/ 16 w 45"/>
                        <a:gd name="T3" fmla="*/ 57 h 57"/>
                        <a:gd name="T4" fmla="*/ 30 w 45"/>
                        <a:gd name="T5" fmla="*/ 47 h 57"/>
                        <a:gd name="T6" fmla="*/ 41 w 45"/>
                        <a:gd name="T7" fmla="*/ 24 h 57"/>
                        <a:gd name="T8" fmla="*/ 36 w 45"/>
                        <a:gd name="T9" fmla="*/ 4 h 57"/>
                        <a:gd name="T10" fmla="*/ 16 w 45"/>
                        <a:gd name="T11" fmla="*/ 9 h 57"/>
                        <a:gd name="T12" fmla="*/ 3 w 45"/>
                        <a:gd name="T13" fmla="*/ 38 h 57"/>
                        <a:gd name="T14" fmla="*/ 12 w 45"/>
                        <a:gd name="T15" fmla="*/ 56 h 5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45" h="57">
                          <a:moveTo>
                            <a:pt x="12" y="56"/>
                          </a:moveTo>
                          <a:cubicBezTo>
                            <a:pt x="13" y="57"/>
                            <a:pt x="15" y="57"/>
                            <a:pt x="16" y="57"/>
                          </a:cubicBezTo>
                          <a:cubicBezTo>
                            <a:pt x="22" y="57"/>
                            <a:pt x="28" y="53"/>
                            <a:pt x="30" y="47"/>
                          </a:cubicBezTo>
                          <a:cubicBezTo>
                            <a:pt x="33" y="39"/>
                            <a:pt x="36" y="32"/>
                            <a:pt x="41" y="24"/>
                          </a:cubicBezTo>
                          <a:cubicBezTo>
                            <a:pt x="45" y="17"/>
                            <a:pt x="43" y="9"/>
                            <a:pt x="36" y="4"/>
                          </a:cubicBezTo>
                          <a:cubicBezTo>
                            <a:pt x="29" y="0"/>
                            <a:pt x="21" y="2"/>
                            <a:pt x="16" y="9"/>
                          </a:cubicBezTo>
                          <a:cubicBezTo>
                            <a:pt x="11" y="18"/>
                            <a:pt x="6" y="28"/>
                            <a:pt x="3" y="38"/>
                          </a:cubicBezTo>
                          <a:cubicBezTo>
                            <a:pt x="0" y="45"/>
                            <a:pt x="4" y="54"/>
                            <a:pt x="12" y="56"/>
                          </a:cubicBezTo>
                          <a:close/>
                        </a:path>
                      </a:pathLst>
                    </a:custGeom>
                    <a:solidFill>
                      <a:srgbClr val="4D4D4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cs typeface=""/>
                      </a:endParaRPr>
                    </a:p>
                  </p:txBody>
                </p:sp>
                <p:sp>
                  <p:nvSpPr>
                    <p:cNvPr id="446" name="Freeform 20"/>
                    <p:cNvSpPr>
                      <a:spLocks/>
                    </p:cNvSpPr>
                    <p:nvPr/>
                  </p:nvSpPr>
                  <p:spPr bwMode="auto">
                    <a:xfrm>
                      <a:off x="4522788" y="1992313"/>
                      <a:ext cx="52388" cy="39688"/>
                    </a:xfrm>
                    <a:custGeom>
                      <a:avLst/>
                      <a:gdLst>
                        <a:gd name="T0" fmla="*/ 55 w 58"/>
                        <a:gd name="T1" fmla="*/ 11 h 43"/>
                        <a:gd name="T2" fmla="*/ 37 w 58"/>
                        <a:gd name="T3" fmla="*/ 2 h 43"/>
                        <a:gd name="T4" fmla="*/ 9 w 58"/>
                        <a:gd name="T5" fmla="*/ 17 h 43"/>
                        <a:gd name="T6" fmla="*/ 4 w 58"/>
                        <a:gd name="T7" fmla="*/ 37 h 43"/>
                        <a:gd name="T8" fmla="*/ 16 w 58"/>
                        <a:gd name="T9" fmla="*/ 43 h 43"/>
                        <a:gd name="T10" fmla="*/ 24 w 58"/>
                        <a:gd name="T11" fmla="*/ 41 h 43"/>
                        <a:gd name="T12" fmla="*/ 47 w 58"/>
                        <a:gd name="T13" fmla="*/ 29 h 43"/>
                        <a:gd name="T14" fmla="*/ 55 w 58"/>
                        <a:gd name="T15" fmla="*/ 11 h 4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58" h="43">
                          <a:moveTo>
                            <a:pt x="55" y="11"/>
                          </a:moveTo>
                          <a:cubicBezTo>
                            <a:pt x="53" y="3"/>
                            <a:pt x="44" y="0"/>
                            <a:pt x="37" y="2"/>
                          </a:cubicBezTo>
                          <a:cubicBezTo>
                            <a:pt x="27" y="6"/>
                            <a:pt x="17" y="11"/>
                            <a:pt x="9" y="17"/>
                          </a:cubicBezTo>
                          <a:cubicBezTo>
                            <a:pt x="2" y="21"/>
                            <a:pt x="0" y="30"/>
                            <a:pt x="4" y="37"/>
                          </a:cubicBezTo>
                          <a:cubicBezTo>
                            <a:pt x="7" y="41"/>
                            <a:pt x="12" y="43"/>
                            <a:pt x="16" y="43"/>
                          </a:cubicBezTo>
                          <a:cubicBezTo>
                            <a:pt x="19" y="43"/>
                            <a:pt x="22" y="43"/>
                            <a:pt x="24" y="41"/>
                          </a:cubicBezTo>
                          <a:cubicBezTo>
                            <a:pt x="31" y="36"/>
                            <a:pt x="39" y="32"/>
                            <a:pt x="47" y="29"/>
                          </a:cubicBezTo>
                          <a:cubicBezTo>
                            <a:pt x="54" y="27"/>
                            <a:pt x="58" y="18"/>
                            <a:pt x="55" y="11"/>
                          </a:cubicBezTo>
                          <a:close/>
                        </a:path>
                      </a:pathLst>
                    </a:custGeom>
                    <a:solidFill>
                      <a:srgbClr val="4D4D4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cs typeface=""/>
                      </a:endParaRPr>
                    </a:p>
                  </p:txBody>
                </p:sp>
                <p:sp>
                  <p:nvSpPr>
                    <p:cNvPr id="447" name="Freeform 21"/>
                    <p:cNvSpPr>
                      <a:spLocks/>
                    </p:cNvSpPr>
                    <p:nvPr/>
                  </p:nvSpPr>
                  <p:spPr bwMode="auto">
                    <a:xfrm>
                      <a:off x="4959351" y="2051050"/>
                      <a:ext cx="36513" cy="52388"/>
                    </a:xfrm>
                    <a:custGeom>
                      <a:avLst/>
                      <a:gdLst>
                        <a:gd name="T0" fmla="*/ 13 w 42"/>
                        <a:gd name="T1" fmla="*/ 47 h 58"/>
                        <a:gd name="T2" fmla="*/ 27 w 42"/>
                        <a:gd name="T3" fmla="*/ 58 h 58"/>
                        <a:gd name="T4" fmla="*/ 30 w 42"/>
                        <a:gd name="T5" fmla="*/ 57 h 58"/>
                        <a:gd name="T6" fmla="*/ 41 w 42"/>
                        <a:gd name="T7" fmla="*/ 40 h 58"/>
                        <a:gd name="T8" fmla="*/ 30 w 42"/>
                        <a:gd name="T9" fmla="*/ 10 h 58"/>
                        <a:gd name="T10" fmla="*/ 11 w 42"/>
                        <a:gd name="T11" fmla="*/ 4 h 58"/>
                        <a:gd name="T12" fmla="*/ 4 w 42"/>
                        <a:gd name="T13" fmla="*/ 23 h 58"/>
                        <a:gd name="T14" fmla="*/ 13 w 42"/>
                        <a:gd name="T15" fmla="*/ 47 h 5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42" h="58">
                          <a:moveTo>
                            <a:pt x="13" y="47"/>
                          </a:moveTo>
                          <a:cubicBezTo>
                            <a:pt x="14" y="53"/>
                            <a:pt x="20" y="58"/>
                            <a:pt x="27" y="58"/>
                          </a:cubicBezTo>
                          <a:cubicBezTo>
                            <a:pt x="28" y="58"/>
                            <a:pt x="29" y="58"/>
                            <a:pt x="30" y="57"/>
                          </a:cubicBezTo>
                          <a:cubicBezTo>
                            <a:pt x="38" y="56"/>
                            <a:pt x="42" y="48"/>
                            <a:pt x="41" y="40"/>
                          </a:cubicBezTo>
                          <a:cubicBezTo>
                            <a:pt x="38" y="30"/>
                            <a:pt x="35" y="20"/>
                            <a:pt x="30" y="10"/>
                          </a:cubicBezTo>
                          <a:cubicBezTo>
                            <a:pt x="26" y="3"/>
                            <a:pt x="18" y="0"/>
                            <a:pt x="11" y="4"/>
                          </a:cubicBezTo>
                          <a:cubicBezTo>
                            <a:pt x="3" y="7"/>
                            <a:pt x="0" y="16"/>
                            <a:pt x="4" y="23"/>
                          </a:cubicBezTo>
                          <a:cubicBezTo>
                            <a:pt x="8" y="31"/>
                            <a:pt x="11" y="39"/>
                            <a:pt x="13" y="47"/>
                          </a:cubicBezTo>
                          <a:close/>
                        </a:path>
                      </a:pathLst>
                    </a:custGeom>
                    <a:solidFill>
                      <a:srgbClr val="4D4D4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cs typeface=""/>
                      </a:endParaRPr>
                    </a:p>
                  </p:txBody>
                </p:sp>
                <p:sp>
                  <p:nvSpPr>
                    <p:cNvPr id="448" name="Freeform 22"/>
                    <p:cNvSpPr>
                      <a:spLocks/>
                    </p:cNvSpPr>
                    <p:nvPr/>
                  </p:nvSpPr>
                  <p:spPr bwMode="auto">
                    <a:xfrm>
                      <a:off x="4598988" y="1985963"/>
                      <a:ext cx="52388" cy="26988"/>
                    </a:xfrm>
                    <a:custGeom>
                      <a:avLst/>
                      <a:gdLst>
                        <a:gd name="T0" fmla="*/ 14 w 58"/>
                        <a:gd name="T1" fmla="*/ 29 h 29"/>
                        <a:gd name="T2" fmla="*/ 43 w 58"/>
                        <a:gd name="T3" fmla="*/ 29 h 29"/>
                        <a:gd name="T4" fmla="*/ 58 w 58"/>
                        <a:gd name="T5" fmla="*/ 15 h 29"/>
                        <a:gd name="T6" fmla="*/ 43 w 58"/>
                        <a:gd name="T7" fmla="*/ 0 h 29"/>
                        <a:gd name="T8" fmla="*/ 14 w 58"/>
                        <a:gd name="T9" fmla="*/ 0 h 29"/>
                        <a:gd name="T10" fmla="*/ 0 w 58"/>
                        <a:gd name="T11" fmla="*/ 15 h 29"/>
                        <a:gd name="T12" fmla="*/ 14 w 58"/>
                        <a:gd name="T13" fmla="*/ 29 h 2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58" h="29">
                          <a:moveTo>
                            <a:pt x="14" y="29"/>
                          </a:moveTo>
                          <a:cubicBezTo>
                            <a:pt x="43" y="29"/>
                            <a:pt x="43" y="29"/>
                            <a:pt x="43" y="29"/>
                          </a:cubicBezTo>
                          <a:cubicBezTo>
                            <a:pt x="51" y="29"/>
                            <a:pt x="58" y="23"/>
                            <a:pt x="58" y="15"/>
                          </a:cubicBezTo>
                          <a:cubicBezTo>
                            <a:pt x="58" y="7"/>
                            <a:pt x="51" y="0"/>
                            <a:pt x="43" y="0"/>
                          </a:cubicBezTo>
                          <a:cubicBezTo>
                            <a:pt x="14" y="0"/>
                            <a:pt x="14" y="0"/>
                            <a:pt x="14" y="0"/>
                          </a:cubicBezTo>
                          <a:cubicBezTo>
                            <a:pt x="6" y="0"/>
                            <a:pt x="0" y="7"/>
                            <a:pt x="0" y="15"/>
                          </a:cubicBezTo>
                          <a:cubicBezTo>
                            <a:pt x="0" y="23"/>
                            <a:pt x="6" y="29"/>
                            <a:pt x="14" y="29"/>
                          </a:cubicBezTo>
                          <a:close/>
                        </a:path>
                      </a:pathLst>
                    </a:custGeom>
                    <a:solidFill>
                      <a:srgbClr val="4D4D4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cs typeface=""/>
                      </a:endParaRPr>
                    </a:p>
                  </p:txBody>
                </p:sp>
                <p:sp>
                  <p:nvSpPr>
                    <p:cNvPr id="449" name="Freeform 23"/>
                    <p:cNvSpPr>
                      <a:spLocks/>
                    </p:cNvSpPr>
                    <p:nvPr/>
                  </p:nvSpPr>
                  <p:spPr bwMode="auto">
                    <a:xfrm>
                      <a:off x="4676776" y="1985963"/>
                      <a:ext cx="50800" cy="26988"/>
                    </a:xfrm>
                    <a:custGeom>
                      <a:avLst/>
                      <a:gdLst>
                        <a:gd name="T0" fmla="*/ 15 w 58"/>
                        <a:gd name="T1" fmla="*/ 29 h 29"/>
                        <a:gd name="T2" fmla="*/ 43 w 58"/>
                        <a:gd name="T3" fmla="*/ 29 h 29"/>
                        <a:gd name="T4" fmla="*/ 58 w 58"/>
                        <a:gd name="T5" fmla="*/ 15 h 29"/>
                        <a:gd name="T6" fmla="*/ 43 w 58"/>
                        <a:gd name="T7" fmla="*/ 0 h 29"/>
                        <a:gd name="T8" fmla="*/ 15 w 58"/>
                        <a:gd name="T9" fmla="*/ 0 h 29"/>
                        <a:gd name="T10" fmla="*/ 0 w 58"/>
                        <a:gd name="T11" fmla="*/ 15 h 29"/>
                        <a:gd name="T12" fmla="*/ 15 w 58"/>
                        <a:gd name="T13" fmla="*/ 29 h 2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58" h="29">
                          <a:moveTo>
                            <a:pt x="15" y="29"/>
                          </a:moveTo>
                          <a:cubicBezTo>
                            <a:pt x="43" y="29"/>
                            <a:pt x="43" y="29"/>
                            <a:pt x="43" y="29"/>
                          </a:cubicBezTo>
                          <a:cubicBezTo>
                            <a:pt x="51" y="29"/>
                            <a:pt x="58" y="23"/>
                            <a:pt x="58" y="15"/>
                          </a:cubicBezTo>
                          <a:cubicBezTo>
                            <a:pt x="58" y="7"/>
                            <a:pt x="51" y="0"/>
                            <a:pt x="43" y="0"/>
                          </a:cubicBezTo>
                          <a:cubicBezTo>
                            <a:pt x="15" y="0"/>
                            <a:pt x="15" y="0"/>
                            <a:pt x="15" y="0"/>
                          </a:cubicBezTo>
                          <a:cubicBezTo>
                            <a:pt x="7" y="0"/>
                            <a:pt x="0" y="7"/>
                            <a:pt x="0" y="15"/>
                          </a:cubicBezTo>
                          <a:cubicBezTo>
                            <a:pt x="0" y="23"/>
                            <a:pt x="7" y="29"/>
                            <a:pt x="15" y="29"/>
                          </a:cubicBezTo>
                          <a:close/>
                        </a:path>
                      </a:pathLst>
                    </a:custGeom>
                    <a:solidFill>
                      <a:srgbClr val="4D4D4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cs typeface=""/>
                      </a:endParaRPr>
                    </a:p>
                  </p:txBody>
                </p:sp>
                <p:sp>
                  <p:nvSpPr>
                    <p:cNvPr id="450" name="Freeform 24"/>
                    <p:cNvSpPr>
                      <a:spLocks/>
                    </p:cNvSpPr>
                    <p:nvPr/>
                  </p:nvSpPr>
                  <p:spPr bwMode="auto">
                    <a:xfrm>
                      <a:off x="4752976" y="1985963"/>
                      <a:ext cx="52388" cy="26988"/>
                    </a:xfrm>
                    <a:custGeom>
                      <a:avLst/>
                      <a:gdLst>
                        <a:gd name="T0" fmla="*/ 15 w 58"/>
                        <a:gd name="T1" fmla="*/ 29 h 29"/>
                        <a:gd name="T2" fmla="*/ 43 w 58"/>
                        <a:gd name="T3" fmla="*/ 29 h 29"/>
                        <a:gd name="T4" fmla="*/ 58 w 58"/>
                        <a:gd name="T5" fmla="*/ 15 h 29"/>
                        <a:gd name="T6" fmla="*/ 43 w 58"/>
                        <a:gd name="T7" fmla="*/ 0 h 29"/>
                        <a:gd name="T8" fmla="*/ 15 w 58"/>
                        <a:gd name="T9" fmla="*/ 0 h 29"/>
                        <a:gd name="T10" fmla="*/ 0 w 58"/>
                        <a:gd name="T11" fmla="*/ 15 h 29"/>
                        <a:gd name="T12" fmla="*/ 15 w 58"/>
                        <a:gd name="T13" fmla="*/ 29 h 2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58" h="29">
                          <a:moveTo>
                            <a:pt x="15" y="29"/>
                          </a:moveTo>
                          <a:cubicBezTo>
                            <a:pt x="43" y="29"/>
                            <a:pt x="43" y="29"/>
                            <a:pt x="43" y="29"/>
                          </a:cubicBezTo>
                          <a:cubicBezTo>
                            <a:pt x="51" y="29"/>
                            <a:pt x="58" y="23"/>
                            <a:pt x="58" y="15"/>
                          </a:cubicBezTo>
                          <a:cubicBezTo>
                            <a:pt x="58" y="7"/>
                            <a:pt x="51" y="0"/>
                            <a:pt x="43" y="0"/>
                          </a:cubicBezTo>
                          <a:cubicBezTo>
                            <a:pt x="15" y="0"/>
                            <a:pt x="15" y="0"/>
                            <a:pt x="15" y="0"/>
                          </a:cubicBezTo>
                          <a:cubicBezTo>
                            <a:pt x="7" y="0"/>
                            <a:pt x="0" y="7"/>
                            <a:pt x="0" y="15"/>
                          </a:cubicBezTo>
                          <a:cubicBezTo>
                            <a:pt x="0" y="23"/>
                            <a:pt x="7" y="29"/>
                            <a:pt x="15" y="29"/>
                          </a:cubicBezTo>
                          <a:close/>
                        </a:path>
                      </a:pathLst>
                    </a:custGeom>
                    <a:solidFill>
                      <a:srgbClr val="4D4D4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cs typeface=""/>
                      </a:endParaRPr>
                    </a:p>
                  </p:txBody>
                </p:sp>
                <p:sp>
                  <p:nvSpPr>
                    <p:cNvPr id="451" name="Freeform 25"/>
                    <p:cNvSpPr>
                      <a:spLocks/>
                    </p:cNvSpPr>
                    <p:nvPr/>
                  </p:nvSpPr>
                  <p:spPr bwMode="auto">
                    <a:xfrm>
                      <a:off x="4471988" y="2349500"/>
                      <a:ext cx="26988" cy="52388"/>
                    </a:xfrm>
                    <a:custGeom>
                      <a:avLst/>
                      <a:gdLst>
                        <a:gd name="T0" fmla="*/ 30 w 31"/>
                        <a:gd name="T1" fmla="*/ 42 h 58"/>
                        <a:gd name="T2" fmla="*/ 29 w 31"/>
                        <a:gd name="T3" fmla="*/ 28 h 58"/>
                        <a:gd name="T4" fmla="*/ 29 w 31"/>
                        <a:gd name="T5" fmla="*/ 15 h 58"/>
                        <a:gd name="T6" fmla="*/ 14 w 31"/>
                        <a:gd name="T7" fmla="*/ 0 h 58"/>
                        <a:gd name="T8" fmla="*/ 0 w 31"/>
                        <a:gd name="T9" fmla="*/ 15 h 58"/>
                        <a:gd name="T10" fmla="*/ 0 w 31"/>
                        <a:gd name="T11" fmla="*/ 28 h 58"/>
                        <a:gd name="T12" fmla="*/ 1 w 31"/>
                        <a:gd name="T13" fmla="*/ 45 h 58"/>
                        <a:gd name="T14" fmla="*/ 15 w 31"/>
                        <a:gd name="T15" fmla="*/ 58 h 58"/>
                        <a:gd name="T16" fmla="*/ 17 w 31"/>
                        <a:gd name="T17" fmla="*/ 58 h 58"/>
                        <a:gd name="T18" fmla="*/ 30 w 31"/>
                        <a:gd name="T19" fmla="*/ 42 h 5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</a:cxnLst>
                      <a:rect l="0" t="0" r="r" b="b"/>
                      <a:pathLst>
                        <a:path w="31" h="58">
                          <a:moveTo>
                            <a:pt x="30" y="42"/>
                          </a:moveTo>
                          <a:cubicBezTo>
                            <a:pt x="29" y="37"/>
                            <a:pt x="29" y="33"/>
                            <a:pt x="29" y="28"/>
                          </a:cubicBezTo>
                          <a:cubicBezTo>
                            <a:pt x="29" y="15"/>
                            <a:pt x="29" y="15"/>
                            <a:pt x="29" y="15"/>
                          </a:cubicBezTo>
                          <a:cubicBezTo>
                            <a:pt x="29" y="7"/>
                            <a:pt x="22" y="0"/>
                            <a:pt x="14" y="0"/>
                          </a:cubicBezTo>
                          <a:cubicBezTo>
                            <a:pt x="7" y="0"/>
                            <a:pt x="0" y="7"/>
                            <a:pt x="0" y="15"/>
                          </a:cubicBezTo>
                          <a:cubicBezTo>
                            <a:pt x="0" y="28"/>
                            <a:pt x="0" y="28"/>
                            <a:pt x="0" y="28"/>
                          </a:cubicBezTo>
                          <a:cubicBezTo>
                            <a:pt x="0" y="34"/>
                            <a:pt x="0" y="39"/>
                            <a:pt x="1" y="45"/>
                          </a:cubicBezTo>
                          <a:cubicBezTo>
                            <a:pt x="2" y="52"/>
                            <a:pt x="8" y="58"/>
                            <a:pt x="15" y="58"/>
                          </a:cubicBezTo>
                          <a:cubicBezTo>
                            <a:pt x="16" y="58"/>
                            <a:pt x="17" y="58"/>
                            <a:pt x="17" y="58"/>
                          </a:cubicBezTo>
                          <a:cubicBezTo>
                            <a:pt x="25" y="57"/>
                            <a:pt x="31" y="50"/>
                            <a:pt x="30" y="42"/>
                          </a:cubicBezTo>
                          <a:close/>
                        </a:path>
                      </a:pathLst>
                    </a:custGeom>
                    <a:solidFill>
                      <a:srgbClr val="4D4D4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cs typeface=""/>
                      </a:endParaRPr>
                    </a:p>
                  </p:txBody>
                </p:sp>
                <p:sp>
                  <p:nvSpPr>
                    <p:cNvPr id="452" name="Freeform 26"/>
                    <p:cNvSpPr>
                      <a:spLocks/>
                    </p:cNvSpPr>
                    <p:nvPr/>
                  </p:nvSpPr>
                  <p:spPr bwMode="auto">
                    <a:xfrm>
                      <a:off x="4973638" y="2282825"/>
                      <a:ext cx="25400" cy="52388"/>
                    </a:xfrm>
                    <a:custGeom>
                      <a:avLst/>
                      <a:gdLst>
                        <a:gd name="T0" fmla="*/ 14 w 29"/>
                        <a:gd name="T1" fmla="*/ 0 h 58"/>
                        <a:gd name="T2" fmla="*/ 0 w 29"/>
                        <a:gd name="T3" fmla="*/ 15 h 58"/>
                        <a:gd name="T4" fmla="*/ 0 w 29"/>
                        <a:gd name="T5" fmla="*/ 44 h 58"/>
                        <a:gd name="T6" fmla="*/ 14 w 29"/>
                        <a:gd name="T7" fmla="*/ 58 h 58"/>
                        <a:gd name="T8" fmla="*/ 29 w 29"/>
                        <a:gd name="T9" fmla="*/ 44 h 58"/>
                        <a:gd name="T10" fmla="*/ 29 w 29"/>
                        <a:gd name="T11" fmla="*/ 15 h 58"/>
                        <a:gd name="T12" fmla="*/ 14 w 29"/>
                        <a:gd name="T13" fmla="*/ 0 h 5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29" h="58">
                          <a:moveTo>
                            <a:pt x="14" y="0"/>
                          </a:moveTo>
                          <a:cubicBezTo>
                            <a:pt x="6" y="0"/>
                            <a:pt x="0" y="7"/>
                            <a:pt x="0" y="15"/>
                          </a:cubicBezTo>
                          <a:cubicBezTo>
                            <a:pt x="0" y="44"/>
                            <a:pt x="0" y="44"/>
                            <a:pt x="0" y="44"/>
                          </a:cubicBezTo>
                          <a:cubicBezTo>
                            <a:pt x="0" y="52"/>
                            <a:pt x="6" y="58"/>
                            <a:pt x="14" y="58"/>
                          </a:cubicBezTo>
                          <a:cubicBezTo>
                            <a:pt x="22" y="58"/>
                            <a:pt x="29" y="52"/>
                            <a:pt x="29" y="44"/>
                          </a:cubicBezTo>
                          <a:cubicBezTo>
                            <a:pt x="29" y="15"/>
                            <a:pt x="29" y="15"/>
                            <a:pt x="29" y="15"/>
                          </a:cubicBezTo>
                          <a:cubicBezTo>
                            <a:pt x="29" y="7"/>
                            <a:pt x="22" y="0"/>
                            <a:pt x="14" y="0"/>
                          </a:cubicBezTo>
                          <a:close/>
                        </a:path>
                      </a:pathLst>
                    </a:custGeom>
                    <a:solidFill>
                      <a:srgbClr val="4D4D4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cs typeface=""/>
                      </a:endParaRPr>
                    </a:p>
                  </p:txBody>
                </p:sp>
                <p:sp>
                  <p:nvSpPr>
                    <p:cNvPr id="453" name="Freeform 28"/>
                    <p:cNvSpPr>
                      <a:spLocks/>
                    </p:cNvSpPr>
                    <p:nvPr/>
                  </p:nvSpPr>
                  <p:spPr bwMode="auto">
                    <a:xfrm>
                      <a:off x="4927601" y="2432050"/>
                      <a:ext cx="47625" cy="46038"/>
                    </a:xfrm>
                    <a:custGeom>
                      <a:avLst/>
                      <a:gdLst>
                        <a:gd name="T0" fmla="*/ 25 w 53"/>
                        <a:gd name="T1" fmla="*/ 7 h 51"/>
                        <a:gd name="T2" fmla="*/ 7 w 53"/>
                        <a:gd name="T3" fmla="*/ 25 h 51"/>
                        <a:gd name="T4" fmla="*/ 5 w 53"/>
                        <a:gd name="T5" fmla="*/ 45 h 51"/>
                        <a:gd name="T6" fmla="*/ 16 w 53"/>
                        <a:gd name="T7" fmla="*/ 51 h 51"/>
                        <a:gd name="T8" fmla="*/ 25 w 53"/>
                        <a:gd name="T9" fmla="*/ 47 h 51"/>
                        <a:gd name="T10" fmla="*/ 48 w 53"/>
                        <a:gd name="T11" fmla="*/ 25 h 51"/>
                        <a:gd name="T12" fmla="*/ 45 w 53"/>
                        <a:gd name="T13" fmla="*/ 5 h 51"/>
                        <a:gd name="T14" fmla="*/ 25 w 53"/>
                        <a:gd name="T15" fmla="*/ 7 h 5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53" h="51">
                          <a:moveTo>
                            <a:pt x="25" y="7"/>
                          </a:moveTo>
                          <a:cubicBezTo>
                            <a:pt x="20" y="14"/>
                            <a:pt x="14" y="20"/>
                            <a:pt x="7" y="25"/>
                          </a:cubicBezTo>
                          <a:cubicBezTo>
                            <a:pt x="1" y="30"/>
                            <a:pt x="0" y="39"/>
                            <a:pt x="5" y="45"/>
                          </a:cubicBezTo>
                          <a:cubicBezTo>
                            <a:pt x="8" y="49"/>
                            <a:pt x="12" y="51"/>
                            <a:pt x="16" y="51"/>
                          </a:cubicBezTo>
                          <a:cubicBezTo>
                            <a:pt x="20" y="51"/>
                            <a:pt x="23" y="50"/>
                            <a:pt x="25" y="47"/>
                          </a:cubicBezTo>
                          <a:cubicBezTo>
                            <a:pt x="34" y="41"/>
                            <a:pt x="41" y="33"/>
                            <a:pt x="48" y="25"/>
                          </a:cubicBezTo>
                          <a:cubicBezTo>
                            <a:pt x="53" y="19"/>
                            <a:pt x="52" y="9"/>
                            <a:pt x="45" y="5"/>
                          </a:cubicBezTo>
                          <a:cubicBezTo>
                            <a:pt x="39" y="0"/>
                            <a:pt x="30" y="1"/>
                            <a:pt x="25" y="7"/>
                          </a:cubicBezTo>
                          <a:close/>
                        </a:path>
                      </a:pathLst>
                    </a:custGeom>
                    <a:solidFill>
                      <a:srgbClr val="4D4D4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cs typeface=""/>
                      </a:endParaRPr>
                    </a:p>
                  </p:txBody>
                </p:sp>
                <p:sp>
                  <p:nvSpPr>
                    <p:cNvPr id="454" name="Freeform 29"/>
                    <p:cNvSpPr>
                      <a:spLocks/>
                    </p:cNvSpPr>
                    <p:nvPr/>
                  </p:nvSpPr>
                  <p:spPr bwMode="auto">
                    <a:xfrm>
                      <a:off x="4968876" y="2360613"/>
                      <a:ext cx="30163" cy="52388"/>
                    </a:xfrm>
                    <a:custGeom>
                      <a:avLst/>
                      <a:gdLst>
                        <a:gd name="T0" fmla="*/ 19 w 34"/>
                        <a:gd name="T1" fmla="*/ 0 h 58"/>
                        <a:gd name="T2" fmla="*/ 5 w 34"/>
                        <a:gd name="T3" fmla="*/ 15 h 58"/>
                        <a:gd name="T4" fmla="*/ 2 w 34"/>
                        <a:gd name="T5" fmla="*/ 40 h 58"/>
                        <a:gd name="T6" fmla="*/ 13 w 34"/>
                        <a:gd name="T7" fmla="*/ 58 h 58"/>
                        <a:gd name="T8" fmla="*/ 16 w 34"/>
                        <a:gd name="T9" fmla="*/ 58 h 58"/>
                        <a:gd name="T10" fmla="*/ 30 w 34"/>
                        <a:gd name="T11" fmla="*/ 47 h 58"/>
                        <a:gd name="T12" fmla="*/ 34 w 34"/>
                        <a:gd name="T13" fmla="*/ 15 h 58"/>
                        <a:gd name="T14" fmla="*/ 34 w 34"/>
                        <a:gd name="T15" fmla="*/ 14 h 58"/>
                        <a:gd name="T16" fmla="*/ 19 w 34"/>
                        <a:gd name="T17" fmla="*/ 0 h 5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34" h="58">
                          <a:moveTo>
                            <a:pt x="19" y="0"/>
                          </a:moveTo>
                          <a:cubicBezTo>
                            <a:pt x="11" y="0"/>
                            <a:pt x="5" y="7"/>
                            <a:pt x="5" y="15"/>
                          </a:cubicBezTo>
                          <a:cubicBezTo>
                            <a:pt x="5" y="24"/>
                            <a:pt x="4" y="32"/>
                            <a:pt x="2" y="40"/>
                          </a:cubicBezTo>
                          <a:cubicBezTo>
                            <a:pt x="0" y="48"/>
                            <a:pt x="5" y="56"/>
                            <a:pt x="13" y="58"/>
                          </a:cubicBezTo>
                          <a:cubicBezTo>
                            <a:pt x="14" y="58"/>
                            <a:pt x="15" y="58"/>
                            <a:pt x="16" y="58"/>
                          </a:cubicBezTo>
                          <a:cubicBezTo>
                            <a:pt x="23" y="58"/>
                            <a:pt x="29" y="53"/>
                            <a:pt x="30" y="47"/>
                          </a:cubicBezTo>
                          <a:cubicBezTo>
                            <a:pt x="32" y="36"/>
                            <a:pt x="34" y="26"/>
                            <a:pt x="34" y="15"/>
                          </a:cubicBezTo>
                          <a:cubicBezTo>
                            <a:pt x="34" y="14"/>
                            <a:pt x="34" y="14"/>
                            <a:pt x="34" y="14"/>
                          </a:cubicBezTo>
                          <a:cubicBezTo>
                            <a:pt x="34" y="6"/>
                            <a:pt x="27" y="0"/>
                            <a:pt x="19" y="0"/>
                          </a:cubicBezTo>
                          <a:close/>
                        </a:path>
                      </a:pathLst>
                    </a:custGeom>
                    <a:solidFill>
                      <a:srgbClr val="4D4D4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cs typeface=""/>
                      </a:endParaRPr>
                    </a:p>
                  </p:txBody>
                </p:sp>
                <p:sp>
                  <p:nvSpPr>
                    <p:cNvPr id="455" name="Freeform 30"/>
                    <p:cNvSpPr>
                      <a:spLocks/>
                    </p:cNvSpPr>
                    <p:nvPr/>
                  </p:nvSpPr>
                  <p:spPr bwMode="auto">
                    <a:xfrm>
                      <a:off x="4973638" y="2205038"/>
                      <a:ext cx="25400" cy="52388"/>
                    </a:xfrm>
                    <a:custGeom>
                      <a:avLst/>
                      <a:gdLst>
                        <a:gd name="T0" fmla="*/ 14 w 29"/>
                        <a:gd name="T1" fmla="*/ 0 h 58"/>
                        <a:gd name="T2" fmla="*/ 0 w 29"/>
                        <a:gd name="T3" fmla="*/ 15 h 58"/>
                        <a:gd name="T4" fmla="*/ 0 w 29"/>
                        <a:gd name="T5" fmla="*/ 43 h 58"/>
                        <a:gd name="T6" fmla="*/ 14 w 29"/>
                        <a:gd name="T7" fmla="*/ 58 h 58"/>
                        <a:gd name="T8" fmla="*/ 29 w 29"/>
                        <a:gd name="T9" fmla="*/ 43 h 58"/>
                        <a:gd name="T10" fmla="*/ 29 w 29"/>
                        <a:gd name="T11" fmla="*/ 15 h 58"/>
                        <a:gd name="T12" fmla="*/ 14 w 29"/>
                        <a:gd name="T13" fmla="*/ 0 h 5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29" h="58">
                          <a:moveTo>
                            <a:pt x="14" y="0"/>
                          </a:moveTo>
                          <a:cubicBezTo>
                            <a:pt x="6" y="0"/>
                            <a:pt x="0" y="7"/>
                            <a:pt x="0" y="15"/>
                          </a:cubicBezTo>
                          <a:cubicBezTo>
                            <a:pt x="0" y="43"/>
                            <a:pt x="0" y="43"/>
                            <a:pt x="0" y="43"/>
                          </a:cubicBezTo>
                          <a:cubicBezTo>
                            <a:pt x="0" y="51"/>
                            <a:pt x="6" y="58"/>
                            <a:pt x="14" y="58"/>
                          </a:cubicBezTo>
                          <a:cubicBezTo>
                            <a:pt x="22" y="58"/>
                            <a:pt x="29" y="51"/>
                            <a:pt x="29" y="43"/>
                          </a:cubicBezTo>
                          <a:cubicBezTo>
                            <a:pt x="29" y="15"/>
                            <a:pt x="29" y="15"/>
                            <a:pt x="29" y="15"/>
                          </a:cubicBezTo>
                          <a:cubicBezTo>
                            <a:pt x="29" y="7"/>
                            <a:pt x="22" y="0"/>
                            <a:pt x="14" y="0"/>
                          </a:cubicBezTo>
                          <a:close/>
                        </a:path>
                      </a:pathLst>
                    </a:custGeom>
                    <a:solidFill>
                      <a:srgbClr val="4D4D4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cs typeface=""/>
                      </a:endParaRPr>
                    </a:p>
                  </p:txBody>
                </p:sp>
                <p:sp>
                  <p:nvSpPr>
                    <p:cNvPr id="456" name="Freeform 31"/>
                    <p:cNvSpPr>
                      <a:spLocks/>
                    </p:cNvSpPr>
                    <p:nvPr/>
                  </p:nvSpPr>
                  <p:spPr bwMode="auto">
                    <a:xfrm>
                      <a:off x="4973638" y="2127250"/>
                      <a:ext cx="25400" cy="52388"/>
                    </a:xfrm>
                    <a:custGeom>
                      <a:avLst/>
                      <a:gdLst>
                        <a:gd name="T0" fmla="*/ 14 w 29"/>
                        <a:gd name="T1" fmla="*/ 0 h 58"/>
                        <a:gd name="T2" fmla="*/ 0 w 29"/>
                        <a:gd name="T3" fmla="*/ 15 h 58"/>
                        <a:gd name="T4" fmla="*/ 0 w 29"/>
                        <a:gd name="T5" fmla="*/ 43 h 58"/>
                        <a:gd name="T6" fmla="*/ 14 w 29"/>
                        <a:gd name="T7" fmla="*/ 58 h 58"/>
                        <a:gd name="T8" fmla="*/ 29 w 29"/>
                        <a:gd name="T9" fmla="*/ 43 h 58"/>
                        <a:gd name="T10" fmla="*/ 29 w 29"/>
                        <a:gd name="T11" fmla="*/ 15 h 58"/>
                        <a:gd name="T12" fmla="*/ 14 w 29"/>
                        <a:gd name="T13" fmla="*/ 0 h 5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29" h="58">
                          <a:moveTo>
                            <a:pt x="14" y="0"/>
                          </a:moveTo>
                          <a:cubicBezTo>
                            <a:pt x="6" y="0"/>
                            <a:pt x="0" y="7"/>
                            <a:pt x="0" y="15"/>
                          </a:cubicBezTo>
                          <a:cubicBezTo>
                            <a:pt x="0" y="43"/>
                            <a:pt x="0" y="43"/>
                            <a:pt x="0" y="43"/>
                          </a:cubicBezTo>
                          <a:cubicBezTo>
                            <a:pt x="0" y="51"/>
                            <a:pt x="6" y="58"/>
                            <a:pt x="14" y="58"/>
                          </a:cubicBezTo>
                          <a:cubicBezTo>
                            <a:pt x="22" y="58"/>
                            <a:pt x="29" y="51"/>
                            <a:pt x="29" y="43"/>
                          </a:cubicBezTo>
                          <a:cubicBezTo>
                            <a:pt x="29" y="15"/>
                            <a:pt x="29" y="15"/>
                            <a:pt x="29" y="15"/>
                          </a:cubicBezTo>
                          <a:cubicBezTo>
                            <a:pt x="29" y="7"/>
                            <a:pt x="22" y="0"/>
                            <a:pt x="14" y="0"/>
                          </a:cubicBezTo>
                          <a:close/>
                        </a:path>
                      </a:pathLst>
                    </a:custGeom>
                    <a:solidFill>
                      <a:srgbClr val="4D4D4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cs typeface=""/>
                      </a:endParaRPr>
                    </a:p>
                  </p:txBody>
                </p:sp>
                <p:sp>
                  <p:nvSpPr>
                    <p:cNvPr id="457" name="Freeform 32"/>
                    <p:cNvSpPr>
                      <a:spLocks/>
                    </p:cNvSpPr>
                    <p:nvPr/>
                  </p:nvSpPr>
                  <p:spPr bwMode="auto">
                    <a:xfrm>
                      <a:off x="4546601" y="2470150"/>
                      <a:ext cx="53975" cy="33338"/>
                    </a:xfrm>
                    <a:custGeom>
                      <a:avLst/>
                      <a:gdLst>
                        <a:gd name="T0" fmla="*/ 46 w 60"/>
                        <a:gd name="T1" fmla="*/ 8 h 37"/>
                        <a:gd name="T2" fmla="*/ 21 w 60"/>
                        <a:gd name="T3" fmla="*/ 2 h 37"/>
                        <a:gd name="T4" fmla="*/ 3 w 60"/>
                        <a:gd name="T5" fmla="*/ 11 h 37"/>
                        <a:gd name="T6" fmla="*/ 12 w 60"/>
                        <a:gd name="T7" fmla="*/ 30 h 37"/>
                        <a:gd name="T8" fmla="*/ 43 w 60"/>
                        <a:gd name="T9" fmla="*/ 37 h 37"/>
                        <a:gd name="T10" fmla="*/ 44 w 60"/>
                        <a:gd name="T11" fmla="*/ 37 h 37"/>
                        <a:gd name="T12" fmla="*/ 59 w 60"/>
                        <a:gd name="T13" fmla="*/ 24 h 37"/>
                        <a:gd name="T14" fmla="*/ 46 w 60"/>
                        <a:gd name="T15" fmla="*/ 8 h 3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60" h="37">
                          <a:moveTo>
                            <a:pt x="46" y="8"/>
                          </a:moveTo>
                          <a:cubicBezTo>
                            <a:pt x="38" y="7"/>
                            <a:pt x="29" y="5"/>
                            <a:pt x="21" y="2"/>
                          </a:cubicBezTo>
                          <a:cubicBezTo>
                            <a:pt x="14" y="0"/>
                            <a:pt x="6" y="4"/>
                            <a:pt x="3" y="11"/>
                          </a:cubicBezTo>
                          <a:cubicBezTo>
                            <a:pt x="0" y="19"/>
                            <a:pt x="4" y="27"/>
                            <a:pt x="12" y="30"/>
                          </a:cubicBezTo>
                          <a:cubicBezTo>
                            <a:pt x="22" y="33"/>
                            <a:pt x="32" y="36"/>
                            <a:pt x="43" y="37"/>
                          </a:cubicBezTo>
                          <a:cubicBezTo>
                            <a:pt x="43" y="37"/>
                            <a:pt x="44" y="37"/>
                            <a:pt x="44" y="37"/>
                          </a:cubicBezTo>
                          <a:cubicBezTo>
                            <a:pt x="51" y="37"/>
                            <a:pt x="58" y="32"/>
                            <a:pt x="59" y="24"/>
                          </a:cubicBezTo>
                          <a:cubicBezTo>
                            <a:pt x="60" y="16"/>
                            <a:pt x="54" y="9"/>
                            <a:pt x="46" y="8"/>
                          </a:cubicBezTo>
                          <a:close/>
                        </a:path>
                      </a:pathLst>
                    </a:custGeom>
                    <a:solidFill>
                      <a:srgbClr val="4D4D4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cs typeface=""/>
                      </a:endParaRPr>
                    </a:p>
                  </p:txBody>
                </p:sp>
                <p:sp>
                  <p:nvSpPr>
                    <p:cNvPr id="458" name="Freeform 33"/>
                    <p:cNvSpPr>
                      <a:spLocks/>
                    </p:cNvSpPr>
                    <p:nvPr/>
                  </p:nvSpPr>
                  <p:spPr bwMode="auto">
                    <a:xfrm>
                      <a:off x="4781551" y="2478088"/>
                      <a:ext cx="50800" cy="25400"/>
                    </a:xfrm>
                    <a:custGeom>
                      <a:avLst/>
                      <a:gdLst>
                        <a:gd name="T0" fmla="*/ 43 w 57"/>
                        <a:gd name="T1" fmla="*/ 0 h 29"/>
                        <a:gd name="T2" fmla="*/ 14 w 57"/>
                        <a:gd name="T3" fmla="*/ 0 h 29"/>
                        <a:gd name="T4" fmla="*/ 0 w 57"/>
                        <a:gd name="T5" fmla="*/ 15 h 29"/>
                        <a:gd name="T6" fmla="*/ 14 w 57"/>
                        <a:gd name="T7" fmla="*/ 29 h 29"/>
                        <a:gd name="T8" fmla="*/ 43 w 57"/>
                        <a:gd name="T9" fmla="*/ 29 h 29"/>
                        <a:gd name="T10" fmla="*/ 57 w 57"/>
                        <a:gd name="T11" fmla="*/ 15 h 29"/>
                        <a:gd name="T12" fmla="*/ 43 w 57"/>
                        <a:gd name="T13" fmla="*/ 0 h 2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57" h="29">
                          <a:moveTo>
                            <a:pt x="43" y="0"/>
                          </a:moveTo>
                          <a:cubicBezTo>
                            <a:pt x="14" y="0"/>
                            <a:pt x="14" y="0"/>
                            <a:pt x="14" y="0"/>
                          </a:cubicBezTo>
                          <a:cubicBezTo>
                            <a:pt x="6" y="0"/>
                            <a:pt x="0" y="7"/>
                            <a:pt x="0" y="15"/>
                          </a:cubicBezTo>
                          <a:cubicBezTo>
                            <a:pt x="0" y="23"/>
                            <a:pt x="6" y="29"/>
                            <a:pt x="14" y="29"/>
                          </a:cubicBezTo>
                          <a:cubicBezTo>
                            <a:pt x="43" y="29"/>
                            <a:pt x="43" y="29"/>
                            <a:pt x="43" y="29"/>
                          </a:cubicBezTo>
                          <a:cubicBezTo>
                            <a:pt x="51" y="29"/>
                            <a:pt x="57" y="23"/>
                            <a:pt x="57" y="15"/>
                          </a:cubicBezTo>
                          <a:cubicBezTo>
                            <a:pt x="57" y="7"/>
                            <a:pt x="51" y="0"/>
                            <a:pt x="43" y="0"/>
                          </a:cubicBezTo>
                          <a:close/>
                        </a:path>
                      </a:pathLst>
                    </a:custGeom>
                    <a:solidFill>
                      <a:srgbClr val="4D4D4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cs typeface=""/>
                      </a:endParaRPr>
                    </a:p>
                  </p:txBody>
                </p:sp>
                <p:sp>
                  <p:nvSpPr>
                    <p:cNvPr id="459" name="Freeform 34"/>
                    <p:cNvSpPr>
                      <a:spLocks/>
                    </p:cNvSpPr>
                    <p:nvPr/>
                  </p:nvSpPr>
                  <p:spPr bwMode="auto">
                    <a:xfrm>
                      <a:off x="4703763" y="2478088"/>
                      <a:ext cx="50800" cy="25400"/>
                    </a:xfrm>
                    <a:custGeom>
                      <a:avLst/>
                      <a:gdLst>
                        <a:gd name="T0" fmla="*/ 44 w 58"/>
                        <a:gd name="T1" fmla="*/ 0 h 29"/>
                        <a:gd name="T2" fmla="*/ 15 w 58"/>
                        <a:gd name="T3" fmla="*/ 0 h 29"/>
                        <a:gd name="T4" fmla="*/ 0 w 58"/>
                        <a:gd name="T5" fmla="*/ 15 h 29"/>
                        <a:gd name="T6" fmla="*/ 15 w 58"/>
                        <a:gd name="T7" fmla="*/ 29 h 29"/>
                        <a:gd name="T8" fmla="*/ 44 w 58"/>
                        <a:gd name="T9" fmla="*/ 29 h 29"/>
                        <a:gd name="T10" fmla="*/ 58 w 58"/>
                        <a:gd name="T11" fmla="*/ 15 h 29"/>
                        <a:gd name="T12" fmla="*/ 44 w 58"/>
                        <a:gd name="T13" fmla="*/ 0 h 2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58" h="29">
                          <a:moveTo>
                            <a:pt x="44" y="0"/>
                          </a:moveTo>
                          <a:cubicBezTo>
                            <a:pt x="15" y="0"/>
                            <a:pt x="15" y="0"/>
                            <a:pt x="15" y="0"/>
                          </a:cubicBezTo>
                          <a:cubicBezTo>
                            <a:pt x="7" y="0"/>
                            <a:pt x="0" y="7"/>
                            <a:pt x="0" y="15"/>
                          </a:cubicBezTo>
                          <a:cubicBezTo>
                            <a:pt x="0" y="23"/>
                            <a:pt x="7" y="29"/>
                            <a:pt x="15" y="29"/>
                          </a:cubicBezTo>
                          <a:cubicBezTo>
                            <a:pt x="44" y="29"/>
                            <a:pt x="44" y="29"/>
                            <a:pt x="44" y="29"/>
                          </a:cubicBezTo>
                          <a:cubicBezTo>
                            <a:pt x="51" y="29"/>
                            <a:pt x="58" y="23"/>
                            <a:pt x="58" y="15"/>
                          </a:cubicBezTo>
                          <a:cubicBezTo>
                            <a:pt x="58" y="7"/>
                            <a:pt x="51" y="0"/>
                            <a:pt x="44" y="0"/>
                          </a:cubicBezTo>
                          <a:close/>
                        </a:path>
                      </a:pathLst>
                    </a:custGeom>
                    <a:solidFill>
                      <a:srgbClr val="4D4D4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cs typeface=""/>
                      </a:endParaRPr>
                    </a:p>
                  </p:txBody>
                </p:sp>
                <p:sp>
                  <p:nvSpPr>
                    <p:cNvPr id="460" name="Freeform 35"/>
                    <p:cNvSpPr>
                      <a:spLocks/>
                    </p:cNvSpPr>
                    <p:nvPr/>
                  </p:nvSpPr>
                  <p:spPr bwMode="auto">
                    <a:xfrm>
                      <a:off x="4625976" y="2478088"/>
                      <a:ext cx="52388" cy="25400"/>
                    </a:xfrm>
                    <a:custGeom>
                      <a:avLst/>
                      <a:gdLst>
                        <a:gd name="T0" fmla="*/ 43 w 58"/>
                        <a:gd name="T1" fmla="*/ 0 h 29"/>
                        <a:gd name="T2" fmla="*/ 15 w 58"/>
                        <a:gd name="T3" fmla="*/ 0 h 29"/>
                        <a:gd name="T4" fmla="*/ 0 w 58"/>
                        <a:gd name="T5" fmla="*/ 15 h 29"/>
                        <a:gd name="T6" fmla="*/ 15 w 58"/>
                        <a:gd name="T7" fmla="*/ 29 h 29"/>
                        <a:gd name="T8" fmla="*/ 43 w 58"/>
                        <a:gd name="T9" fmla="*/ 29 h 29"/>
                        <a:gd name="T10" fmla="*/ 58 w 58"/>
                        <a:gd name="T11" fmla="*/ 15 h 29"/>
                        <a:gd name="T12" fmla="*/ 43 w 58"/>
                        <a:gd name="T13" fmla="*/ 0 h 2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58" h="29">
                          <a:moveTo>
                            <a:pt x="43" y="0"/>
                          </a:moveTo>
                          <a:cubicBezTo>
                            <a:pt x="15" y="0"/>
                            <a:pt x="15" y="0"/>
                            <a:pt x="15" y="0"/>
                          </a:cubicBezTo>
                          <a:cubicBezTo>
                            <a:pt x="7" y="0"/>
                            <a:pt x="0" y="7"/>
                            <a:pt x="0" y="15"/>
                          </a:cubicBezTo>
                          <a:cubicBezTo>
                            <a:pt x="0" y="23"/>
                            <a:pt x="7" y="29"/>
                            <a:pt x="15" y="29"/>
                          </a:cubicBezTo>
                          <a:cubicBezTo>
                            <a:pt x="43" y="29"/>
                            <a:pt x="43" y="29"/>
                            <a:pt x="43" y="29"/>
                          </a:cubicBezTo>
                          <a:cubicBezTo>
                            <a:pt x="51" y="29"/>
                            <a:pt x="58" y="23"/>
                            <a:pt x="58" y="15"/>
                          </a:cubicBezTo>
                          <a:cubicBezTo>
                            <a:pt x="58" y="7"/>
                            <a:pt x="51" y="0"/>
                            <a:pt x="43" y="0"/>
                          </a:cubicBezTo>
                          <a:close/>
                        </a:path>
                      </a:pathLst>
                    </a:custGeom>
                    <a:solidFill>
                      <a:srgbClr val="4D4D4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cs typeface=""/>
                      </a:endParaRPr>
                    </a:p>
                  </p:txBody>
                </p:sp>
                <p:sp>
                  <p:nvSpPr>
                    <p:cNvPr id="461" name="Freeform 38"/>
                    <p:cNvSpPr>
                      <a:spLocks/>
                    </p:cNvSpPr>
                    <p:nvPr/>
                  </p:nvSpPr>
                  <p:spPr bwMode="auto">
                    <a:xfrm>
                      <a:off x="4859338" y="2473325"/>
                      <a:ext cx="52388" cy="30163"/>
                    </a:xfrm>
                    <a:custGeom>
                      <a:avLst/>
                      <a:gdLst>
                        <a:gd name="T0" fmla="*/ 39 w 58"/>
                        <a:gd name="T1" fmla="*/ 2 h 34"/>
                        <a:gd name="T2" fmla="*/ 14 w 58"/>
                        <a:gd name="T3" fmla="*/ 5 h 34"/>
                        <a:gd name="T4" fmla="*/ 0 w 58"/>
                        <a:gd name="T5" fmla="*/ 20 h 34"/>
                        <a:gd name="T6" fmla="*/ 14 w 58"/>
                        <a:gd name="T7" fmla="*/ 34 h 34"/>
                        <a:gd name="T8" fmla="*/ 14 w 58"/>
                        <a:gd name="T9" fmla="*/ 34 h 34"/>
                        <a:gd name="T10" fmla="*/ 46 w 58"/>
                        <a:gd name="T11" fmla="*/ 30 h 34"/>
                        <a:gd name="T12" fmla="*/ 56 w 58"/>
                        <a:gd name="T13" fmla="*/ 12 h 34"/>
                        <a:gd name="T14" fmla="*/ 39 w 58"/>
                        <a:gd name="T15" fmla="*/ 2 h 3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58" h="34">
                          <a:moveTo>
                            <a:pt x="39" y="2"/>
                          </a:moveTo>
                          <a:cubicBezTo>
                            <a:pt x="31" y="4"/>
                            <a:pt x="22" y="5"/>
                            <a:pt x="14" y="5"/>
                          </a:cubicBezTo>
                          <a:cubicBezTo>
                            <a:pt x="6" y="5"/>
                            <a:pt x="0" y="12"/>
                            <a:pt x="0" y="20"/>
                          </a:cubicBezTo>
                          <a:cubicBezTo>
                            <a:pt x="0" y="28"/>
                            <a:pt x="6" y="34"/>
                            <a:pt x="14" y="34"/>
                          </a:cubicBezTo>
                          <a:cubicBezTo>
                            <a:pt x="14" y="34"/>
                            <a:pt x="14" y="34"/>
                            <a:pt x="14" y="34"/>
                          </a:cubicBezTo>
                          <a:cubicBezTo>
                            <a:pt x="25" y="34"/>
                            <a:pt x="36" y="32"/>
                            <a:pt x="46" y="30"/>
                          </a:cubicBezTo>
                          <a:cubicBezTo>
                            <a:pt x="54" y="28"/>
                            <a:pt x="58" y="20"/>
                            <a:pt x="56" y="12"/>
                          </a:cubicBezTo>
                          <a:cubicBezTo>
                            <a:pt x="55" y="5"/>
                            <a:pt x="47" y="0"/>
                            <a:pt x="39" y="2"/>
                          </a:cubicBezTo>
                          <a:close/>
                        </a:path>
                      </a:pathLst>
                    </a:custGeom>
                    <a:solidFill>
                      <a:srgbClr val="4D4D4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cs typeface=""/>
                      </a:endParaRPr>
                    </a:p>
                  </p:txBody>
                </p:sp>
              </p:grpSp>
              <p:sp>
                <p:nvSpPr>
                  <p:cNvPr id="438" name="Freeform 12"/>
                  <p:cNvSpPr>
                    <a:spLocks noEditPoints="1"/>
                  </p:cNvSpPr>
                  <p:nvPr/>
                </p:nvSpPr>
                <p:spPr bwMode="auto">
                  <a:xfrm>
                    <a:off x="5406483" y="2446478"/>
                    <a:ext cx="214941" cy="191168"/>
                  </a:xfrm>
                  <a:custGeom>
                    <a:avLst/>
                    <a:gdLst>
                      <a:gd name="T0" fmla="*/ 419 w 494"/>
                      <a:gd name="T1" fmla="*/ 299 h 448"/>
                      <a:gd name="T2" fmla="*/ 403 w 494"/>
                      <a:gd name="T3" fmla="*/ 301 h 448"/>
                      <a:gd name="T4" fmla="*/ 302 w 494"/>
                      <a:gd name="T5" fmla="*/ 126 h 448"/>
                      <a:gd name="T6" fmla="*/ 322 w 494"/>
                      <a:gd name="T7" fmla="*/ 75 h 448"/>
                      <a:gd name="T8" fmla="*/ 247 w 494"/>
                      <a:gd name="T9" fmla="*/ 0 h 448"/>
                      <a:gd name="T10" fmla="*/ 173 w 494"/>
                      <a:gd name="T11" fmla="*/ 75 h 448"/>
                      <a:gd name="T12" fmla="*/ 193 w 494"/>
                      <a:gd name="T13" fmla="*/ 126 h 448"/>
                      <a:gd name="T14" fmla="*/ 91 w 494"/>
                      <a:gd name="T15" fmla="*/ 301 h 448"/>
                      <a:gd name="T16" fmla="*/ 75 w 494"/>
                      <a:gd name="T17" fmla="*/ 299 h 448"/>
                      <a:gd name="T18" fmla="*/ 0 w 494"/>
                      <a:gd name="T19" fmla="*/ 373 h 448"/>
                      <a:gd name="T20" fmla="*/ 75 w 494"/>
                      <a:gd name="T21" fmla="*/ 448 h 448"/>
                      <a:gd name="T22" fmla="*/ 146 w 494"/>
                      <a:gd name="T23" fmla="*/ 395 h 448"/>
                      <a:gd name="T24" fmla="*/ 349 w 494"/>
                      <a:gd name="T25" fmla="*/ 395 h 448"/>
                      <a:gd name="T26" fmla="*/ 419 w 494"/>
                      <a:gd name="T27" fmla="*/ 448 h 448"/>
                      <a:gd name="T28" fmla="*/ 494 w 494"/>
                      <a:gd name="T29" fmla="*/ 373 h 448"/>
                      <a:gd name="T30" fmla="*/ 419 w 494"/>
                      <a:gd name="T31" fmla="*/ 299 h 448"/>
                      <a:gd name="T32" fmla="*/ 349 w 494"/>
                      <a:gd name="T33" fmla="*/ 351 h 448"/>
                      <a:gd name="T34" fmla="*/ 146 w 494"/>
                      <a:gd name="T35" fmla="*/ 351 h 448"/>
                      <a:gd name="T36" fmla="*/ 130 w 494"/>
                      <a:gd name="T37" fmla="*/ 323 h 448"/>
                      <a:gd name="T38" fmla="*/ 231 w 494"/>
                      <a:gd name="T39" fmla="*/ 148 h 448"/>
                      <a:gd name="T40" fmla="*/ 247 w 494"/>
                      <a:gd name="T41" fmla="*/ 150 h 448"/>
                      <a:gd name="T42" fmla="*/ 264 w 494"/>
                      <a:gd name="T43" fmla="*/ 148 h 448"/>
                      <a:gd name="T44" fmla="*/ 365 w 494"/>
                      <a:gd name="T45" fmla="*/ 323 h 448"/>
                      <a:gd name="T46" fmla="*/ 349 w 494"/>
                      <a:gd name="T47" fmla="*/ 351 h 44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</a:cxnLst>
                    <a:rect l="0" t="0" r="r" b="b"/>
                    <a:pathLst>
                      <a:path w="494" h="448">
                        <a:moveTo>
                          <a:pt x="419" y="299"/>
                        </a:moveTo>
                        <a:cubicBezTo>
                          <a:pt x="414" y="299"/>
                          <a:pt x="408" y="300"/>
                          <a:pt x="403" y="301"/>
                        </a:cubicBezTo>
                        <a:cubicBezTo>
                          <a:pt x="302" y="126"/>
                          <a:pt x="302" y="126"/>
                          <a:pt x="302" y="126"/>
                        </a:cubicBezTo>
                        <a:cubicBezTo>
                          <a:pt x="314" y="112"/>
                          <a:pt x="322" y="95"/>
                          <a:pt x="322" y="75"/>
                        </a:cubicBezTo>
                        <a:cubicBezTo>
                          <a:pt x="322" y="34"/>
                          <a:pt x="288" y="0"/>
                          <a:pt x="247" y="0"/>
                        </a:cubicBezTo>
                        <a:cubicBezTo>
                          <a:pt x="206" y="0"/>
                          <a:pt x="173" y="34"/>
                          <a:pt x="173" y="75"/>
                        </a:cubicBezTo>
                        <a:cubicBezTo>
                          <a:pt x="173" y="95"/>
                          <a:pt x="180" y="112"/>
                          <a:pt x="193" y="126"/>
                        </a:cubicBezTo>
                        <a:cubicBezTo>
                          <a:pt x="91" y="301"/>
                          <a:pt x="91" y="301"/>
                          <a:pt x="91" y="301"/>
                        </a:cubicBezTo>
                        <a:cubicBezTo>
                          <a:pt x="86" y="300"/>
                          <a:pt x="81" y="299"/>
                          <a:pt x="75" y="299"/>
                        </a:cubicBezTo>
                        <a:cubicBezTo>
                          <a:pt x="34" y="299"/>
                          <a:pt x="0" y="332"/>
                          <a:pt x="0" y="373"/>
                        </a:cubicBezTo>
                        <a:cubicBezTo>
                          <a:pt x="0" y="415"/>
                          <a:pt x="34" y="448"/>
                          <a:pt x="75" y="448"/>
                        </a:cubicBezTo>
                        <a:cubicBezTo>
                          <a:pt x="108" y="448"/>
                          <a:pt x="136" y="426"/>
                          <a:pt x="146" y="395"/>
                        </a:cubicBezTo>
                        <a:cubicBezTo>
                          <a:pt x="349" y="395"/>
                          <a:pt x="349" y="395"/>
                          <a:pt x="349" y="395"/>
                        </a:cubicBezTo>
                        <a:cubicBezTo>
                          <a:pt x="358" y="426"/>
                          <a:pt x="386" y="448"/>
                          <a:pt x="419" y="448"/>
                        </a:cubicBezTo>
                        <a:cubicBezTo>
                          <a:pt x="461" y="448"/>
                          <a:pt x="494" y="415"/>
                          <a:pt x="494" y="373"/>
                        </a:cubicBezTo>
                        <a:cubicBezTo>
                          <a:pt x="494" y="332"/>
                          <a:pt x="461" y="299"/>
                          <a:pt x="419" y="299"/>
                        </a:cubicBezTo>
                        <a:close/>
                        <a:moveTo>
                          <a:pt x="349" y="351"/>
                        </a:moveTo>
                        <a:cubicBezTo>
                          <a:pt x="146" y="351"/>
                          <a:pt x="146" y="351"/>
                          <a:pt x="146" y="351"/>
                        </a:cubicBezTo>
                        <a:cubicBezTo>
                          <a:pt x="142" y="341"/>
                          <a:pt x="137" y="331"/>
                          <a:pt x="130" y="323"/>
                        </a:cubicBezTo>
                        <a:cubicBezTo>
                          <a:pt x="231" y="148"/>
                          <a:pt x="231" y="148"/>
                          <a:pt x="231" y="148"/>
                        </a:cubicBezTo>
                        <a:cubicBezTo>
                          <a:pt x="236" y="149"/>
                          <a:pt x="242" y="150"/>
                          <a:pt x="247" y="150"/>
                        </a:cubicBezTo>
                        <a:cubicBezTo>
                          <a:pt x="253" y="150"/>
                          <a:pt x="258" y="149"/>
                          <a:pt x="264" y="148"/>
                        </a:cubicBezTo>
                        <a:cubicBezTo>
                          <a:pt x="365" y="323"/>
                          <a:pt x="365" y="323"/>
                          <a:pt x="365" y="323"/>
                        </a:cubicBezTo>
                        <a:cubicBezTo>
                          <a:pt x="358" y="331"/>
                          <a:pt x="352" y="341"/>
                          <a:pt x="349" y="351"/>
                        </a:cubicBezTo>
                        <a:close/>
                      </a:path>
                    </a:pathLst>
                  </a:custGeom>
                  <a:solidFill>
                    <a:sysClr val="window" lastClr="FFFFFF"/>
                  </a:solidFill>
                  <a:ln>
                    <a:noFill/>
                  </a:ln>
                  <a:ex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2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/>
                      <a:cs typeface=""/>
                    </a:endParaRPr>
                  </a:p>
                </p:txBody>
              </p:sp>
            </p:grpSp>
            <p:sp>
              <p:nvSpPr>
                <p:cNvPr id="435" name="Rounded Rectangle 434"/>
                <p:cNvSpPr/>
                <p:nvPr/>
              </p:nvSpPr>
              <p:spPr>
                <a:xfrm>
                  <a:off x="5352784" y="2386601"/>
                  <a:ext cx="308105" cy="310923"/>
                </a:xfrm>
                <a:prstGeom prst="roundRect">
                  <a:avLst/>
                </a:prstGeom>
                <a:solidFill>
                  <a:srgbClr val="4F81BD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"/>
                    <a:cs typeface=""/>
                  </a:endParaRPr>
                </a:p>
              </p:txBody>
            </p:sp>
            <p:sp>
              <p:nvSpPr>
                <p:cNvPr id="436" name="Freeform 12"/>
                <p:cNvSpPr>
                  <a:spLocks noEditPoints="1"/>
                </p:cNvSpPr>
                <p:nvPr/>
              </p:nvSpPr>
              <p:spPr bwMode="auto">
                <a:xfrm>
                  <a:off x="5388323" y="2435434"/>
                  <a:ext cx="214941" cy="191168"/>
                </a:xfrm>
                <a:custGeom>
                  <a:avLst/>
                  <a:gdLst>
                    <a:gd name="T0" fmla="*/ 419 w 494"/>
                    <a:gd name="T1" fmla="*/ 299 h 448"/>
                    <a:gd name="T2" fmla="*/ 403 w 494"/>
                    <a:gd name="T3" fmla="*/ 301 h 448"/>
                    <a:gd name="T4" fmla="*/ 302 w 494"/>
                    <a:gd name="T5" fmla="*/ 126 h 448"/>
                    <a:gd name="T6" fmla="*/ 322 w 494"/>
                    <a:gd name="T7" fmla="*/ 75 h 448"/>
                    <a:gd name="T8" fmla="*/ 247 w 494"/>
                    <a:gd name="T9" fmla="*/ 0 h 448"/>
                    <a:gd name="T10" fmla="*/ 173 w 494"/>
                    <a:gd name="T11" fmla="*/ 75 h 448"/>
                    <a:gd name="T12" fmla="*/ 193 w 494"/>
                    <a:gd name="T13" fmla="*/ 126 h 448"/>
                    <a:gd name="T14" fmla="*/ 91 w 494"/>
                    <a:gd name="T15" fmla="*/ 301 h 448"/>
                    <a:gd name="T16" fmla="*/ 75 w 494"/>
                    <a:gd name="T17" fmla="*/ 299 h 448"/>
                    <a:gd name="T18" fmla="*/ 0 w 494"/>
                    <a:gd name="T19" fmla="*/ 373 h 448"/>
                    <a:gd name="T20" fmla="*/ 75 w 494"/>
                    <a:gd name="T21" fmla="*/ 448 h 448"/>
                    <a:gd name="T22" fmla="*/ 146 w 494"/>
                    <a:gd name="T23" fmla="*/ 395 h 448"/>
                    <a:gd name="T24" fmla="*/ 349 w 494"/>
                    <a:gd name="T25" fmla="*/ 395 h 448"/>
                    <a:gd name="T26" fmla="*/ 419 w 494"/>
                    <a:gd name="T27" fmla="*/ 448 h 448"/>
                    <a:gd name="T28" fmla="*/ 494 w 494"/>
                    <a:gd name="T29" fmla="*/ 373 h 448"/>
                    <a:gd name="T30" fmla="*/ 419 w 494"/>
                    <a:gd name="T31" fmla="*/ 299 h 448"/>
                    <a:gd name="T32" fmla="*/ 349 w 494"/>
                    <a:gd name="T33" fmla="*/ 351 h 448"/>
                    <a:gd name="T34" fmla="*/ 146 w 494"/>
                    <a:gd name="T35" fmla="*/ 351 h 448"/>
                    <a:gd name="T36" fmla="*/ 130 w 494"/>
                    <a:gd name="T37" fmla="*/ 323 h 448"/>
                    <a:gd name="T38" fmla="*/ 231 w 494"/>
                    <a:gd name="T39" fmla="*/ 148 h 448"/>
                    <a:gd name="T40" fmla="*/ 247 w 494"/>
                    <a:gd name="T41" fmla="*/ 150 h 448"/>
                    <a:gd name="T42" fmla="*/ 264 w 494"/>
                    <a:gd name="T43" fmla="*/ 148 h 448"/>
                    <a:gd name="T44" fmla="*/ 365 w 494"/>
                    <a:gd name="T45" fmla="*/ 323 h 448"/>
                    <a:gd name="T46" fmla="*/ 349 w 494"/>
                    <a:gd name="T47" fmla="*/ 351 h 4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494" h="448">
                      <a:moveTo>
                        <a:pt x="419" y="299"/>
                      </a:moveTo>
                      <a:cubicBezTo>
                        <a:pt x="414" y="299"/>
                        <a:pt x="408" y="300"/>
                        <a:pt x="403" y="301"/>
                      </a:cubicBezTo>
                      <a:cubicBezTo>
                        <a:pt x="302" y="126"/>
                        <a:pt x="302" y="126"/>
                        <a:pt x="302" y="126"/>
                      </a:cubicBezTo>
                      <a:cubicBezTo>
                        <a:pt x="314" y="112"/>
                        <a:pt x="322" y="95"/>
                        <a:pt x="322" y="75"/>
                      </a:cubicBezTo>
                      <a:cubicBezTo>
                        <a:pt x="322" y="34"/>
                        <a:pt x="288" y="0"/>
                        <a:pt x="247" y="0"/>
                      </a:cubicBezTo>
                      <a:cubicBezTo>
                        <a:pt x="206" y="0"/>
                        <a:pt x="173" y="34"/>
                        <a:pt x="173" y="75"/>
                      </a:cubicBezTo>
                      <a:cubicBezTo>
                        <a:pt x="173" y="95"/>
                        <a:pt x="180" y="112"/>
                        <a:pt x="193" y="126"/>
                      </a:cubicBezTo>
                      <a:cubicBezTo>
                        <a:pt x="91" y="301"/>
                        <a:pt x="91" y="301"/>
                        <a:pt x="91" y="301"/>
                      </a:cubicBezTo>
                      <a:cubicBezTo>
                        <a:pt x="86" y="300"/>
                        <a:pt x="81" y="299"/>
                        <a:pt x="75" y="299"/>
                      </a:cubicBezTo>
                      <a:cubicBezTo>
                        <a:pt x="34" y="299"/>
                        <a:pt x="0" y="332"/>
                        <a:pt x="0" y="373"/>
                      </a:cubicBezTo>
                      <a:cubicBezTo>
                        <a:pt x="0" y="415"/>
                        <a:pt x="34" y="448"/>
                        <a:pt x="75" y="448"/>
                      </a:cubicBezTo>
                      <a:cubicBezTo>
                        <a:pt x="108" y="448"/>
                        <a:pt x="136" y="426"/>
                        <a:pt x="146" y="395"/>
                      </a:cubicBezTo>
                      <a:cubicBezTo>
                        <a:pt x="349" y="395"/>
                        <a:pt x="349" y="395"/>
                        <a:pt x="349" y="395"/>
                      </a:cubicBezTo>
                      <a:cubicBezTo>
                        <a:pt x="358" y="426"/>
                        <a:pt x="386" y="448"/>
                        <a:pt x="419" y="448"/>
                      </a:cubicBezTo>
                      <a:cubicBezTo>
                        <a:pt x="461" y="448"/>
                        <a:pt x="494" y="415"/>
                        <a:pt x="494" y="373"/>
                      </a:cubicBezTo>
                      <a:cubicBezTo>
                        <a:pt x="494" y="332"/>
                        <a:pt x="461" y="299"/>
                        <a:pt x="419" y="299"/>
                      </a:cubicBezTo>
                      <a:close/>
                      <a:moveTo>
                        <a:pt x="349" y="351"/>
                      </a:moveTo>
                      <a:cubicBezTo>
                        <a:pt x="146" y="351"/>
                        <a:pt x="146" y="351"/>
                        <a:pt x="146" y="351"/>
                      </a:cubicBezTo>
                      <a:cubicBezTo>
                        <a:pt x="142" y="341"/>
                        <a:pt x="137" y="331"/>
                        <a:pt x="130" y="323"/>
                      </a:cubicBezTo>
                      <a:cubicBezTo>
                        <a:pt x="231" y="148"/>
                        <a:pt x="231" y="148"/>
                        <a:pt x="231" y="148"/>
                      </a:cubicBezTo>
                      <a:cubicBezTo>
                        <a:pt x="236" y="149"/>
                        <a:pt x="242" y="150"/>
                        <a:pt x="247" y="150"/>
                      </a:cubicBezTo>
                      <a:cubicBezTo>
                        <a:pt x="253" y="150"/>
                        <a:pt x="258" y="149"/>
                        <a:pt x="264" y="148"/>
                      </a:cubicBezTo>
                      <a:cubicBezTo>
                        <a:pt x="365" y="323"/>
                        <a:pt x="365" y="323"/>
                        <a:pt x="365" y="323"/>
                      </a:cubicBezTo>
                      <a:cubicBezTo>
                        <a:pt x="358" y="331"/>
                        <a:pt x="352" y="341"/>
                        <a:pt x="349" y="351"/>
                      </a:cubicBezTo>
                      <a:close/>
                    </a:path>
                  </a:pathLst>
                </a:custGeom>
                <a:solidFill>
                  <a:sysClr val="window" lastClr="FFFFFF"/>
                </a:solidFill>
                <a:ln>
                  <a:noFill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cs typeface=""/>
                  </a:endParaRPr>
                </a:p>
              </p:txBody>
            </p:sp>
          </p:grpSp>
          <p:grpSp>
            <p:nvGrpSpPr>
              <p:cNvPr id="289" name="Group 288"/>
              <p:cNvGrpSpPr/>
              <p:nvPr/>
            </p:nvGrpSpPr>
            <p:grpSpPr>
              <a:xfrm>
                <a:off x="3855313" y="2753364"/>
                <a:ext cx="309858" cy="281520"/>
                <a:chOff x="5310724" y="2352924"/>
                <a:chExt cx="398754" cy="374816"/>
              </a:xfrm>
            </p:grpSpPr>
            <p:grpSp>
              <p:nvGrpSpPr>
                <p:cNvPr id="406" name="Group 405"/>
                <p:cNvGrpSpPr/>
                <p:nvPr/>
              </p:nvGrpSpPr>
              <p:grpSpPr>
                <a:xfrm>
                  <a:off x="5310724" y="2352924"/>
                  <a:ext cx="398754" cy="374816"/>
                  <a:chOff x="5310724" y="2352924"/>
                  <a:chExt cx="398754" cy="374816"/>
                </a:xfrm>
              </p:grpSpPr>
              <p:grpSp>
                <p:nvGrpSpPr>
                  <p:cNvPr id="409" name="Group 408"/>
                  <p:cNvGrpSpPr/>
                  <p:nvPr/>
                </p:nvGrpSpPr>
                <p:grpSpPr>
                  <a:xfrm rot="5400000">
                    <a:off x="5322693" y="2340955"/>
                    <a:ext cx="374816" cy="398754"/>
                    <a:chOff x="4471988" y="1985963"/>
                    <a:chExt cx="527051" cy="517525"/>
                  </a:xfrm>
                </p:grpSpPr>
                <p:sp>
                  <p:nvSpPr>
                    <p:cNvPr id="411" name="Freeform 13"/>
                    <p:cNvSpPr>
                      <a:spLocks/>
                    </p:cNvSpPr>
                    <p:nvPr/>
                  </p:nvSpPr>
                  <p:spPr bwMode="auto">
                    <a:xfrm>
                      <a:off x="4471988" y="2117725"/>
                      <a:ext cx="25400" cy="50800"/>
                    </a:xfrm>
                    <a:custGeom>
                      <a:avLst/>
                      <a:gdLst>
                        <a:gd name="T0" fmla="*/ 14 w 29"/>
                        <a:gd name="T1" fmla="*/ 57 h 57"/>
                        <a:gd name="T2" fmla="*/ 29 w 29"/>
                        <a:gd name="T3" fmla="*/ 43 h 57"/>
                        <a:gd name="T4" fmla="*/ 29 w 29"/>
                        <a:gd name="T5" fmla="*/ 14 h 57"/>
                        <a:gd name="T6" fmla="*/ 14 w 29"/>
                        <a:gd name="T7" fmla="*/ 0 h 57"/>
                        <a:gd name="T8" fmla="*/ 0 w 29"/>
                        <a:gd name="T9" fmla="*/ 14 h 57"/>
                        <a:gd name="T10" fmla="*/ 0 w 29"/>
                        <a:gd name="T11" fmla="*/ 43 h 57"/>
                        <a:gd name="T12" fmla="*/ 14 w 29"/>
                        <a:gd name="T13" fmla="*/ 57 h 5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29" h="57">
                          <a:moveTo>
                            <a:pt x="14" y="57"/>
                          </a:moveTo>
                          <a:cubicBezTo>
                            <a:pt x="22" y="57"/>
                            <a:pt x="29" y="51"/>
                            <a:pt x="29" y="43"/>
                          </a:cubicBezTo>
                          <a:cubicBezTo>
                            <a:pt x="29" y="14"/>
                            <a:pt x="29" y="14"/>
                            <a:pt x="29" y="14"/>
                          </a:cubicBezTo>
                          <a:cubicBezTo>
                            <a:pt x="29" y="6"/>
                            <a:pt x="22" y="0"/>
                            <a:pt x="14" y="0"/>
                          </a:cubicBezTo>
                          <a:cubicBezTo>
                            <a:pt x="7" y="0"/>
                            <a:pt x="0" y="6"/>
                            <a:pt x="0" y="14"/>
                          </a:cubicBezTo>
                          <a:cubicBezTo>
                            <a:pt x="0" y="43"/>
                            <a:pt x="0" y="43"/>
                            <a:pt x="0" y="43"/>
                          </a:cubicBezTo>
                          <a:cubicBezTo>
                            <a:pt x="0" y="51"/>
                            <a:pt x="7" y="57"/>
                            <a:pt x="14" y="57"/>
                          </a:cubicBezTo>
                          <a:close/>
                        </a:path>
                      </a:pathLst>
                    </a:custGeom>
                    <a:solidFill>
                      <a:srgbClr val="4D4D4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cs typeface=""/>
                      </a:endParaRPr>
                    </a:p>
                  </p:txBody>
                </p:sp>
                <p:sp>
                  <p:nvSpPr>
                    <p:cNvPr id="412" name="Freeform 14"/>
                    <p:cNvSpPr>
                      <a:spLocks/>
                    </p:cNvSpPr>
                    <p:nvPr/>
                  </p:nvSpPr>
                  <p:spPr bwMode="auto">
                    <a:xfrm>
                      <a:off x="4471988" y="2271713"/>
                      <a:ext cx="25400" cy="52388"/>
                    </a:xfrm>
                    <a:custGeom>
                      <a:avLst/>
                      <a:gdLst>
                        <a:gd name="T0" fmla="*/ 14 w 29"/>
                        <a:gd name="T1" fmla="*/ 58 h 58"/>
                        <a:gd name="T2" fmla="*/ 29 w 29"/>
                        <a:gd name="T3" fmla="*/ 43 h 58"/>
                        <a:gd name="T4" fmla="*/ 29 w 29"/>
                        <a:gd name="T5" fmla="*/ 15 h 58"/>
                        <a:gd name="T6" fmla="*/ 14 w 29"/>
                        <a:gd name="T7" fmla="*/ 0 h 58"/>
                        <a:gd name="T8" fmla="*/ 0 w 29"/>
                        <a:gd name="T9" fmla="*/ 15 h 58"/>
                        <a:gd name="T10" fmla="*/ 0 w 29"/>
                        <a:gd name="T11" fmla="*/ 43 h 58"/>
                        <a:gd name="T12" fmla="*/ 14 w 29"/>
                        <a:gd name="T13" fmla="*/ 58 h 5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29" h="58">
                          <a:moveTo>
                            <a:pt x="14" y="58"/>
                          </a:moveTo>
                          <a:cubicBezTo>
                            <a:pt x="22" y="58"/>
                            <a:pt x="29" y="51"/>
                            <a:pt x="29" y="43"/>
                          </a:cubicBezTo>
                          <a:cubicBezTo>
                            <a:pt x="29" y="15"/>
                            <a:pt x="29" y="15"/>
                            <a:pt x="29" y="15"/>
                          </a:cubicBezTo>
                          <a:cubicBezTo>
                            <a:pt x="29" y="7"/>
                            <a:pt x="22" y="0"/>
                            <a:pt x="14" y="0"/>
                          </a:cubicBezTo>
                          <a:cubicBezTo>
                            <a:pt x="7" y="0"/>
                            <a:pt x="0" y="7"/>
                            <a:pt x="0" y="15"/>
                          </a:cubicBezTo>
                          <a:cubicBezTo>
                            <a:pt x="0" y="43"/>
                            <a:pt x="0" y="43"/>
                            <a:pt x="0" y="43"/>
                          </a:cubicBezTo>
                          <a:cubicBezTo>
                            <a:pt x="0" y="51"/>
                            <a:pt x="7" y="58"/>
                            <a:pt x="14" y="58"/>
                          </a:cubicBezTo>
                          <a:close/>
                        </a:path>
                      </a:pathLst>
                    </a:custGeom>
                    <a:solidFill>
                      <a:srgbClr val="4D4D4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cs typeface=""/>
                      </a:endParaRPr>
                    </a:p>
                  </p:txBody>
                </p:sp>
                <p:sp>
                  <p:nvSpPr>
                    <p:cNvPr id="413" name="Freeform 15"/>
                    <p:cNvSpPr>
                      <a:spLocks/>
                    </p:cNvSpPr>
                    <p:nvPr/>
                  </p:nvSpPr>
                  <p:spPr bwMode="auto">
                    <a:xfrm>
                      <a:off x="4487863" y="2422525"/>
                      <a:ext cx="44450" cy="47625"/>
                    </a:xfrm>
                    <a:custGeom>
                      <a:avLst/>
                      <a:gdLst>
                        <a:gd name="T0" fmla="*/ 29 w 50"/>
                        <a:gd name="T1" fmla="*/ 8 h 53"/>
                        <a:gd name="T2" fmla="*/ 9 w 50"/>
                        <a:gd name="T3" fmla="*/ 4 h 53"/>
                        <a:gd name="T4" fmla="*/ 4 w 50"/>
                        <a:gd name="T5" fmla="*/ 24 h 53"/>
                        <a:gd name="T6" fmla="*/ 24 w 50"/>
                        <a:gd name="T7" fmla="*/ 49 h 53"/>
                        <a:gd name="T8" fmla="*/ 34 w 50"/>
                        <a:gd name="T9" fmla="*/ 53 h 53"/>
                        <a:gd name="T10" fmla="*/ 45 w 50"/>
                        <a:gd name="T11" fmla="*/ 49 h 53"/>
                        <a:gd name="T12" fmla="*/ 45 w 50"/>
                        <a:gd name="T13" fmla="*/ 28 h 53"/>
                        <a:gd name="T14" fmla="*/ 29 w 50"/>
                        <a:gd name="T15" fmla="*/ 8 h 5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50" h="53">
                          <a:moveTo>
                            <a:pt x="29" y="8"/>
                          </a:moveTo>
                          <a:cubicBezTo>
                            <a:pt x="24" y="2"/>
                            <a:pt x="15" y="0"/>
                            <a:pt x="9" y="4"/>
                          </a:cubicBezTo>
                          <a:cubicBezTo>
                            <a:pt x="2" y="8"/>
                            <a:pt x="0" y="17"/>
                            <a:pt x="4" y="24"/>
                          </a:cubicBezTo>
                          <a:cubicBezTo>
                            <a:pt x="10" y="33"/>
                            <a:pt x="17" y="41"/>
                            <a:pt x="24" y="49"/>
                          </a:cubicBezTo>
                          <a:cubicBezTo>
                            <a:pt x="27" y="51"/>
                            <a:pt x="31" y="53"/>
                            <a:pt x="34" y="53"/>
                          </a:cubicBezTo>
                          <a:cubicBezTo>
                            <a:pt x="38" y="53"/>
                            <a:pt x="42" y="51"/>
                            <a:pt x="45" y="49"/>
                          </a:cubicBezTo>
                          <a:cubicBezTo>
                            <a:pt x="50" y="43"/>
                            <a:pt x="50" y="34"/>
                            <a:pt x="45" y="28"/>
                          </a:cubicBezTo>
                          <a:cubicBezTo>
                            <a:pt x="39" y="22"/>
                            <a:pt x="33" y="15"/>
                            <a:pt x="29" y="8"/>
                          </a:cubicBezTo>
                          <a:close/>
                        </a:path>
                      </a:pathLst>
                    </a:custGeom>
                    <a:solidFill>
                      <a:srgbClr val="4D4D4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cs typeface=""/>
                      </a:endParaRPr>
                    </a:p>
                  </p:txBody>
                </p:sp>
                <p:sp>
                  <p:nvSpPr>
                    <p:cNvPr id="414" name="Freeform 16"/>
                    <p:cNvSpPr>
                      <a:spLocks/>
                    </p:cNvSpPr>
                    <p:nvPr/>
                  </p:nvSpPr>
                  <p:spPr bwMode="auto">
                    <a:xfrm>
                      <a:off x="4471988" y="2193925"/>
                      <a:ext cx="25400" cy="52388"/>
                    </a:xfrm>
                    <a:custGeom>
                      <a:avLst/>
                      <a:gdLst>
                        <a:gd name="T0" fmla="*/ 14 w 29"/>
                        <a:gd name="T1" fmla="*/ 58 h 58"/>
                        <a:gd name="T2" fmla="*/ 29 w 29"/>
                        <a:gd name="T3" fmla="*/ 43 h 58"/>
                        <a:gd name="T4" fmla="*/ 29 w 29"/>
                        <a:gd name="T5" fmla="*/ 14 h 58"/>
                        <a:gd name="T6" fmla="*/ 14 w 29"/>
                        <a:gd name="T7" fmla="*/ 0 h 58"/>
                        <a:gd name="T8" fmla="*/ 0 w 29"/>
                        <a:gd name="T9" fmla="*/ 14 h 58"/>
                        <a:gd name="T10" fmla="*/ 0 w 29"/>
                        <a:gd name="T11" fmla="*/ 43 h 58"/>
                        <a:gd name="T12" fmla="*/ 14 w 29"/>
                        <a:gd name="T13" fmla="*/ 58 h 5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29" h="58">
                          <a:moveTo>
                            <a:pt x="14" y="58"/>
                          </a:moveTo>
                          <a:cubicBezTo>
                            <a:pt x="22" y="58"/>
                            <a:pt x="29" y="51"/>
                            <a:pt x="29" y="43"/>
                          </a:cubicBezTo>
                          <a:cubicBezTo>
                            <a:pt x="29" y="14"/>
                            <a:pt x="29" y="14"/>
                            <a:pt x="29" y="14"/>
                          </a:cubicBezTo>
                          <a:cubicBezTo>
                            <a:pt x="29" y="6"/>
                            <a:pt x="22" y="0"/>
                            <a:pt x="14" y="0"/>
                          </a:cubicBezTo>
                          <a:cubicBezTo>
                            <a:pt x="7" y="0"/>
                            <a:pt x="0" y="6"/>
                            <a:pt x="0" y="14"/>
                          </a:cubicBezTo>
                          <a:cubicBezTo>
                            <a:pt x="0" y="43"/>
                            <a:pt x="0" y="43"/>
                            <a:pt x="0" y="43"/>
                          </a:cubicBezTo>
                          <a:cubicBezTo>
                            <a:pt x="0" y="51"/>
                            <a:pt x="7" y="58"/>
                            <a:pt x="14" y="58"/>
                          </a:cubicBezTo>
                          <a:close/>
                        </a:path>
                      </a:pathLst>
                    </a:custGeom>
                    <a:solidFill>
                      <a:srgbClr val="4D4D4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cs typeface=""/>
                      </a:endParaRPr>
                    </a:p>
                  </p:txBody>
                </p:sp>
                <p:sp>
                  <p:nvSpPr>
                    <p:cNvPr id="415" name="Freeform 17"/>
                    <p:cNvSpPr>
                      <a:spLocks/>
                    </p:cNvSpPr>
                    <p:nvPr/>
                  </p:nvSpPr>
                  <p:spPr bwMode="auto">
                    <a:xfrm>
                      <a:off x="4830763" y="1985963"/>
                      <a:ext cx="50800" cy="26988"/>
                    </a:xfrm>
                    <a:custGeom>
                      <a:avLst/>
                      <a:gdLst>
                        <a:gd name="T0" fmla="*/ 15 w 57"/>
                        <a:gd name="T1" fmla="*/ 29 h 29"/>
                        <a:gd name="T2" fmla="*/ 44 w 57"/>
                        <a:gd name="T3" fmla="*/ 29 h 29"/>
                        <a:gd name="T4" fmla="*/ 57 w 57"/>
                        <a:gd name="T5" fmla="*/ 15 h 29"/>
                        <a:gd name="T6" fmla="*/ 43 w 57"/>
                        <a:gd name="T7" fmla="*/ 0 h 29"/>
                        <a:gd name="T8" fmla="*/ 15 w 57"/>
                        <a:gd name="T9" fmla="*/ 0 h 29"/>
                        <a:gd name="T10" fmla="*/ 0 w 57"/>
                        <a:gd name="T11" fmla="*/ 15 h 29"/>
                        <a:gd name="T12" fmla="*/ 15 w 57"/>
                        <a:gd name="T13" fmla="*/ 29 h 2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57" h="29">
                          <a:moveTo>
                            <a:pt x="15" y="29"/>
                          </a:moveTo>
                          <a:cubicBezTo>
                            <a:pt x="44" y="29"/>
                            <a:pt x="44" y="29"/>
                            <a:pt x="44" y="29"/>
                          </a:cubicBezTo>
                          <a:cubicBezTo>
                            <a:pt x="51" y="29"/>
                            <a:pt x="57" y="23"/>
                            <a:pt x="57" y="15"/>
                          </a:cubicBezTo>
                          <a:cubicBezTo>
                            <a:pt x="57" y="7"/>
                            <a:pt x="50" y="0"/>
                            <a:pt x="43" y="0"/>
                          </a:cubicBezTo>
                          <a:cubicBezTo>
                            <a:pt x="15" y="0"/>
                            <a:pt x="15" y="0"/>
                            <a:pt x="15" y="0"/>
                          </a:cubicBezTo>
                          <a:cubicBezTo>
                            <a:pt x="7" y="0"/>
                            <a:pt x="0" y="7"/>
                            <a:pt x="0" y="15"/>
                          </a:cubicBezTo>
                          <a:cubicBezTo>
                            <a:pt x="0" y="23"/>
                            <a:pt x="7" y="29"/>
                            <a:pt x="15" y="29"/>
                          </a:cubicBezTo>
                          <a:close/>
                        </a:path>
                      </a:pathLst>
                    </a:custGeom>
                    <a:solidFill>
                      <a:srgbClr val="4D4D4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cs typeface=""/>
                      </a:endParaRPr>
                    </a:p>
                  </p:txBody>
                </p:sp>
                <p:sp>
                  <p:nvSpPr>
                    <p:cNvPr id="416" name="Freeform 18"/>
                    <p:cNvSpPr>
                      <a:spLocks/>
                    </p:cNvSpPr>
                    <p:nvPr/>
                  </p:nvSpPr>
                  <p:spPr bwMode="auto">
                    <a:xfrm>
                      <a:off x="4905376" y="1997075"/>
                      <a:ext cx="50800" cy="41275"/>
                    </a:xfrm>
                    <a:custGeom>
                      <a:avLst/>
                      <a:gdLst>
                        <a:gd name="T0" fmla="*/ 10 w 56"/>
                        <a:gd name="T1" fmla="*/ 30 h 47"/>
                        <a:gd name="T2" fmla="*/ 31 w 56"/>
                        <a:gd name="T3" fmla="*/ 43 h 47"/>
                        <a:gd name="T4" fmla="*/ 40 w 56"/>
                        <a:gd name="T5" fmla="*/ 47 h 47"/>
                        <a:gd name="T6" fmla="*/ 51 w 56"/>
                        <a:gd name="T7" fmla="*/ 41 h 47"/>
                        <a:gd name="T8" fmla="*/ 49 w 56"/>
                        <a:gd name="T9" fmla="*/ 21 h 47"/>
                        <a:gd name="T10" fmla="*/ 22 w 56"/>
                        <a:gd name="T11" fmla="*/ 4 h 47"/>
                        <a:gd name="T12" fmla="*/ 3 w 56"/>
                        <a:gd name="T13" fmla="*/ 11 h 47"/>
                        <a:gd name="T14" fmla="*/ 10 w 56"/>
                        <a:gd name="T15" fmla="*/ 30 h 4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56" h="47">
                          <a:moveTo>
                            <a:pt x="10" y="30"/>
                          </a:moveTo>
                          <a:cubicBezTo>
                            <a:pt x="17" y="33"/>
                            <a:pt x="25" y="38"/>
                            <a:pt x="31" y="43"/>
                          </a:cubicBezTo>
                          <a:cubicBezTo>
                            <a:pt x="34" y="46"/>
                            <a:pt x="37" y="47"/>
                            <a:pt x="40" y="47"/>
                          </a:cubicBezTo>
                          <a:cubicBezTo>
                            <a:pt x="44" y="47"/>
                            <a:pt x="49" y="45"/>
                            <a:pt x="51" y="41"/>
                          </a:cubicBezTo>
                          <a:cubicBezTo>
                            <a:pt x="56" y="35"/>
                            <a:pt x="55" y="26"/>
                            <a:pt x="49" y="21"/>
                          </a:cubicBezTo>
                          <a:cubicBezTo>
                            <a:pt x="41" y="14"/>
                            <a:pt x="32" y="9"/>
                            <a:pt x="22" y="4"/>
                          </a:cubicBezTo>
                          <a:cubicBezTo>
                            <a:pt x="15" y="0"/>
                            <a:pt x="7" y="3"/>
                            <a:pt x="3" y="11"/>
                          </a:cubicBezTo>
                          <a:cubicBezTo>
                            <a:pt x="0" y="18"/>
                            <a:pt x="3" y="26"/>
                            <a:pt x="10" y="30"/>
                          </a:cubicBezTo>
                          <a:close/>
                        </a:path>
                      </a:pathLst>
                    </a:custGeom>
                    <a:solidFill>
                      <a:srgbClr val="4D4D4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cs typeface=""/>
                      </a:endParaRPr>
                    </a:p>
                  </p:txBody>
                </p:sp>
                <p:sp>
                  <p:nvSpPr>
                    <p:cNvPr id="417" name="Freeform 19"/>
                    <p:cNvSpPr>
                      <a:spLocks/>
                    </p:cNvSpPr>
                    <p:nvPr/>
                  </p:nvSpPr>
                  <p:spPr bwMode="auto">
                    <a:xfrm>
                      <a:off x="4476751" y="2039938"/>
                      <a:ext cx="39688" cy="52388"/>
                    </a:xfrm>
                    <a:custGeom>
                      <a:avLst/>
                      <a:gdLst>
                        <a:gd name="T0" fmla="*/ 12 w 45"/>
                        <a:gd name="T1" fmla="*/ 56 h 57"/>
                        <a:gd name="T2" fmla="*/ 16 w 45"/>
                        <a:gd name="T3" fmla="*/ 57 h 57"/>
                        <a:gd name="T4" fmla="*/ 30 w 45"/>
                        <a:gd name="T5" fmla="*/ 47 h 57"/>
                        <a:gd name="T6" fmla="*/ 41 w 45"/>
                        <a:gd name="T7" fmla="*/ 24 h 57"/>
                        <a:gd name="T8" fmla="*/ 36 w 45"/>
                        <a:gd name="T9" fmla="*/ 4 h 57"/>
                        <a:gd name="T10" fmla="*/ 16 w 45"/>
                        <a:gd name="T11" fmla="*/ 9 h 57"/>
                        <a:gd name="T12" fmla="*/ 3 w 45"/>
                        <a:gd name="T13" fmla="*/ 38 h 57"/>
                        <a:gd name="T14" fmla="*/ 12 w 45"/>
                        <a:gd name="T15" fmla="*/ 56 h 5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45" h="57">
                          <a:moveTo>
                            <a:pt x="12" y="56"/>
                          </a:moveTo>
                          <a:cubicBezTo>
                            <a:pt x="13" y="57"/>
                            <a:pt x="15" y="57"/>
                            <a:pt x="16" y="57"/>
                          </a:cubicBezTo>
                          <a:cubicBezTo>
                            <a:pt x="22" y="57"/>
                            <a:pt x="28" y="53"/>
                            <a:pt x="30" y="47"/>
                          </a:cubicBezTo>
                          <a:cubicBezTo>
                            <a:pt x="33" y="39"/>
                            <a:pt x="36" y="32"/>
                            <a:pt x="41" y="24"/>
                          </a:cubicBezTo>
                          <a:cubicBezTo>
                            <a:pt x="45" y="17"/>
                            <a:pt x="43" y="9"/>
                            <a:pt x="36" y="4"/>
                          </a:cubicBezTo>
                          <a:cubicBezTo>
                            <a:pt x="29" y="0"/>
                            <a:pt x="21" y="2"/>
                            <a:pt x="16" y="9"/>
                          </a:cubicBezTo>
                          <a:cubicBezTo>
                            <a:pt x="11" y="18"/>
                            <a:pt x="6" y="28"/>
                            <a:pt x="3" y="38"/>
                          </a:cubicBezTo>
                          <a:cubicBezTo>
                            <a:pt x="0" y="45"/>
                            <a:pt x="4" y="54"/>
                            <a:pt x="12" y="56"/>
                          </a:cubicBezTo>
                          <a:close/>
                        </a:path>
                      </a:pathLst>
                    </a:custGeom>
                    <a:solidFill>
                      <a:srgbClr val="4D4D4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cs typeface=""/>
                      </a:endParaRPr>
                    </a:p>
                  </p:txBody>
                </p:sp>
                <p:sp>
                  <p:nvSpPr>
                    <p:cNvPr id="418" name="Freeform 20"/>
                    <p:cNvSpPr>
                      <a:spLocks/>
                    </p:cNvSpPr>
                    <p:nvPr/>
                  </p:nvSpPr>
                  <p:spPr bwMode="auto">
                    <a:xfrm>
                      <a:off x="4522788" y="1992313"/>
                      <a:ext cx="52388" cy="39688"/>
                    </a:xfrm>
                    <a:custGeom>
                      <a:avLst/>
                      <a:gdLst>
                        <a:gd name="T0" fmla="*/ 55 w 58"/>
                        <a:gd name="T1" fmla="*/ 11 h 43"/>
                        <a:gd name="T2" fmla="*/ 37 w 58"/>
                        <a:gd name="T3" fmla="*/ 2 h 43"/>
                        <a:gd name="T4" fmla="*/ 9 w 58"/>
                        <a:gd name="T5" fmla="*/ 17 h 43"/>
                        <a:gd name="T6" fmla="*/ 4 w 58"/>
                        <a:gd name="T7" fmla="*/ 37 h 43"/>
                        <a:gd name="T8" fmla="*/ 16 w 58"/>
                        <a:gd name="T9" fmla="*/ 43 h 43"/>
                        <a:gd name="T10" fmla="*/ 24 w 58"/>
                        <a:gd name="T11" fmla="*/ 41 h 43"/>
                        <a:gd name="T12" fmla="*/ 47 w 58"/>
                        <a:gd name="T13" fmla="*/ 29 h 43"/>
                        <a:gd name="T14" fmla="*/ 55 w 58"/>
                        <a:gd name="T15" fmla="*/ 11 h 4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58" h="43">
                          <a:moveTo>
                            <a:pt x="55" y="11"/>
                          </a:moveTo>
                          <a:cubicBezTo>
                            <a:pt x="53" y="3"/>
                            <a:pt x="44" y="0"/>
                            <a:pt x="37" y="2"/>
                          </a:cubicBezTo>
                          <a:cubicBezTo>
                            <a:pt x="27" y="6"/>
                            <a:pt x="17" y="11"/>
                            <a:pt x="9" y="17"/>
                          </a:cubicBezTo>
                          <a:cubicBezTo>
                            <a:pt x="2" y="21"/>
                            <a:pt x="0" y="30"/>
                            <a:pt x="4" y="37"/>
                          </a:cubicBezTo>
                          <a:cubicBezTo>
                            <a:pt x="7" y="41"/>
                            <a:pt x="12" y="43"/>
                            <a:pt x="16" y="43"/>
                          </a:cubicBezTo>
                          <a:cubicBezTo>
                            <a:pt x="19" y="43"/>
                            <a:pt x="22" y="43"/>
                            <a:pt x="24" y="41"/>
                          </a:cubicBezTo>
                          <a:cubicBezTo>
                            <a:pt x="31" y="36"/>
                            <a:pt x="39" y="32"/>
                            <a:pt x="47" y="29"/>
                          </a:cubicBezTo>
                          <a:cubicBezTo>
                            <a:pt x="54" y="27"/>
                            <a:pt x="58" y="18"/>
                            <a:pt x="55" y="11"/>
                          </a:cubicBezTo>
                          <a:close/>
                        </a:path>
                      </a:pathLst>
                    </a:custGeom>
                    <a:solidFill>
                      <a:srgbClr val="4D4D4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cs typeface=""/>
                      </a:endParaRPr>
                    </a:p>
                  </p:txBody>
                </p:sp>
                <p:sp>
                  <p:nvSpPr>
                    <p:cNvPr id="419" name="Freeform 21"/>
                    <p:cNvSpPr>
                      <a:spLocks/>
                    </p:cNvSpPr>
                    <p:nvPr/>
                  </p:nvSpPr>
                  <p:spPr bwMode="auto">
                    <a:xfrm>
                      <a:off x="4959351" y="2051050"/>
                      <a:ext cx="36513" cy="52388"/>
                    </a:xfrm>
                    <a:custGeom>
                      <a:avLst/>
                      <a:gdLst>
                        <a:gd name="T0" fmla="*/ 13 w 42"/>
                        <a:gd name="T1" fmla="*/ 47 h 58"/>
                        <a:gd name="T2" fmla="*/ 27 w 42"/>
                        <a:gd name="T3" fmla="*/ 58 h 58"/>
                        <a:gd name="T4" fmla="*/ 30 w 42"/>
                        <a:gd name="T5" fmla="*/ 57 h 58"/>
                        <a:gd name="T6" fmla="*/ 41 w 42"/>
                        <a:gd name="T7" fmla="*/ 40 h 58"/>
                        <a:gd name="T8" fmla="*/ 30 w 42"/>
                        <a:gd name="T9" fmla="*/ 10 h 58"/>
                        <a:gd name="T10" fmla="*/ 11 w 42"/>
                        <a:gd name="T11" fmla="*/ 4 h 58"/>
                        <a:gd name="T12" fmla="*/ 4 w 42"/>
                        <a:gd name="T13" fmla="*/ 23 h 58"/>
                        <a:gd name="T14" fmla="*/ 13 w 42"/>
                        <a:gd name="T15" fmla="*/ 47 h 5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42" h="58">
                          <a:moveTo>
                            <a:pt x="13" y="47"/>
                          </a:moveTo>
                          <a:cubicBezTo>
                            <a:pt x="14" y="53"/>
                            <a:pt x="20" y="58"/>
                            <a:pt x="27" y="58"/>
                          </a:cubicBezTo>
                          <a:cubicBezTo>
                            <a:pt x="28" y="58"/>
                            <a:pt x="29" y="58"/>
                            <a:pt x="30" y="57"/>
                          </a:cubicBezTo>
                          <a:cubicBezTo>
                            <a:pt x="38" y="56"/>
                            <a:pt x="42" y="48"/>
                            <a:pt x="41" y="40"/>
                          </a:cubicBezTo>
                          <a:cubicBezTo>
                            <a:pt x="38" y="30"/>
                            <a:pt x="35" y="20"/>
                            <a:pt x="30" y="10"/>
                          </a:cubicBezTo>
                          <a:cubicBezTo>
                            <a:pt x="26" y="3"/>
                            <a:pt x="18" y="0"/>
                            <a:pt x="11" y="4"/>
                          </a:cubicBezTo>
                          <a:cubicBezTo>
                            <a:pt x="3" y="7"/>
                            <a:pt x="0" y="16"/>
                            <a:pt x="4" y="23"/>
                          </a:cubicBezTo>
                          <a:cubicBezTo>
                            <a:pt x="8" y="31"/>
                            <a:pt x="11" y="39"/>
                            <a:pt x="13" y="47"/>
                          </a:cubicBezTo>
                          <a:close/>
                        </a:path>
                      </a:pathLst>
                    </a:custGeom>
                    <a:solidFill>
                      <a:srgbClr val="4D4D4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cs typeface=""/>
                      </a:endParaRPr>
                    </a:p>
                  </p:txBody>
                </p:sp>
                <p:sp>
                  <p:nvSpPr>
                    <p:cNvPr id="420" name="Freeform 22"/>
                    <p:cNvSpPr>
                      <a:spLocks/>
                    </p:cNvSpPr>
                    <p:nvPr/>
                  </p:nvSpPr>
                  <p:spPr bwMode="auto">
                    <a:xfrm>
                      <a:off x="4598988" y="1985963"/>
                      <a:ext cx="52388" cy="26988"/>
                    </a:xfrm>
                    <a:custGeom>
                      <a:avLst/>
                      <a:gdLst>
                        <a:gd name="T0" fmla="*/ 14 w 58"/>
                        <a:gd name="T1" fmla="*/ 29 h 29"/>
                        <a:gd name="T2" fmla="*/ 43 w 58"/>
                        <a:gd name="T3" fmla="*/ 29 h 29"/>
                        <a:gd name="T4" fmla="*/ 58 w 58"/>
                        <a:gd name="T5" fmla="*/ 15 h 29"/>
                        <a:gd name="T6" fmla="*/ 43 w 58"/>
                        <a:gd name="T7" fmla="*/ 0 h 29"/>
                        <a:gd name="T8" fmla="*/ 14 w 58"/>
                        <a:gd name="T9" fmla="*/ 0 h 29"/>
                        <a:gd name="T10" fmla="*/ 0 w 58"/>
                        <a:gd name="T11" fmla="*/ 15 h 29"/>
                        <a:gd name="T12" fmla="*/ 14 w 58"/>
                        <a:gd name="T13" fmla="*/ 29 h 2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58" h="29">
                          <a:moveTo>
                            <a:pt x="14" y="29"/>
                          </a:moveTo>
                          <a:cubicBezTo>
                            <a:pt x="43" y="29"/>
                            <a:pt x="43" y="29"/>
                            <a:pt x="43" y="29"/>
                          </a:cubicBezTo>
                          <a:cubicBezTo>
                            <a:pt x="51" y="29"/>
                            <a:pt x="58" y="23"/>
                            <a:pt x="58" y="15"/>
                          </a:cubicBezTo>
                          <a:cubicBezTo>
                            <a:pt x="58" y="7"/>
                            <a:pt x="51" y="0"/>
                            <a:pt x="43" y="0"/>
                          </a:cubicBezTo>
                          <a:cubicBezTo>
                            <a:pt x="14" y="0"/>
                            <a:pt x="14" y="0"/>
                            <a:pt x="14" y="0"/>
                          </a:cubicBezTo>
                          <a:cubicBezTo>
                            <a:pt x="6" y="0"/>
                            <a:pt x="0" y="7"/>
                            <a:pt x="0" y="15"/>
                          </a:cubicBezTo>
                          <a:cubicBezTo>
                            <a:pt x="0" y="23"/>
                            <a:pt x="6" y="29"/>
                            <a:pt x="14" y="29"/>
                          </a:cubicBezTo>
                          <a:close/>
                        </a:path>
                      </a:pathLst>
                    </a:custGeom>
                    <a:solidFill>
                      <a:srgbClr val="4D4D4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cs typeface=""/>
                      </a:endParaRPr>
                    </a:p>
                  </p:txBody>
                </p:sp>
                <p:sp>
                  <p:nvSpPr>
                    <p:cNvPr id="421" name="Freeform 23"/>
                    <p:cNvSpPr>
                      <a:spLocks/>
                    </p:cNvSpPr>
                    <p:nvPr/>
                  </p:nvSpPr>
                  <p:spPr bwMode="auto">
                    <a:xfrm>
                      <a:off x="4676776" y="1985963"/>
                      <a:ext cx="50800" cy="26988"/>
                    </a:xfrm>
                    <a:custGeom>
                      <a:avLst/>
                      <a:gdLst>
                        <a:gd name="T0" fmla="*/ 15 w 58"/>
                        <a:gd name="T1" fmla="*/ 29 h 29"/>
                        <a:gd name="T2" fmla="*/ 43 w 58"/>
                        <a:gd name="T3" fmla="*/ 29 h 29"/>
                        <a:gd name="T4" fmla="*/ 58 w 58"/>
                        <a:gd name="T5" fmla="*/ 15 h 29"/>
                        <a:gd name="T6" fmla="*/ 43 w 58"/>
                        <a:gd name="T7" fmla="*/ 0 h 29"/>
                        <a:gd name="T8" fmla="*/ 15 w 58"/>
                        <a:gd name="T9" fmla="*/ 0 h 29"/>
                        <a:gd name="T10" fmla="*/ 0 w 58"/>
                        <a:gd name="T11" fmla="*/ 15 h 29"/>
                        <a:gd name="T12" fmla="*/ 15 w 58"/>
                        <a:gd name="T13" fmla="*/ 29 h 2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58" h="29">
                          <a:moveTo>
                            <a:pt x="15" y="29"/>
                          </a:moveTo>
                          <a:cubicBezTo>
                            <a:pt x="43" y="29"/>
                            <a:pt x="43" y="29"/>
                            <a:pt x="43" y="29"/>
                          </a:cubicBezTo>
                          <a:cubicBezTo>
                            <a:pt x="51" y="29"/>
                            <a:pt x="58" y="23"/>
                            <a:pt x="58" y="15"/>
                          </a:cubicBezTo>
                          <a:cubicBezTo>
                            <a:pt x="58" y="7"/>
                            <a:pt x="51" y="0"/>
                            <a:pt x="43" y="0"/>
                          </a:cubicBezTo>
                          <a:cubicBezTo>
                            <a:pt x="15" y="0"/>
                            <a:pt x="15" y="0"/>
                            <a:pt x="15" y="0"/>
                          </a:cubicBezTo>
                          <a:cubicBezTo>
                            <a:pt x="7" y="0"/>
                            <a:pt x="0" y="7"/>
                            <a:pt x="0" y="15"/>
                          </a:cubicBezTo>
                          <a:cubicBezTo>
                            <a:pt x="0" y="23"/>
                            <a:pt x="7" y="29"/>
                            <a:pt x="15" y="29"/>
                          </a:cubicBezTo>
                          <a:close/>
                        </a:path>
                      </a:pathLst>
                    </a:custGeom>
                    <a:solidFill>
                      <a:srgbClr val="4D4D4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cs typeface=""/>
                      </a:endParaRPr>
                    </a:p>
                  </p:txBody>
                </p:sp>
                <p:sp>
                  <p:nvSpPr>
                    <p:cNvPr id="422" name="Freeform 24"/>
                    <p:cNvSpPr>
                      <a:spLocks/>
                    </p:cNvSpPr>
                    <p:nvPr/>
                  </p:nvSpPr>
                  <p:spPr bwMode="auto">
                    <a:xfrm>
                      <a:off x="4752976" y="1985963"/>
                      <a:ext cx="52388" cy="26988"/>
                    </a:xfrm>
                    <a:custGeom>
                      <a:avLst/>
                      <a:gdLst>
                        <a:gd name="T0" fmla="*/ 15 w 58"/>
                        <a:gd name="T1" fmla="*/ 29 h 29"/>
                        <a:gd name="T2" fmla="*/ 43 w 58"/>
                        <a:gd name="T3" fmla="*/ 29 h 29"/>
                        <a:gd name="T4" fmla="*/ 58 w 58"/>
                        <a:gd name="T5" fmla="*/ 15 h 29"/>
                        <a:gd name="T6" fmla="*/ 43 w 58"/>
                        <a:gd name="T7" fmla="*/ 0 h 29"/>
                        <a:gd name="T8" fmla="*/ 15 w 58"/>
                        <a:gd name="T9" fmla="*/ 0 h 29"/>
                        <a:gd name="T10" fmla="*/ 0 w 58"/>
                        <a:gd name="T11" fmla="*/ 15 h 29"/>
                        <a:gd name="T12" fmla="*/ 15 w 58"/>
                        <a:gd name="T13" fmla="*/ 29 h 2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58" h="29">
                          <a:moveTo>
                            <a:pt x="15" y="29"/>
                          </a:moveTo>
                          <a:cubicBezTo>
                            <a:pt x="43" y="29"/>
                            <a:pt x="43" y="29"/>
                            <a:pt x="43" y="29"/>
                          </a:cubicBezTo>
                          <a:cubicBezTo>
                            <a:pt x="51" y="29"/>
                            <a:pt x="58" y="23"/>
                            <a:pt x="58" y="15"/>
                          </a:cubicBezTo>
                          <a:cubicBezTo>
                            <a:pt x="58" y="7"/>
                            <a:pt x="51" y="0"/>
                            <a:pt x="43" y="0"/>
                          </a:cubicBezTo>
                          <a:cubicBezTo>
                            <a:pt x="15" y="0"/>
                            <a:pt x="15" y="0"/>
                            <a:pt x="15" y="0"/>
                          </a:cubicBezTo>
                          <a:cubicBezTo>
                            <a:pt x="7" y="0"/>
                            <a:pt x="0" y="7"/>
                            <a:pt x="0" y="15"/>
                          </a:cubicBezTo>
                          <a:cubicBezTo>
                            <a:pt x="0" y="23"/>
                            <a:pt x="7" y="29"/>
                            <a:pt x="15" y="29"/>
                          </a:cubicBezTo>
                          <a:close/>
                        </a:path>
                      </a:pathLst>
                    </a:custGeom>
                    <a:solidFill>
                      <a:srgbClr val="4D4D4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cs typeface=""/>
                      </a:endParaRPr>
                    </a:p>
                  </p:txBody>
                </p:sp>
                <p:sp>
                  <p:nvSpPr>
                    <p:cNvPr id="423" name="Freeform 25"/>
                    <p:cNvSpPr>
                      <a:spLocks/>
                    </p:cNvSpPr>
                    <p:nvPr/>
                  </p:nvSpPr>
                  <p:spPr bwMode="auto">
                    <a:xfrm>
                      <a:off x="4471988" y="2349500"/>
                      <a:ext cx="26988" cy="52388"/>
                    </a:xfrm>
                    <a:custGeom>
                      <a:avLst/>
                      <a:gdLst>
                        <a:gd name="T0" fmla="*/ 30 w 31"/>
                        <a:gd name="T1" fmla="*/ 42 h 58"/>
                        <a:gd name="T2" fmla="*/ 29 w 31"/>
                        <a:gd name="T3" fmla="*/ 28 h 58"/>
                        <a:gd name="T4" fmla="*/ 29 w 31"/>
                        <a:gd name="T5" fmla="*/ 15 h 58"/>
                        <a:gd name="T6" fmla="*/ 14 w 31"/>
                        <a:gd name="T7" fmla="*/ 0 h 58"/>
                        <a:gd name="T8" fmla="*/ 0 w 31"/>
                        <a:gd name="T9" fmla="*/ 15 h 58"/>
                        <a:gd name="T10" fmla="*/ 0 w 31"/>
                        <a:gd name="T11" fmla="*/ 28 h 58"/>
                        <a:gd name="T12" fmla="*/ 1 w 31"/>
                        <a:gd name="T13" fmla="*/ 45 h 58"/>
                        <a:gd name="T14" fmla="*/ 15 w 31"/>
                        <a:gd name="T15" fmla="*/ 58 h 58"/>
                        <a:gd name="T16" fmla="*/ 17 w 31"/>
                        <a:gd name="T17" fmla="*/ 58 h 58"/>
                        <a:gd name="T18" fmla="*/ 30 w 31"/>
                        <a:gd name="T19" fmla="*/ 42 h 5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</a:cxnLst>
                      <a:rect l="0" t="0" r="r" b="b"/>
                      <a:pathLst>
                        <a:path w="31" h="58">
                          <a:moveTo>
                            <a:pt x="30" y="42"/>
                          </a:moveTo>
                          <a:cubicBezTo>
                            <a:pt x="29" y="37"/>
                            <a:pt x="29" y="33"/>
                            <a:pt x="29" y="28"/>
                          </a:cubicBezTo>
                          <a:cubicBezTo>
                            <a:pt x="29" y="15"/>
                            <a:pt x="29" y="15"/>
                            <a:pt x="29" y="15"/>
                          </a:cubicBezTo>
                          <a:cubicBezTo>
                            <a:pt x="29" y="7"/>
                            <a:pt x="22" y="0"/>
                            <a:pt x="14" y="0"/>
                          </a:cubicBezTo>
                          <a:cubicBezTo>
                            <a:pt x="7" y="0"/>
                            <a:pt x="0" y="7"/>
                            <a:pt x="0" y="15"/>
                          </a:cubicBezTo>
                          <a:cubicBezTo>
                            <a:pt x="0" y="28"/>
                            <a:pt x="0" y="28"/>
                            <a:pt x="0" y="28"/>
                          </a:cubicBezTo>
                          <a:cubicBezTo>
                            <a:pt x="0" y="34"/>
                            <a:pt x="0" y="39"/>
                            <a:pt x="1" y="45"/>
                          </a:cubicBezTo>
                          <a:cubicBezTo>
                            <a:pt x="2" y="52"/>
                            <a:pt x="8" y="58"/>
                            <a:pt x="15" y="58"/>
                          </a:cubicBezTo>
                          <a:cubicBezTo>
                            <a:pt x="16" y="58"/>
                            <a:pt x="17" y="58"/>
                            <a:pt x="17" y="58"/>
                          </a:cubicBezTo>
                          <a:cubicBezTo>
                            <a:pt x="25" y="57"/>
                            <a:pt x="31" y="50"/>
                            <a:pt x="30" y="42"/>
                          </a:cubicBezTo>
                          <a:close/>
                        </a:path>
                      </a:pathLst>
                    </a:custGeom>
                    <a:solidFill>
                      <a:srgbClr val="4D4D4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cs typeface=""/>
                      </a:endParaRPr>
                    </a:p>
                  </p:txBody>
                </p:sp>
                <p:sp>
                  <p:nvSpPr>
                    <p:cNvPr id="424" name="Freeform 26"/>
                    <p:cNvSpPr>
                      <a:spLocks/>
                    </p:cNvSpPr>
                    <p:nvPr/>
                  </p:nvSpPr>
                  <p:spPr bwMode="auto">
                    <a:xfrm>
                      <a:off x="4973638" y="2282825"/>
                      <a:ext cx="25400" cy="52388"/>
                    </a:xfrm>
                    <a:custGeom>
                      <a:avLst/>
                      <a:gdLst>
                        <a:gd name="T0" fmla="*/ 14 w 29"/>
                        <a:gd name="T1" fmla="*/ 0 h 58"/>
                        <a:gd name="T2" fmla="*/ 0 w 29"/>
                        <a:gd name="T3" fmla="*/ 15 h 58"/>
                        <a:gd name="T4" fmla="*/ 0 w 29"/>
                        <a:gd name="T5" fmla="*/ 44 h 58"/>
                        <a:gd name="T6" fmla="*/ 14 w 29"/>
                        <a:gd name="T7" fmla="*/ 58 h 58"/>
                        <a:gd name="T8" fmla="*/ 29 w 29"/>
                        <a:gd name="T9" fmla="*/ 44 h 58"/>
                        <a:gd name="T10" fmla="*/ 29 w 29"/>
                        <a:gd name="T11" fmla="*/ 15 h 58"/>
                        <a:gd name="T12" fmla="*/ 14 w 29"/>
                        <a:gd name="T13" fmla="*/ 0 h 5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29" h="58">
                          <a:moveTo>
                            <a:pt x="14" y="0"/>
                          </a:moveTo>
                          <a:cubicBezTo>
                            <a:pt x="6" y="0"/>
                            <a:pt x="0" y="7"/>
                            <a:pt x="0" y="15"/>
                          </a:cubicBezTo>
                          <a:cubicBezTo>
                            <a:pt x="0" y="44"/>
                            <a:pt x="0" y="44"/>
                            <a:pt x="0" y="44"/>
                          </a:cubicBezTo>
                          <a:cubicBezTo>
                            <a:pt x="0" y="52"/>
                            <a:pt x="6" y="58"/>
                            <a:pt x="14" y="58"/>
                          </a:cubicBezTo>
                          <a:cubicBezTo>
                            <a:pt x="22" y="58"/>
                            <a:pt x="29" y="52"/>
                            <a:pt x="29" y="44"/>
                          </a:cubicBezTo>
                          <a:cubicBezTo>
                            <a:pt x="29" y="15"/>
                            <a:pt x="29" y="15"/>
                            <a:pt x="29" y="15"/>
                          </a:cubicBezTo>
                          <a:cubicBezTo>
                            <a:pt x="29" y="7"/>
                            <a:pt x="22" y="0"/>
                            <a:pt x="14" y="0"/>
                          </a:cubicBezTo>
                          <a:close/>
                        </a:path>
                      </a:pathLst>
                    </a:custGeom>
                    <a:solidFill>
                      <a:srgbClr val="4D4D4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cs typeface=""/>
                      </a:endParaRPr>
                    </a:p>
                  </p:txBody>
                </p:sp>
                <p:sp>
                  <p:nvSpPr>
                    <p:cNvPr id="425" name="Freeform 28"/>
                    <p:cNvSpPr>
                      <a:spLocks/>
                    </p:cNvSpPr>
                    <p:nvPr/>
                  </p:nvSpPr>
                  <p:spPr bwMode="auto">
                    <a:xfrm>
                      <a:off x="4927601" y="2432050"/>
                      <a:ext cx="47625" cy="46038"/>
                    </a:xfrm>
                    <a:custGeom>
                      <a:avLst/>
                      <a:gdLst>
                        <a:gd name="T0" fmla="*/ 25 w 53"/>
                        <a:gd name="T1" fmla="*/ 7 h 51"/>
                        <a:gd name="T2" fmla="*/ 7 w 53"/>
                        <a:gd name="T3" fmla="*/ 25 h 51"/>
                        <a:gd name="T4" fmla="*/ 5 w 53"/>
                        <a:gd name="T5" fmla="*/ 45 h 51"/>
                        <a:gd name="T6" fmla="*/ 16 w 53"/>
                        <a:gd name="T7" fmla="*/ 51 h 51"/>
                        <a:gd name="T8" fmla="*/ 25 w 53"/>
                        <a:gd name="T9" fmla="*/ 47 h 51"/>
                        <a:gd name="T10" fmla="*/ 48 w 53"/>
                        <a:gd name="T11" fmla="*/ 25 h 51"/>
                        <a:gd name="T12" fmla="*/ 45 w 53"/>
                        <a:gd name="T13" fmla="*/ 5 h 51"/>
                        <a:gd name="T14" fmla="*/ 25 w 53"/>
                        <a:gd name="T15" fmla="*/ 7 h 5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53" h="51">
                          <a:moveTo>
                            <a:pt x="25" y="7"/>
                          </a:moveTo>
                          <a:cubicBezTo>
                            <a:pt x="20" y="14"/>
                            <a:pt x="14" y="20"/>
                            <a:pt x="7" y="25"/>
                          </a:cubicBezTo>
                          <a:cubicBezTo>
                            <a:pt x="1" y="30"/>
                            <a:pt x="0" y="39"/>
                            <a:pt x="5" y="45"/>
                          </a:cubicBezTo>
                          <a:cubicBezTo>
                            <a:pt x="8" y="49"/>
                            <a:pt x="12" y="51"/>
                            <a:pt x="16" y="51"/>
                          </a:cubicBezTo>
                          <a:cubicBezTo>
                            <a:pt x="20" y="51"/>
                            <a:pt x="23" y="50"/>
                            <a:pt x="25" y="47"/>
                          </a:cubicBezTo>
                          <a:cubicBezTo>
                            <a:pt x="34" y="41"/>
                            <a:pt x="41" y="33"/>
                            <a:pt x="48" y="25"/>
                          </a:cubicBezTo>
                          <a:cubicBezTo>
                            <a:pt x="53" y="19"/>
                            <a:pt x="52" y="9"/>
                            <a:pt x="45" y="5"/>
                          </a:cubicBezTo>
                          <a:cubicBezTo>
                            <a:pt x="39" y="0"/>
                            <a:pt x="30" y="1"/>
                            <a:pt x="25" y="7"/>
                          </a:cubicBezTo>
                          <a:close/>
                        </a:path>
                      </a:pathLst>
                    </a:custGeom>
                    <a:solidFill>
                      <a:srgbClr val="4D4D4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cs typeface=""/>
                      </a:endParaRPr>
                    </a:p>
                  </p:txBody>
                </p:sp>
                <p:sp>
                  <p:nvSpPr>
                    <p:cNvPr id="426" name="Freeform 29"/>
                    <p:cNvSpPr>
                      <a:spLocks/>
                    </p:cNvSpPr>
                    <p:nvPr/>
                  </p:nvSpPr>
                  <p:spPr bwMode="auto">
                    <a:xfrm>
                      <a:off x="4968876" y="2360613"/>
                      <a:ext cx="30163" cy="52388"/>
                    </a:xfrm>
                    <a:custGeom>
                      <a:avLst/>
                      <a:gdLst>
                        <a:gd name="T0" fmla="*/ 19 w 34"/>
                        <a:gd name="T1" fmla="*/ 0 h 58"/>
                        <a:gd name="T2" fmla="*/ 5 w 34"/>
                        <a:gd name="T3" fmla="*/ 15 h 58"/>
                        <a:gd name="T4" fmla="*/ 2 w 34"/>
                        <a:gd name="T5" fmla="*/ 40 h 58"/>
                        <a:gd name="T6" fmla="*/ 13 w 34"/>
                        <a:gd name="T7" fmla="*/ 58 h 58"/>
                        <a:gd name="T8" fmla="*/ 16 w 34"/>
                        <a:gd name="T9" fmla="*/ 58 h 58"/>
                        <a:gd name="T10" fmla="*/ 30 w 34"/>
                        <a:gd name="T11" fmla="*/ 47 h 58"/>
                        <a:gd name="T12" fmla="*/ 34 w 34"/>
                        <a:gd name="T13" fmla="*/ 15 h 58"/>
                        <a:gd name="T14" fmla="*/ 34 w 34"/>
                        <a:gd name="T15" fmla="*/ 14 h 58"/>
                        <a:gd name="T16" fmla="*/ 19 w 34"/>
                        <a:gd name="T17" fmla="*/ 0 h 5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34" h="58">
                          <a:moveTo>
                            <a:pt x="19" y="0"/>
                          </a:moveTo>
                          <a:cubicBezTo>
                            <a:pt x="11" y="0"/>
                            <a:pt x="5" y="7"/>
                            <a:pt x="5" y="15"/>
                          </a:cubicBezTo>
                          <a:cubicBezTo>
                            <a:pt x="5" y="24"/>
                            <a:pt x="4" y="32"/>
                            <a:pt x="2" y="40"/>
                          </a:cubicBezTo>
                          <a:cubicBezTo>
                            <a:pt x="0" y="48"/>
                            <a:pt x="5" y="56"/>
                            <a:pt x="13" y="58"/>
                          </a:cubicBezTo>
                          <a:cubicBezTo>
                            <a:pt x="14" y="58"/>
                            <a:pt x="15" y="58"/>
                            <a:pt x="16" y="58"/>
                          </a:cubicBezTo>
                          <a:cubicBezTo>
                            <a:pt x="23" y="58"/>
                            <a:pt x="29" y="53"/>
                            <a:pt x="30" y="47"/>
                          </a:cubicBezTo>
                          <a:cubicBezTo>
                            <a:pt x="32" y="36"/>
                            <a:pt x="34" y="26"/>
                            <a:pt x="34" y="15"/>
                          </a:cubicBezTo>
                          <a:cubicBezTo>
                            <a:pt x="34" y="14"/>
                            <a:pt x="34" y="14"/>
                            <a:pt x="34" y="14"/>
                          </a:cubicBezTo>
                          <a:cubicBezTo>
                            <a:pt x="34" y="6"/>
                            <a:pt x="27" y="0"/>
                            <a:pt x="19" y="0"/>
                          </a:cubicBezTo>
                          <a:close/>
                        </a:path>
                      </a:pathLst>
                    </a:custGeom>
                    <a:solidFill>
                      <a:srgbClr val="4D4D4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cs typeface=""/>
                      </a:endParaRPr>
                    </a:p>
                  </p:txBody>
                </p:sp>
                <p:sp>
                  <p:nvSpPr>
                    <p:cNvPr id="427" name="Freeform 30"/>
                    <p:cNvSpPr>
                      <a:spLocks/>
                    </p:cNvSpPr>
                    <p:nvPr/>
                  </p:nvSpPr>
                  <p:spPr bwMode="auto">
                    <a:xfrm>
                      <a:off x="4973638" y="2205038"/>
                      <a:ext cx="25400" cy="52388"/>
                    </a:xfrm>
                    <a:custGeom>
                      <a:avLst/>
                      <a:gdLst>
                        <a:gd name="T0" fmla="*/ 14 w 29"/>
                        <a:gd name="T1" fmla="*/ 0 h 58"/>
                        <a:gd name="T2" fmla="*/ 0 w 29"/>
                        <a:gd name="T3" fmla="*/ 15 h 58"/>
                        <a:gd name="T4" fmla="*/ 0 w 29"/>
                        <a:gd name="T5" fmla="*/ 43 h 58"/>
                        <a:gd name="T6" fmla="*/ 14 w 29"/>
                        <a:gd name="T7" fmla="*/ 58 h 58"/>
                        <a:gd name="T8" fmla="*/ 29 w 29"/>
                        <a:gd name="T9" fmla="*/ 43 h 58"/>
                        <a:gd name="T10" fmla="*/ 29 w 29"/>
                        <a:gd name="T11" fmla="*/ 15 h 58"/>
                        <a:gd name="T12" fmla="*/ 14 w 29"/>
                        <a:gd name="T13" fmla="*/ 0 h 5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29" h="58">
                          <a:moveTo>
                            <a:pt x="14" y="0"/>
                          </a:moveTo>
                          <a:cubicBezTo>
                            <a:pt x="6" y="0"/>
                            <a:pt x="0" y="7"/>
                            <a:pt x="0" y="15"/>
                          </a:cubicBezTo>
                          <a:cubicBezTo>
                            <a:pt x="0" y="43"/>
                            <a:pt x="0" y="43"/>
                            <a:pt x="0" y="43"/>
                          </a:cubicBezTo>
                          <a:cubicBezTo>
                            <a:pt x="0" y="51"/>
                            <a:pt x="6" y="58"/>
                            <a:pt x="14" y="58"/>
                          </a:cubicBezTo>
                          <a:cubicBezTo>
                            <a:pt x="22" y="58"/>
                            <a:pt x="29" y="51"/>
                            <a:pt x="29" y="43"/>
                          </a:cubicBezTo>
                          <a:cubicBezTo>
                            <a:pt x="29" y="15"/>
                            <a:pt x="29" y="15"/>
                            <a:pt x="29" y="15"/>
                          </a:cubicBezTo>
                          <a:cubicBezTo>
                            <a:pt x="29" y="7"/>
                            <a:pt x="22" y="0"/>
                            <a:pt x="14" y="0"/>
                          </a:cubicBezTo>
                          <a:close/>
                        </a:path>
                      </a:pathLst>
                    </a:custGeom>
                    <a:solidFill>
                      <a:srgbClr val="4D4D4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cs typeface=""/>
                      </a:endParaRPr>
                    </a:p>
                  </p:txBody>
                </p:sp>
                <p:sp>
                  <p:nvSpPr>
                    <p:cNvPr id="428" name="Freeform 31"/>
                    <p:cNvSpPr>
                      <a:spLocks/>
                    </p:cNvSpPr>
                    <p:nvPr/>
                  </p:nvSpPr>
                  <p:spPr bwMode="auto">
                    <a:xfrm>
                      <a:off x="4973638" y="2127250"/>
                      <a:ext cx="25400" cy="52388"/>
                    </a:xfrm>
                    <a:custGeom>
                      <a:avLst/>
                      <a:gdLst>
                        <a:gd name="T0" fmla="*/ 14 w 29"/>
                        <a:gd name="T1" fmla="*/ 0 h 58"/>
                        <a:gd name="T2" fmla="*/ 0 w 29"/>
                        <a:gd name="T3" fmla="*/ 15 h 58"/>
                        <a:gd name="T4" fmla="*/ 0 w 29"/>
                        <a:gd name="T5" fmla="*/ 43 h 58"/>
                        <a:gd name="T6" fmla="*/ 14 w 29"/>
                        <a:gd name="T7" fmla="*/ 58 h 58"/>
                        <a:gd name="T8" fmla="*/ 29 w 29"/>
                        <a:gd name="T9" fmla="*/ 43 h 58"/>
                        <a:gd name="T10" fmla="*/ 29 w 29"/>
                        <a:gd name="T11" fmla="*/ 15 h 58"/>
                        <a:gd name="T12" fmla="*/ 14 w 29"/>
                        <a:gd name="T13" fmla="*/ 0 h 5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29" h="58">
                          <a:moveTo>
                            <a:pt x="14" y="0"/>
                          </a:moveTo>
                          <a:cubicBezTo>
                            <a:pt x="6" y="0"/>
                            <a:pt x="0" y="7"/>
                            <a:pt x="0" y="15"/>
                          </a:cubicBezTo>
                          <a:cubicBezTo>
                            <a:pt x="0" y="43"/>
                            <a:pt x="0" y="43"/>
                            <a:pt x="0" y="43"/>
                          </a:cubicBezTo>
                          <a:cubicBezTo>
                            <a:pt x="0" y="51"/>
                            <a:pt x="6" y="58"/>
                            <a:pt x="14" y="58"/>
                          </a:cubicBezTo>
                          <a:cubicBezTo>
                            <a:pt x="22" y="58"/>
                            <a:pt x="29" y="51"/>
                            <a:pt x="29" y="43"/>
                          </a:cubicBezTo>
                          <a:cubicBezTo>
                            <a:pt x="29" y="15"/>
                            <a:pt x="29" y="15"/>
                            <a:pt x="29" y="15"/>
                          </a:cubicBezTo>
                          <a:cubicBezTo>
                            <a:pt x="29" y="7"/>
                            <a:pt x="22" y="0"/>
                            <a:pt x="14" y="0"/>
                          </a:cubicBezTo>
                          <a:close/>
                        </a:path>
                      </a:pathLst>
                    </a:custGeom>
                    <a:solidFill>
                      <a:srgbClr val="4D4D4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cs typeface=""/>
                      </a:endParaRPr>
                    </a:p>
                  </p:txBody>
                </p:sp>
                <p:sp>
                  <p:nvSpPr>
                    <p:cNvPr id="429" name="Freeform 32"/>
                    <p:cNvSpPr>
                      <a:spLocks/>
                    </p:cNvSpPr>
                    <p:nvPr/>
                  </p:nvSpPr>
                  <p:spPr bwMode="auto">
                    <a:xfrm>
                      <a:off x="4546601" y="2470150"/>
                      <a:ext cx="53975" cy="33338"/>
                    </a:xfrm>
                    <a:custGeom>
                      <a:avLst/>
                      <a:gdLst>
                        <a:gd name="T0" fmla="*/ 46 w 60"/>
                        <a:gd name="T1" fmla="*/ 8 h 37"/>
                        <a:gd name="T2" fmla="*/ 21 w 60"/>
                        <a:gd name="T3" fmla="*/ 2 h 37"/>
                        <a:gd name="T4" fmla="*/ 3 w 60"/>
                        <a:gd name="T5" fmla="*/ 11 h 37"/>
                        <a:gd name="T6" fmla="*/ 12 w 60"/>
                        <a:gd name="T7" fmla="*/ 30 h 37"/>
                        <a:gd name="T8" fmla="*/ 43 w 60"/>
                        <a:gd name="T9" fmla="*/ 37 h 37"/>
                        <a:gd name="T10" fmla="*/ 44 w 60"/>
                        <a:gd name="T11" fmla="*/ 37 h 37"/>
                        <a:gd name="T12" fmla="*/ 59 w 60"/>
                        <a:gd name="T13" fmla="*/ 24 h 37"/>
                        <a:gd name="T14" fmla="*/ 46 w 60"/>
                        <a:gd name="T15" fmla="*/ 8 h 3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60" h="37">
                          <a:moveTo>
                            <a:pt x="46" y="8"/>
                          </a:moveTo>
                          <a:cubicBezTo>
                            <a:pt x="38" y="7"/>
                            <a:pt x="29" y="5"/>
                            <a:pt x="21" y="2"/>
                          </a:cubicBezTo>
                          <a:cubicBezTo>
                            <a:pt x="14" y="0"/>
                            <a:pt x="6" y="4"/>
                            <a:pt x="3" y="11"/>
                          </a:cubicBezTo>
                          <a:cubicBezTo>
                            <a:pt x="0" y="19"/>
                            <a:pt x="4" y="27"/>
                            <a:pt x="12" y="30"/>
                          </a:cubicBezTo>
                          <a:cubicBezTo>
                            <a:pt x="22" y="33"/>
                            <a:pt x="32" y="36"/>
                            <a:pt x="43" y="37"/>
                          </a:cubicBezTo>
                          <a:cubicBezTo>
                            <a:pt x="43" y="37"/>
                            <a:pt x="44" y="37"/>
                            <a:pt x="44" y="37"/>
                          </a:cubicBezTo>
                          <a:cubicBezTo>
                            <a:pt x="51" y="37"/>
                            <a:pt x="58" y="32"/>
                            <a:pt x="59" y="24"/>
                          </a:cubicBezTo>
                          <a:cubicBezTo>
                            <a:pt x="60" y="16"/>
                            <a:pt x="54" y="9"/>
                            <a:pt x="46" y="8"/>
                          </a:cubicBezTo>
                          <a:close/>
                        </a:path>
                      </a:pathLst>
                    </a:custGeom>
                    <a:solidFill>
                      <a:srgbClr val="4D4D4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cs typeface=""/>
                      </a:endParaRPr>
                    </a:p>
                  </p:txBody>
                </p:sp>
                <p:sp>
                  <p:nvSpPr>
                    <p:cNvPr id="430" name="Freeform 33"/>
                    <p:cNvSpPr>
                      <a:spLocks/>
                    </p:cNvSpPr>
                    <p:nvPr/>
                  </p:nvSpPr>
                  <p:spPr bwMode="auto">
                    <a:xfrm>
                      <a:off x="4781551" y="2478088"/>
                      <a:ext cx="50800" cy="25400"/>
                    </a:xfrm>
                    <a:custGeom>
                      <a:avLst/>
                      <a:gdLst>
                        <a:gd name="T0" fmla="*/ 43 w 57"/>
                        <a:gd name="T1" fmla="*/ 0 h 29"/>
                        <a:gd name="T2" fmla="*/ 14 w 57"/>
                        <a:gd name="T3" fmla="*/ 0 h 29"/>
                        <a:gd name="T4" fmla="*/ 0 w 57"/>
                        <a:gd name="T5" fmla="*/ 15 h 29"/>
                        <a:gd name="T6" fmla="*/ 14 w 57"/>
                        <a:gd name="T7" fmla="*/ 29 h 29"/>
                        <a:gd name="T8" fmla="*/ 43 w 57"/>
                        <a:gd name="T9" fmla="*/ 29 h 29"/>
                        <a:gd name="T10" fmla="*/ 57 w 57"/>
                        <a:gd name="T11" fmla="*/ 15 h 29"/>
                        <a:gd name="T12" fmla="*/ 43 w 57"/>
                        <a:gd name="T13" fmla="*/ 0 h 2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57" h="29">
                          <a:moveTo>
                            <a:pt x="43" y="0"/>
                          </a:moveTo>
                          <a:cubicBezTo>
                            <a:pt x="14" y="0"/>
                            <a:pt x="14" y="0"/>
                            <a:pt x="14" y="0"/>
                          </a:cubicBezTo>
                          <a:cubicBezTo>
                            <a:pt x="6" y="0"/>
                            <a:pt x="0" y="7"/>
                            <a:pt x="0" y="15"/>
                          </a:cubicBezTo>
                          <a:cubicBezTo>
                            <a:pt x="0" y="23"/>
                            <a:pt x="6" y="29"/>
                            <a:pt x="14" y="29"/>
                          </a:cubicBezTo>
                          <a:cubicBezTo>
                            <a:pt x="43" y="29"/>
                            <a:pt x="43" y="29"/>
                            <a:pt x="43" y="29"/>
                          </a:cubicBezTo>
                          <a:cubicBezTo>
                            <a:pt x="51" y="29"/>
                            <a:pt x="57" y="23"/>
                            <a:pt x="57" y="15"/>
                          </a:cubicBezTo>
                          <a:cubicBezTo>
                            <a:pt x="57" y="7"/>
                            <a:pt x="51" y="0"/>
                            <a:pt x="43" y="0"/>
                          </a:cubicBezTo>
                          <a:close/>
                        </a:path>
                      </a:pathLst>
                    </a:custGeom>
                    <a:solidFill>
                      <a:srgbClr val="4D4D4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cs typeface=""/>
                      </a:endParaRPr>
                    </a:p>
                  </p:txBody>
                </p:sp>
                <p:sp>
                  <p:nvSpPr>
                    <p:cNvPr id="431" name="Freeform 34"/>
                    <p:cNvSpPr>
                      <a:spLocks/>
                    </p:cNvSpPr>
                    <p:nvPr/>
                  </p:nvSpPr>
                  <p:spPr bwMode="auto">
                    <a:xfrm>
                      <a:off x="4703763" y="2478088"/>
                      <a:ext cx="50800" cy="25400"/>
                    </a:xfrm>
                    <a:custGeom>
                      <a:avLst/>
                      <a:gdLst>
                        <a:gd name="T0" fmla="*/ 44 w 58"/>
                        <a:gd name="T1" fmla="*/ 0 h 29"/>
                        <a:gd name="T2" fmla="*/ 15 w 58"/>
                        <a:gd name="T3" fmla="*/ 0 h 29"/>
                        <a:gd name="T4" fmla="*/ 0 w 58"/>
                        <a:gd name="T5" fmla="*/ 15 h 29"/>
                        <a:gd name="T6" fmla="*/ 15 w 58"/>
                        <a:gd name="T7" fmla="*/ 29 h 29"/>
                        <a:gd name="T8" fmla="*/ 44 w 58"/>
                        <a:gd name="T9" fmla="*/ 29 h 29"/>
                        <a:gd name="T10" fmla="*/ 58 w 58"/>
                        <a:gd name="T11" fmla="*/ 15 h 29"/>
                        <a:gd name="T12" fmla="*/ 44 w 58"/>
                        <a:gd name="T13" fmla="*/ 0 h 2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58" h="29">
                          <a:moveTo>
                            <a:pt x="44" y="0"/>
                          </a:moveTo>
                          <a:cubicBezTo>
                            <a:pt x="15" y="0"/>
                            <a:pt x="15" y="0"/>
                            <a:pt x="15" y="0"/>
                          </a:cubicBezTo>
                          <a:cubicBezTo>
                            <a:pt x="7" y="0"/>
                            <a:pt x="0" y="7"/>
                            <a:pt x="0" y="15"/>
                          </a:cubicBezTo>
                          <a:cubicBezTo>
                            <a:pt x="0" y="23"/>
                            <a:pt x="7" y="29"/>
                            <a:pt x="15" y="29"/>
                          </a:cubicBezTo>
                          <a:cubicBezTo>
                            <a:pt x="44" y="29"/>
                            <a:pt x="44" y="29"/>
                            <a:pt x="44" y="29"/>
                          </a:cubicBezTo>
                          <a:cubicBezTo>
                            <a:pt x="51" y="29"/>
                            <a:pt x="58" y="23"/>
                            <a:pt x="58" y="15"/>
                          </a:cubicBezTo>
                          <a:cubicBezTo>
                            <a:pt x="58" y="7"/>
                            <a:pt x="51" y="0"/>
                            <a:pt x="44" y="0"/>
                          </a:cubicBezTo>
                          <a:close/>
                        </a:path>
                      </a:pathLst>
                    </a:custGeom>
                    <a:solidFill>
                      <a:srgbClr val="4D4D4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cs typeface=""/>
                      </a:endParaRPr>
                    </a:p>
                  </p:txBody>
                </p:sp>
                <p:sp>
                  <p:nvSpPr>
                    <p:cNvPr id="432" name="Freeform 35"/>
                    <p:cNvSpPr>
                      <a:spLocks/>
                    </p:cNvSpPr>
                    <p:nvPr/>
                  </p:nvSpPr>
                  <p:spPr bwMode="auto">
                    <a:xfrm>
                      <a:off x="4625976" y="2478088"/>
                      <a:ext cx="52388" cy="25400"/>
                    </a:xfrm>
                    <a:custGeom>
                      <a:avLst/>
                      <a:gdLst>
                        <a:gd name="T0" fmla="*/ 43 w 58"/>
                        <a:gd name="T1" fmla="*/ 0 h 29"/>
                        <a:gd name="T2" fmla="*/ 15 w 58"/>
                        <a:gd name="T3" fmla="*/ 0 h 29"/>
                        <a:gd name="T4" fmla="*/ 0 w 58"/>
                        <a:gd name="T5" fmla="*/ 15 h 29"/>
                        <a:gd name="T6" fmla="*/ 15 w 58"/>
                        <a:gd name="T7" fmla="*/ 29 h 29"/>
                        <a:gd name="T8" fmla="*/ 43 w 58"/>
                        <a:gd name="T9" fmla="*/ 29 h 29"/>
                        <a:gd name="T10" fmla="*/ 58 w 58"/>
                        <a:gd name="T11" fmla="*/ 15 h 29"/>
                        <a:gd name="T12" fmla="*/ 43 w 58"/>
                        <a:gd name="T13" fmla="*/ 0 h 2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58" h="29">
                          <a:moveTo>
                            <a:pt x="43" y="0"/>
                          </a:moveTo>
                          <a:cubicBezTo>
                            <a:pt x="15" y="0"/>
                            <a:pt x="15" y="0"/>
                            <a:pt x="15" y="0"/>
                          </a:cubicBezTo>
                          <a:cubicBezTo>
                            <a:pt x="7" y="0"/>
                            <a:pt x="0" y="7"/>
                            <a:pt x="0" y="15"/>
                          </a:cubicBezTo>
                          <a:cubicBezTo>
                            <a:pt x="0" y="23"/>
                            <a:pt x="7" y="29"/>
                            <a:pt x="15" y="29"/>
                          </a:cubicBezTo>
                          <a:cubicBezTo>
                            <a:pt x="43" y="29"/>
                            <a:pt x="43" y="29"/>
                            <a:pt x="43" y="29"/>
                          </a:cubicBezTo>
                          <a:cubicBezTo>
                            <a:pt x="51" y="29"/>
                            <a:pt x="58" y="23"/>
                            <a:pt x="58" y="15"/>
                          </a:cubicBezTo>
                          <a:cubicBezTo>
                            <a:pt x="58" y="7"/>
                            <a:pt x="51" y="0"/>
                            <a:pt x="43" y="0"/>
                          </a:cubicBezTo>
                          <a:close/>
                        </a:path>
                      </a:pathLst>
                    </a:custGeom>
                    <a:solidFill>
                      <a:srgbClr val="4D4D4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cs typeface=""/>
                      </a:endParaRPr>
                    </a:p>
                  </p:txBody>
                </p:sp>
                <p:sp>
                  <p:nvSpPr>
                    <p:cNvPr id="433" name="Freeform 38"/>
                    <p:cNvSpPr>
                      <a:spLocks/>
                    </p:cNvSpPr>
                    <p:nvPr/>
                  </p:nvSpPr>
                  <p:spPr bwMode="auto">
                    <a:xfrm>
                      <a:off x="4859338" y="2473325"/>
                      <a:ext cx="52388" cy="30163"/>
                    </a:xfrm>
                    <a:custGeom>
                      <a:avLst/>
                      <a:gdLst>
                        <a:gd name="T0" fmla="*/ 39 w 58"/>
                        <a:gd name="T1" fmla="*/ 2 h 34"/>
                        <a:gd name="T2" fmla="*/ 14 w 58"/>
                        <a:gd name="T3" fmla="*/ 5 h 34"/>
                        <a:gd name="T4" fmla="*/ 0 w 58"/>
                        <a:gd name="T5" fmla="*/ 20 h 34"/>
                        <a:gd name="T6" fmla="*/ 14 w 58"/>
                        <a:gd name="T7" fmla="*/ 34 h 34"/>
                        <a:gd name="T8" fmla="*/ 14 w 58"/>
                        <a:gd name="T9" fmla="*/ 34 h 34"/>
                        <a:gd name="T10" fmla="*/ 46 w 58"/>
                        <a:gd name="T11" fmla="*/ 30 h 34"/>
                        <a:gd name="T12" fmla="*/ 56 w 58"/>
                        <a:gd name="T13" fmla="*/ 12 h 34"/>
                        <a:gd name="T14" fmla="*/ 39 w 58"/>
                        <a:gd name="T15" fmla="*/ 2 h 3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58" h="34">
                          <a:moveTo>
                            <a:pt x="39" y="2"/>
                          </a:moveTo>
                          <a:cubicBezTo>
                            <a:pt x="31" y="4"/>
                            <a:pt x="22" y="5"/>
                            <a:pt x="14" y="5"/>
                          </a:cubicBezTo>
                          <a:cubicBezTo>
                            <a:pt x="6" y="5"/>
                            <a:pt x="0" y="12"/>
                            <a:pt x="0" y="20"/>
                          </a:cubicBezTo>
                          <a:cubicBezTo>
                            <a:pt x="0" y="28"/>
                            <a:pt x="6" y="34"/>
                            <a:pt x="14" y="34"/>
                          </a:cubicBezTo>
                          <a:cubicBezTo>
                            <a:pt x="14" y="34"/>
                            <a:pt x="14" y="34"/>
                            <a:pt x="14" y="34"/>
                          </a:cubicBezTo>
                          <a:cubicBezTo>
                            <a:pt x="25" y="34"/>
                            <a:pt x="36" y="32"/>
                            <a:pt x="46" y="30"/>
                          </a:cubicBezTo>
                          <a:cubicBezTo>
                            <a:pt x="54" y="28"/>
                            <a:pt x="58" y="20"/>
                            <a:pt x="56" y="12"/>
                          </a:cubicBezTo>
                          <a:cubicBezTo>
                            <a:pt x="55" y="5"/>
                            <a:pt x="47" y="0"/>
                            <a:pt x="39" y="2"/>
                          </a:cubicBezTo>
                          <a:close/>
                        </a:path>
                      </a:pathLst>
                    </a:custGeom>
                    <a:solidFill>
                      <a:srgbClr val="4D4D4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cs typeface=""/>
                      </a:endParaRPr>
                    </a:p>
                  </p:txBody>
                </p:sp>
              </p:grpSp>
              <p:sp>
                <p:nvSpPr>
                  <p:cNvPr id="410" name="Freeform 12"/>
                  <p:cNvSpPr>
                    <a:spLocks noEditPoints="1"/>
                  </p:cNvSpPr>
                  <p:nvPr/>
                </p:nvSpPr>
                <p:spPr bwMode="auto">
                  <a:xfrm>
                    <a:off x="5406483" y="2446478"/>
                    <a:ext cx="214941" cy="191168"/>
                  </a:xfrm>
                  <a:custGeom>
                    <a:avLst/>
                    <a:gdLst>
                      <a:gd name="T0" fmla="*/ 419 w 494"/>
                      <a:gd name="T1" fmla="*/ 299 h 448"/>
                      <a:gd name="T2" fmla="*/ 403 w 494"/>
                      <a:gd name="T3" fmla="*/ 301 h 448"/>
                      <a:gd name="T4" fmla="*/ 302 w 494"/>
                      <a:gd name="T5" fmla="*/ 126 h 448"/>
                      <a:gd name="T6" fmla="*/ 322 w 494"/>
                      <a:gd name="T7" fmla="*/ 75 h 448"/>
                      <a:gd name="T8" fmla="*/ 247 w 494"/>
                      <a:gd name="T9" fmla="*/ 0 h 448"/>
                      <a:gd name="T10" fmla="*/ 173 w 494"/>
                      <a:gd name="T11" fmla="*/ 75 h 448"/>
                      <a:gd name="T12" fmla="*/ 193 w 494"/>
                      <a:gd name="T13" fmla="*/ 126 h 448"/>
                      <a:gd name="T14" fmla="*/ 91 w 494"/>
                      <a:gd name="T15" fmla="*/ 301 h 448"/>
                      <a:gd name="T16" fmla="*/ 75 w 494"/>
                      <a:gd name="T17" fmla="*/ 299 h 448"/>
                      <a:gd name="T18" fmla="*/ 0 w 494"/>
                      <a:gd name="T19" fmla="*/ 373 h 448"/>
                      <a:gd name="T20" fmla="*/ 75 w 494"/>
                      <a:gd name="T21" fmla="*/ 448 h 448"/>
                      <a:gd name="T22" fmla="*/ 146 w 494"/>
                      <a:gd name="T23" fmla="*/ 395 h 448"/>
                      <a:gd name="T24" fmla="*/ 349 w 494"/>
                      <a:gd name="T25" fmla="*/ 395 h 448"/>
                      <a:gd name="T26" fmla="*/ 419 w 494"/>
                      <a:gd name="T27" fmla="*/ 448 h 448"/>
                      <a:gd name="T28" fmla="*/ 494 w 494"/>
                      <a:gd name="T29" fmla="*/ 373 h 448"/>
                      <a:gd name="T30" fmla="*/ 419 w 494"/>
                      <a:gd name="T31" fmla="*/ 299 h 448"/>
                      <a:gd name="T32" fmla="*/ 349 w 494"/>
                      <a:gd name="T33" fmla="*/ 351 h 448"/>
                      <a:gd name="T34" fmla="*/ 146 w 494"/>
                      <a:gd name="T35" fmla="*/ 351 h 448"/>
                      <a:gd name="T36" fmla="*/ 130 w 494"/>
                      <a:gd name="T37" fmla="*/ 323 h 448"/>
                      <a:gd name="T38" fmla="*/ 231 w 494"/>
                      <a:gd name="T39" fmla="*/ 148 h 448"/>
                      <a:gd name="T40" fmla="*/ 247 w 494"/>
                      <a:gd name="T41" fmla="*/ 150 h 448"/>
                      <a:gd name="T42" fmla="*/ 264 w 494"/>
                      <a:gd name="T43" fmla="*/ 148 h 448"/>
                      <a:gd name="T44" fmla="*/ 365 w 494"/>
                      <a:gd name="T45" fmla="*/ 323 h 448"/>
                      <a:gd name="T46" fmla="*/ 349 w 494"/>
                      <a:gd name="T47" fmla="*/ 351 h 44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</a:cxnLst>
                    <a:rect l="0" t="0" r="r" b="b"/>
                    <a:pathLst>
                      <a:path w="494" h="448">
                        <a:moveTo>
                          <a:pt x="419" y="299"/>
                        </a:moveTo>
                        <a:cubicBezTo>
                          <a:pt x="414" y="299"/>
                          <a:pt x="408" y="300"/>
                          <a:pt x="403" y="301"/>
                        </a:cubicBezTo>
                        <a:cubicBezTo>
                          <a:pt x="302" y="126"/>
                          <a:pt x="302" y="126"/>
                          <a:pt x="302" y="126"/>
                        </a:cubicBezTo>
                        <a:cubicBezTo>
                          <a:pt x="314" y="112"/>
                          <a:pt x="322" y="95"/>
                          <a:pt x="322" y="75"/>
                        </a:cubicBezTo>
                        <a:cubicBezTo>
                          <a:pt x="322" y="34"/>
                          <a:pt x="288" y="0"/>
                          <a:pt x="247" y="0"/>
                        </a:cubicBezTo>
                        <a:cubicBezTo>
                          <a:pt x="206" y="0"/>
                          <a:pt x="173" y="34"/>
                          <a:pt x="173" y="75"/>
                        </a:cubicBezTo>
                        <a:cubicBezTo>
                          <a:pt x="173" y="95"/>
                          <a:pt x="180" y="112"/>
                          <a:pt x="193" y="126"/>
                        </a:cubicBezTo>
                        <a:cubicBezTo>
                          <a:pt x="91" y="301"/>
                          <a:pt x="91" y="301"/>
                          <a:pt x="91" y="301"/>
                        </a:cubicBezTo>
                        <a:cubicBezTo>
                          <a:pt x="86" y="300"/>
                          <a:pt x="81" y="299"/>
                          <a:pt x="75" y="299"/>
                        </a:cubicBezTo>
                        <a:cubicBezTo>
                          <a:pt x="34" y="299"/>
                          <a:pt x="0" y="332"/>
                          <a:pt x="0" y="373"/>
                        </a:cubicBezTo>
                        <a:cubicBezTo>
                          <a:pt x="0" y="415"/>
                          <a:pt x="34" y="448"/>
                          <a:pt x="75" y="448"/>
                        </a:cubicBezTo>
                        <a:cubicBezTo>
                          <a:pt x="108" y="448"/>
                          <a:pt x="136" y="426"/>
                          <a:pt x="146" y="395"/>
                        </a:cubicBezTo>
                        <a:cubicBezTo>
                          <a:pt x="349" y="395"/>
                          <a:pt x="349" y="395"/>
                          <a:pt x="349" y="395"/>
                        </a:cubicBezTo>
                        <a:cubicBezTo>
                          <a:pt x="358" y="426"/>
                          <a:pt x="386" y="448"/>
                          <a:pt x="419" y="448"/>
                        </a:cubicBezTo>
                        <a:cubicBezTo>
                          <a:pt x="461" y="448"/>
                          <a:pt x="494" y="415"/>
                          <a:pt x="494" y="373"/>
                        </a:cubicBezTo>
                        <a:cubicBezTo>
                          <a:pt x="494" y="332"/>
                          <a:pt x="461" y="299"/>
                          <a:pt x="419" y="299"/>
                        </a:cubicBezTo>
                        <a:close/>
                        <a:moveTo>
                          <a:pt x="349" y="351"/>
                        </a:moveTo>
                        <a:cubicBezTo>
                          <a:pt x="146" y="351"/>
                          <a:pt x="146" y="351"/>
                          <a:pt x="146" y="351"/>
                        </a:cubicBezTo>
                        <a:cubicBezTo>
                          <a:pt x="142" y="341"/>
                          <a:pt x="137" y="331"/>
                          <a:pt x="130" y="323"/>
                        </a:cubicBezTo>
                        <a:cubicBezTo>
                          <a:pt x="231" y="148"/>
                          <a:pt x="231" y="148"/>
                          <a:pt x="231" y="148"/>
                        </a:cubicBezTo>
                        <a:cubicBezTo>
                          <a:pt x="236" y="149"/>
                          <a:pt x="242" y="150"/>
                          <a:pt x="247" y="150"/>
                        </a:cubicBezTo>
                        <a:cubicBezTo>
                          <a:pt x="253" y="150"/>
                          <a:pt x="258" y="149"/>
                          <a:pt x="264" y="148"/>
                        </a:cubicBezTo>
                        <a:cubicBezTo>
                          <a:pt x="365" y="323"/>
                          <a:pt x="365" y="323"/>
                          <a:pt x="365" y="323"/>
                        </a:cubicBezTo>
                        <a:cubicBezTo>
                          <a:pt x="358" y="331"/>
                          <a:pt x="352" y="341"/>
                          <a:pt x="349" y="351"/>
                        </a:cubicBezTo>
                        <a:close/>
                      </a:path>
                    </a:pathLst>
                  </a:custGeom>
                  <a:solidFill>
                    <a:sysClr val="window" lastClr="FFFFFF"/>
                  </a:solidFill>
                  <a:ln>
                    <a:noFill/>
                  </a:ln>
                  <a:ex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2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/>
                      <a:cs typeface=""/>
                    </a:endParaRPr>
                  </a:p>
                </p:txBody>
              </p:sp>
            </p:grpSp>
            <p:sp>
              <p:nvSpPr>
                <p:cNvPr id="407" name="Rounded Rectangle 406"/>
                <p:cNvSpPr/>
                <p:nvPr/>
              </p:nvSpPr>
              <p:spPr>
                <a:xfrm>
                  <a:off x="5352784" y="2386601"/>
                  <a:ext cx="308105" cy="310923"/>
                </a:xfrm>
                <a:prstGeom prst="roundRect">
                  <a:avLst/>
                </a:prstGeom>
                <a:solidFill>
                  <a:srgbClr val="4F81BD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"/>
                    <a:cs typeface=""/>
                  </a:endParaRPr>
                </a:p>
              </p:txBody>
            </p:sp>
            <p:sp>
              <p:nvSpPr>
                <p:cNvPr id="408" name="Freeform 12"/>
                <p:cNvSpPr>
                  <a:spLocks noEditPoints="1"/>
                </p:cNvSpPr>
                <p:nvPr/>
              </p:nvSpPr>
              <p:spPr bwMode="auto">
                <a:xfrm>
                  <a:off x="5388323" y="2435434"/>
                  <a:ext cx="214941" cy="191168"/>
                </a:xfrm>
                <a:custGeom>
                  <a:avLst/>
                  <a:gdLst>
                    <a:gd name="T0" fmla="*/ 419 w 494"/>
                    <a:gd name="T1" fmla="*/ 299 h 448"/>
                    <a:gd name="T2" fmla="*/ 403 w 494"/>
                    <a:gd name="T3" fmla="*/ 301 h 448"/>
                    <a:gd name="T4" fmla="*/ 302 w 494"/>
                    <a:gd name="T5" fmla="*/ 126 h 448"/>
                    <a:gd name="T6" fmla="*/ 322 w 494"/>
                    <a:gd name="T7" fmla="*/ 75 h 448"/>
                    <a:gd name="T8" fmla="*/ 247 w 494"/>
                    <a:gd name="T9" fmla="*/ 0 h 448"/>
                    <a:gd name="T10" fmla="*/ 173 w 494"/>
                    <a:gd name="T11" fmla="*/ 75 h 448"/>
                    <a:gd name="T12" fmla="*/ 193 w 494"/>
                    <a:gd name="T13" fmla="*/ 126 h 448"/>
                    <a:gd name="T14" fmla="*/ 91 w 494"/>
                    <a:gd name="T15" fmla="*/ 301 h 448"/>
                    <a:gd name="T16" fmla="*/ 75 w 494"/>
                    <a:gd name="T17" fmla="*/ 299 h 448"/>
                    <a:gd name="T18" fmla="*/ 0 w 494"/>
                    <a:gd name="T19" fmla="*/ 373 h 448"/>
                    <a:gd name="T20" fmla="*/ 75 w 494"/>
                    <a:gd name="T21" fmla="*/ 448 h 448"/>
                    <a:gd name="T22" fmla="*/ 146 w 494"/>
                    <a:gd name="T23" fmla="*/ 395 h 448"/>
                    <a:gd name="T24" fmla="*/ 349 w 494"/>
                    <a:gd name="T25" fmla="*/ 395 h 448"/>
                    <a:gd name="T26" fmla="*/ 419 w 494"/>
                    <a:gd name="T27" fmla="*/ 448 h 448"/>
                    <a:gd name="T28" fmla="*/ 494 w 494"/>
                    <a:gd name="T29" fmla="*/ 373 h 448"/>
                    <a:gd name="T30" fmla="*/ 419 w 494"/>
                    <a:gd name="T31" fmla="*/ 299 h 448"/>
                    <a:gd name="T32" fmla="*/ 349 w 494"/>
                    <a:gd name="T33" fmla="*/ 351 h 448"/>
                    <a:gd name="T34" fmla="*/ 146 w 494"/>
                    <a:gd name="T35" fmla="*/ 351 h 448"/>
                    <a:gd name="T36" fmla="*/ 130 w 494"/>
                    <a:gd name="T37" fmla="*/ 323 h 448"/>
                    <a:gd name="T38" fmla="*/ 231 w 494"/>
                    <a:gd name="T39" fmla="*/ 148 h 448"/>
                    <a:gd name="T40" fmla="*/ 247 w 494"/>
                    <a:gd name="T41" fmla="*/ 150 h 448"/>
                    <a:gd name="T42" fmla="*/ 264 w 494"/>
                    <a:gd name="T43" fmla="*/ 148 h 448"/>
                    <a:gd name="T44" fmla="*/ 365 w 494"/>
                    <a:gd name="T45" fmla="*/ 323 h 448"/>
                    <a:gd name="T46" fmla="*/ 349 w 494"/>
                    <a:gd name="T47" fmla="*/ 351 h 4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494" h="448">
                      <a:moveTo>
                        <a:pt x="419" y="299"/>
                      </a:moveTo>
                      <a:cubicBezTo>
                        <a:pt x="414" y="299"/>
                        <a:pt x="408" y="300"/>
                        <a:pt x="403" y="301"/>
                      </a:cubicBezTo>
                      <a:cubicBezTo>
                        <a:pt x="302" y="126"/>
                        <a:pt x="302" y="126"/>
                        <a:pt x="302" y="126"/>
                      </a:cubicBezTo>
                      <a:cubicBezTo>
                        <a:pt x="314" y="112"/>
                        <a:pt x="322" y="95"/>
                        <a:pt x="322" y="75"/>
                      </a:cubicBezTo>
                      <a:cubicBezTo>
                        <a:pt x="322" y="34"/>
                        <a:pt x="288" y="0"/>
                        <a:pt x="247" y="0"/>
                      </a:cubicBezTo>
                      <a:cubicBezTo>
                        <a:pt x="206" y="0"/>
                        <a:pt x="173" y="34"/>
                        <a:pt x="173" y="75"/>
                      </a:cubicBezTo>
                      <a:cubicBezTo>
                        <a:pt x="173" y="95"/>
                        <a:pt x="180" y="112"/>
                        <a:pt x="193" y="126"/>
                      </a:cubicBezTo>
                      <a:cubicBezTo>
                        <a:pt x="91" y="301"/>
                        <a:pt x="91" y="301"/>
                        <a:pt x="91" y="301"/>
                      </a:cubicBezTo>
                      <a:cubicBezTo>
                        <a:pt x="86" y="300"/>
                        <a:pt x="81" y="299"/>
                        <a:pt x="75" y="299"/>
                      </a:cubicBezTo>
                      <a:cubicBezTo>
                        <a:pt x="34" y="299"/>
                        <a:pt x="0" y="332"/>
                        <a:pt x="0" y="373"/>
                      </a:cubicBezTo>
                      <a:cubicBezTo>
                        <a:pt x="0" y="415"/>
                        <a:pt x="34" y="448"/>
                        <a:pt x="75" y="448"/>
                      </a:cubicBezTo>
                      <a:cubicBezTo>
                        <a:pt x="108" y="448"/>
                        <a:pt x="136" y="426"/>
                        <a:pt x="146" y="395"/>
                      </a:cubicBezTo>
                      <a:cubicBezTo>
                        <a:pt x="349" y="395"/>
                        <a:pt x="349" y="395"/>
                        <a:pt x="349" y="395"/>
                      </a:cubicBezTo>
                      <a:cubicBezTo>
                        <a:pt x="358" y="426"/>
                        <a:pt x="386" y="448"/>
                        <a:pt x="419" y="448"/>
                      </a:cubicBezTo>
                      <a:cubicBezTo>
                        <a:pt x="461" y="448"/>
                        <a:pt x="494" y="415"/>
                        <a:pt x="494" y="373"/>
                      </a:cubicBezTo>
                      <a:cubicBezTo>
                        <a:pt x="494" y="332"/>
                        <a:pt x="461" y="299"/>
                        <a:pt x="419" y="299"/>
                      </a:cubicBezTo>
                      <a:close/>
                      <a:moveTo>
                        <a:pt x="349" y="351"/>
                      </a:moveTo>
                      <a:cubicBezTo>
                        <a:pt x="146" y="351"/>
                        <a:pt x="146" y="351"/>
                        <a:pt x="146" y="351"/>
                      </a:cubicBezTo>
                      <a:cubicBezTo>
                        <a:pt x="142" y="341"/>
                        <a:pt x="137" y="331"/>
                        <a:pt x="130" y="323"/>
                      </a:cubicBezTo>
                      <a:cubicBezTo>
                        <a:pt x="231" y="148"/>
                        <a:pt x="231" y="148"/>
                        <a:pt x="231" y="148"/>
                      </a:cubicBezTo>
                      <a:cubicBezTo>
                        <a:pt x="236" y="149"/>
                        <a:pt x="242" y="150"/>
                        <a:pt x="247" y="150"/>
                      </a:cubicBezTo>
                      <a:cubicBezTo>
                        <a:pt x="253" y="150"/>
                        <a:pt x="258" y="149"/>
                        <a:pt x="264" y="148"/>
                      </a:cubicBezTo>
                      <a:cubicBezTo>
                        <a:pt x="365" y="323"/>
                        <a:pt x="365" y="323"/>
                        <a:pt x="365" y="323"/>
                      </a:cubicBezTo>
                      <a:cubicBezTo>
                        <a:pt x="358" y="331"/>
                        <a:pt x="352" y="341"/>
                        <a:pt x="349" y="351"/>
                      </a:cubicBezTo>
                      <a:close/>
                    </a:path>
                  </a:pathLst>
                </a:custGeom>
                <a:solidFill>
                  <a:sysClr val="window" lastClr="FFFFFF"/>
                </a:solidFill>
                <a:ln>
                  <a:noFill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cs typeface=""/>
                  </a:endParaRPr>
                </a:p>
              </p:txBody>
            </p:sp>
          </p:grpSp>
          <p:grpSp>
            <p:nvGrpSpPr>
              <p:cNvPr id="290" name="Group 289"/>
              <p:cNvGrpSpPr/>
              <p:nvPr/>
            </p:nvGrpSpPr>
            <p:grpSpPr>
              <a:xfrm>
                <a:off x="4156334" y="2753364"/>
                <a:ext cx="309858" cy="281520"/>
                <a:chOff x="5310724" y="2352924"/>
                <a:chExt cx="398754" cy="374816"/>
              </a:xfrm>
            </p:grpSpPr>
            <p:grpSp>
              <p:nvGrpSpPr>
                <p:cNvPr id="378" name="Group 377"/>
                <p:cNvGrpSpPr/>
                <p:nvPr/>
              </p:nvGrpSpPr>
              <p:grpSpPr>
                <a:xfrm>
                  <a:off x="5310724" y="2352924"/>
                  <a:ext cx="398754" cy="374816"/>
                  <a:chOff x="5310724" y="2352924"/>
                  <a:chExt cx="398754" cy="374816"/>
                </a:xfrm>
              </p:grpSpPr>
              <p:grpSp>
                <p:nvGrpSpPr>
                  <p:cNvPr id="381" name="Group 380"/>
                  <p:cNvGrpSpPr/>
                  <p:nvPr/>
                </p:nvGrpSpPr>
                <p:grpSpPr>
                  <a:xfrm rot="5400000">
                    <a:off x="5322693" y="2340955"/>
                    <a:ext cx="374816" cy="398754"/>
                    <a:chOff x="4471988" y="1985963"/>
                    <a:chExt cx="527051" cy="517525"/>
                  </a:xfrm>
                </p:grpSpPr>
                <p:sp>
                  <p:nvSpPr>
                    <p:cNvPr id="383" name="Freeform 13"/>
                    <p:cNvSpPr>
                      <a:spLocks/>
                    </p:cNvSpPr>
                    <p:nvPr/>
                  </p:nvSpPr>
                  <p:spPr bwMode="auto">
                    <a:xfrm>
                      <a:off x="4471988" y="2117725"/>
                      <a:ext cx="25400" cy="50800"/>
                    </a:xfrm>
                    <a:custGeom>
                      <a:avLst/>
                      <a:gdLst>
                        <a:gd name="T0" fmla="*/ 14 w 29"/>
                        <a:gd name="T1" fmla="*/ 57 h 57"/>
                        <a:gd name="T2" fmla="*/ 29 w 29"/>
                        <a:gd name="T3" fmla="*/ 43 h 57"/>
                        <a:gd name="T4" fmla="*/ 29 w 29"/>
                        <a:gd name="T5" fmla="*/ 14 h 57"/>
                        <a:gd name="T6" fmla="*/ 14 w 29"/>
                        <a:gd name="T7" fmla="*/ 0 h 57"/>
                        <a:gd name="T8" fmla="*/ 0 w 29"/>
                        <a:gd name="T9" fmla="*/ 14 h 57"/>
                        <a:gd name="T10" fmla="*/ 0 w 29"/>
                        <a:gd name="T11" fmla="*/ 43 h 57"/>
                        <a:gd name="T12" fmla="*/ 14 w 29"/>
                        <a:gd name="T13" fmla="*/ 57 h 5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29" h="57">
                          <a:moveTo>
                            <a:pt x="14" y="57"/>
                          </a:moveTo>
                          <a:cubicBezTo>
                            <a:pt x="22" y="57"/>
                            <a:pt x="29" y="51"/>
                            <a:pt x="29" y="43"/>
                          </a:cubicBezTo>
                          <a:cubicBezTo>
                            <a:pt x="29" y="14"/>
                            <a:pt x="29" y="14"/>
                            <a:pt x="29" y="14"/>
                          </a:cubicBezTo>
                          <a:cubicBezTo>
                            <a:pt x="29" y="6"/>
                            <a:pt x="22" y="0"/>
                            <a:pt x="14" y="0"/>
                          </a:cubicBezTo>
                          <a:cubicBezTo>
                            <a:pt x="7" y="0"/>
                            <a:pt x="0" y="6"/>
                            <a:pt x="0" y="14"/>
                          </a:cubicBezTo>
                          <a:cubicBezTo>
                            <a:pt x="0" y="43"/>
                            <a:pt x="0" y="43"/>
                            <a:pt x="0" y="43"/>
                          </a:cubicBezTo>
                          <a:cubicBezTo>
                            <a:pt x="0" y="51"/>
                            <a:pt x="7" y="57"/>
                            <a:pt x="14" y="57"/>
                          </a:cubicBezTo>
                          <a:close/>
                        </a:path>
                      </a:pathLst>
                    </a:custGeom>
                    <a:solidFill>
                      <a:srgbClr val="4D4D4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cs typeface=""/>
                      </a:endParaRPr>
                    </a:p>
                  </p:txBody>
                </p:sp>
                <p:sp>
                  <p:nvSpPr>
                    <p:cNvPr id="384" name="Freeform 14"/>
                    <p:cNvSpPr>
                      <a:spLocks/>
                    </p:cNvSpPr>
                    <p:nvPr/>
                  </p:nvSpPr>
                  <p:spPr bwMode="auto">
                    <a:xfrm>
                      <a:off x="4471988" y="2271713"/>
                      <a:ext cx="25400" cy="52388"/>
                    </a:xfrm>
                    <a:custGeom>
                      <a:avLst/>
                      <a:gdLst>
                        <a:gd name="T0" fmla="*/ 14 w 29"/>
                        <a:gd name="T1" fmla="*/ 58 h 58"/>
                        <a:gd name="T2" fmla="*/ 29 w 29"/>
                        <a:gd name="T3" fmla="*/ 43 h 58"/>
                        <a:gd name="T4" fmla="*/ 29 w 29"/>
                        <a:gd name="T5" fmla="*/ 15 h 58"/>
                        <a:gd name="T6" fmla="*/ 14 w 29"/>
                        <a:gd name="T7" fmla="*/ 0 h 58"/>
                        <a:gd name="T8" fmla="*/ 0 w 29"/>
                        <a:gd name="T9" fmla="*/ 15 h 58"/>
                        <a:gd name="T10" fmla="*/ 0 w 29"/>
                        <a:gd name="T11" fmla="*/ 43 h 58"/>
                        <a:gd name="T12" fmla="*/ 14 w 29"/>
                        <a:gd name="T13" fmla="*/ 58 h 5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29" h="58">
                          <a:moveTo>
                            <a:pt x="14" y="58"/>
                          </a:moveTo>
                          <a:cubicBezTo>
                            <a:pt x="22" y="58"/>
                            <a:pt x="29" y="51"/>
                            <a:pt x="29" y="43"/>
                          </a:cubicBezTo>
                          <a:cubicBezTo>
                            <a:pt x="29" y="15"/>
                            <a:pt x="29" y="15"/>
                            <a:pt x="29" y="15"/>
                          </a:cubicBezTo>
                          <a:cubicBezTo>
                            <a:pt x="29" y="7"/>
                            <a:pt x="22" y="0"/>
                            <a:pt x="14" y="0"/>
                          </a:cubicBezTo>
                          <a:cubicBezTo>
                            <a:pt x="7" y="0"/>
                            <a:pt x="0" y="7"/>
                            <a:pt x="0" y="15"/>
                          </a:cubicBezTo>
                          <a:cubicBezTo>
                            <a:pt x="0" y="43"/>
                            <a:pt x="0" y="43"/>
                            <a:pt x="0" y="43"/>
                          </a:cubicBezTo>
                          <a:cubicBezTo>
                            <a:pt x="0" y="51"/>
                            <a:pt x="7" y="58"/>
                            <a:pt x="14" y="58"/>
                          </a:cubicBezTo>
                          <a:close/>
                        </a:path>
                      </a:pathLst>
                    </a:custGeom>
                    <a:solidFill>
                      <a:srgbClr val="4D4D4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cs typeface=""/>
                      </a:endParaRPr>
                    </a:p>
                  </p:txBody>
                </p:sp>
                <p:sp>
                  <p:nvSpPr>
                    <p:cNvPr id="385" name="Freeform 15"/>
                    <p:cNvSpPr>
                      <a:spLocks/>
                    </p:cNvSpPr>
                    <p:nvPr/>
                  </p:nvSpPr>
                  <p:spPr bwMode="auto">
                    <a:xfrm>
                      <a:off x="4487863" y="2422525"/>
                      <a:ext cx="44450" cy="47625"/>
                    </a:xfrm>
                    <a:custGeom>
                      <a:avLst/>
                      <a:gdLst>
                        <a:gd name="T0" fmla="*/ 29 w 50"/>
                        <a:gd name="T1" fmla="*/ 8 h 53"/>
                        <a:gd name="T2" fmla="*/ 9 w 50"/>
                        <a:gd name="T3" fmla="*/ 4 h 53"/>
                        <a:gd name="T4" fmla="*/ 4 w 50"/>
                        <a:gd name="T5" fmla="*/ 24 h 53"/>
                        <a:gd name="T6" fmla="*/ 24 w 50"/>
                        <a:gd name="T7" fmla="*/ 49 h 53"/>
                        <a:gd name="T8" fmla="*/ 34 w 50"/>
                        <a:gd name="T9" fmla="*/ 53 h 53"/>
                        <a:gd name="T10" fmla="*/ 45 w 50"/>
                        <a:gd name="T11" fmla="*/ 49 h 53"/>
                        <a:gd name="T12" fmla="*/ 45 w 50"/>
                        <a:gd name="T13" fmla="*/ 28 h 53"/>
                        <a:gd name="T14" fmla="*/ 29 w 50"/>
                        <a:gd name="T15" fmla="*/ 8 h 5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50" h="53">
                          <a:moveTo>
                            <a:pt x="29" y="8"/>
                          </a:moveTo>
                          <a:cubicBezTo>
                            <a:pt x="24" y="2"/>
                            <a:pt x="15" y="0"/>
                            <a:pt x="9" y="4"/>
                          </a:cubicBezTo>
                          <a:cubicBezTo>
                            <a:pt x="2" y="8"/>
                            <a:pt x="0" y="17"/>
                            <a:pt x="4" y="24"/>
                          </a:cubicBezTo>
                          <a:cubicBezTo>
                            <a:pt x="10" y="33"/>
                            <a:pt x="17" y="41"/>
                            <a:pt x="24" y="49"/>
                          </a:cubicBezTo>
                          <a:cubicBezTo>
                            <a:pt x="27" y="51"/>
                            <a:pt x="31" y="53"/>
                            <a:pt x="34" y="53"/>
                          </a:cubicBezTo>
                          <a:cubicBezTo>
                            <a:pt x="38" y="53"/>
                            <a:pt x="42" y="51"/>
                            <a:pt x="45" y="49"/>
                          </a:cubicBezTo>
                          <a:cubicBezTo>
                            <a:pt x="50" y="43"/>
                            <a:pt x="50" y="34"/>
                            <a:pt x="45" y="28"/>
                          </a:cubicBezTo>
                          <a:cubicBezTo>
                            <a:pt x="39" y="22"/>
                            <a:pt x="33" y="15"/>
                            <a:pt x="29" y="8"/>
                          </a:cubicBezTo>
                          <a:close/>
                        </a:path>
                      </a:pathLst>
                    </a:custGeom>
                    <a:solidFill>
                      <a:srgbClr val="4D4D4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cs typeface=""/>
                      </a:endParaRPr>
                    </a:p>
                  </p:txBody>
                </p:sp>
                <p:sp>
                  <p:nvSpPr>
                    <p:cNvPr id="386" name="Freeform 16"/>
                    <p:cNvSpPr>
                      <a:spLocks/>
                    </p:cNvSpPr>
                    <p:nvPr/>
                  </p:nvSpPr>
                  <p:spPr bwMode="auto">
                    <a:xfrm>
                      <a:off x="4471988" y="2193925"/>
                      <a:ext cx="25400" cy="52388"/>
                    </a:xfrm>
                    <a:custGeom>
                      <a:avLst/>
                      <a:gdLst>
                        <a:gd name="T0" fmla="*/ 14 w 29"/>
                        <a:gd name="T1" fmla="*/ 58 h 58"/>
                        <a:gd name="T2" fmla="*/ 29 w 29"/>
                        <a:gd name="T3" fmla="*/ 43 h 58"/>
                        <a:gd name="T4" fmla="*/ 29 w 29"/>
                        <a:gd name="T5" fmla="*/ 14 h 58"/>
                        <a:gd name="T6" fmla="*/ 14 w 29"/>
                        <a:gd name="T7" fmla="*/ 0 h 58"/>
                        <a:gd name="T8" fmla="*/ 0 w 29"/>
                        <a:gd name="T9" fmla="*/ 14 h 58"/>
                        <a:gd name="T10" fmla="*/ 0 w 29"/>
                        <a:gd name="T11" fmla="*/ 43 h 58"/>
                        <a:gd name="T12" fmla="*/ 14 w 29"/>
                        <a:gd name="T13" fmla="*/ 58 h 5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29" h="58">
                          <a:moveTo>
                            <a:pt x="14" y="58"/>
                          </a:moveTo>
                          <a:cubicBezTo>
                            <a:pt x="22" y="58"/>
                            <a:pt x="29" y="51"/>
                            <a:pt x="29" y="43"/>
                          </a:cubicBezTo>
                          <a:cubicBezTo>
                            <a:pt x="29" y="14"/>
                            <a:pt x="29" y="14"/>
                            <a:pt x="29" y="14"/>
                          </a:cubicBezTo>
                          <a:cubicBezTo>
                            <a:pt x="29" y="6"/>
                            <a:pt x="22" y="0"/>
                            <a:pt x="14" y="0"/>
                          </a:cubicBezTo>
                          <a:cubicBezTo>
                            <a:pt x="7" y="0"/>
                            <a:pt x="0" y="6"/>
                            <a:pt x="0" y="14"/>
                          </a:cubicBezTo>
                          <a:cubicBezTo>
                            <a:pt x="0" y="43"/>
                            <a:pt x="0" y="43"/>
                            <a:pt x="0" y="43"/>
                          </a:cubicBezTo>
                          <a:cubicBezTo>
                            <a:pt x="0" y="51"/>
                            <a:pt x="7" y="58"/>
                            <a:pt x="14" y="58"/>
                          </a:cubicBezTo>
                          <a:close/>
                        </a:path>
                      </a:pathLst>
                    </a:custGeom>
                    <a:solidFill>
                      <a:srgbClr val="4D4D4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cs typeface=""/>
                      </a:endParaRPr>
                    </a:p>
                  </p:txBody>
                </p:sp>
                <p:sp>
                  <p:nvSpPr>
                    <p:cNvPr id="387" name="Freeform 17"/>
                    <p:cNvSpPr>
                      <a:spLocks/>
                    </p:cNvSpPr>
                    <p:nvPr/>
                  </p:nvSpPr>
                  <p:spPr bwMode="auto">
                    <a:xfrm>
                      <a:off x="4830763" y="1985963"/>
                      <a:ext cx="50800" cy="26988"/>
                    </a:xfrm>
                    <a:custGeom>
                      <a:avLst/>
                      <a:gdLst>
                        <a:gd name="T0" fmla="*/ 15 w 57"/>
                        <a:gd name="T1" fmla="*/ 29 h 29"/>
                        <a:gd name="T2" fmla="*/ 44 w 57"/>
                        <a:gd name="T3" fmla="*/ 29 h 29"/>
                        <a:gd name="T4" fmla="*/ 57 w 57"/>
                        <a:gd name="T5" fmla="*/ 15 h 29"/>
                        <a:gd name="T6" fmla="*/ 43 w 57"/>
                        <a:gd name="T7" fmla="*/ 0 h 29"/>
                        <a:gd name="T8" fmla="*/ 15 w 57"/>
                        <a:gd name="T9" fmla="*/ 0 h 29"/>
                        <a:gd name="T10" fmla="*/ 0 w 57"/>
                        <a:gd name="T11" fmla="*/ 15 h 29"/>
                        <a:gd name="T12" fmla="*/ 15 w 57"/>
                        <a:gd name="T13" fmla="*/ 29 h 2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57" h="29">
                          <a:moveTo>
                            <a:pt x="15" y="29"/>
                          </a:moveTo>
                          <a:cubicBezTo>
                            <a:pt x="44" y="29"/>
                            <a:pt x="44" y="29"/>
                            <a:pt x="44" y="29"/>
                          </a:cubicBezTo>
                          <a:cubicBezTo>
                            <a:pt x="51" y="29"/>
                            <a:pt x="57" y="23"/>
                            <a:pt x="57" y="15"/>
                          </a:cubicBezTo>
                          <a:cubicBezTo>
                            <a:pt x="57" y="7"/>
                            <a:pt x="50" y="0"/>
                            <a:pt x="43" y="0"/>
                          </a:cubicBezTo>
                          <a:cubicBezTo>
                            <a:pt x="15" y="0"/>
                            <a:pt x="15" y="0"/>
                            <a:pt x="15" y="0"/>
                          </a:cubicBezTo>
                          <a:cubicBezTo>
                            <a:pt x="7" y="0"/>
                            <a:pt x="0" y="7"/>
                            <a:pt x="0" y="15"/>
                          </a:cubicBezTo>
                          <a:cubicBezTo>
                            <a:pt x="0" y="23"/>
                            <a:pt x="7" y="29"/>
                            <a:pt x="15" y="29"/>
                          </a:cubicBezTo>
                          <a:close/>
                        </a:path>
                      </a:pathLst>
                    </a:custGeom>
                    <a:solidFill>
                      <a:srgbClr val="4D4D4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cs typeface=""/>
                      </a:endParaRPr>
                    </a:p>
                  </p:txBody>
                </p:sp>
                <p:sp>
                  <p:nvSpPr>
                    <p:cNvPr id="388" name="Freeform 18"/>
                    <p:cNvSpPr>
                      <a:spLocks/>
                    </p:cNvSpPr>
                    <p:nvPr/>
                  </p:nvSpPr>
                  <p:spPr bwMode="auto">
                    <a:xfrm>
                      <a:off x="4905376" y="1997075"/>
                      <a:ext cx="50800" cy="41275"/>
                    </a:xfrm>
                    <a:custGeom>
                      <a:avLst/>
                      <a:gdLst>
                        <a:gd name="T0" fmla="*/ 10 w 56"/>
                        <a:gd name="T1" fmla="*/ 30 h 47"/>
                        <a:gd name="T2" fmla="*/ 31 w 56"/>
                        <a:gd name="T3" fmla="*/ 43 h 47"/>
                        <a:gd name="T4" fmla="*/ 40 w 56"/>
                        <a:gd name="T5" fmla="*/ 47 h 47"/>
                        <a:gd name="T6" fmla="*/ 51 w 56"/>
                        <a:gd name="T7" fmla="*/ 41 h 47"/>
                        <a:gd name="T8" fmla="*/ 49 w 56"/>
                        <a:gd name="T9" fmla="*/ 21 h 47"/>
                        <a:gd name="T10" fmla="*/ 22 w 56"/>
                        <a:gd name="T11" fmla="*/ 4 h 47"/>
                        <a:gd name="T12" fmla="*/ 3 w 56"/>
                        <a:gd name="T13" fmla="*/ 11 h 47"/>
                        <a:gd name="T14" fmla="*/ 10 w 56"/>
                        <a:gd name="T15" fmla="*/ 30 h 4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56" h="47">
                          <a:moveTo>
                            <a:pt x="10" y="30"/>
                          </a:moveTo>
                          <a:cubicBezTo>
                            <a:pt x="17" y="33"/>
                            <a:pt x="25" y="38"/>
                            <a:pt x="31" y="43"/>
                          </a:cubicBezTo>
                          <a:cubicBezTo>
                            <a:pt x="34" y="46"/>
                            <a:pt x="37" y="47"/>
                            <a:pt x="40" y="47"/>
                          </a:cubicBezTo>
                          <a:cubicBezTo>
                            <a:pt x="44" y="47"/>
                            <a:pt x="49" y="45"/>
                            <a:pt x="51" y="41"/>
                          </a:cubicBezTo>
                          <a:cubicBezTo>
                            <a:pt x="56" y="35"/>
                            <a:pt x="55" y="26"/>
                            <a:pt x="49" y="21"/>
                          </a:cubicBezTo>
                          <a:cubicBezTo>
                            <a:pt x="41" y="14"/>
                            <a:pt x="32" y="9"/>
                            <a:pt x="22" y="4"/>
                          </a:cubicBezTo>
                          <a:cubicBezTo>
                            <a:pt x="15" y="0"/>
                            <a:pt x="7" y="3"/>
                            <a:pt x="3" y="11"/>
                          </a:cubicBezTo>
                          <a:cubicBezTo>
                            <a:pt x="0" y="18"/>
                            <a:pt x="3" y="26"/>
                            <a:pt x="10" y="30"/>
                          </a:cubicBezTo>
                          <a:close/>
                        </a:path>
                      </a:pathLst>
                    </a:custGeom>
                    <a:solidFill>
                      <a:srgbClr val="4D4D4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cs typeface=""/>
                      </a:endParaRPr>
                    </a:p>
                  </p:txBody>
                </p:sp>
                <p:sp>
                  <p:nvSpPr>
                    <p:cNvPr id="389" name="Freeform 19"/>
                    <p:cNvSpPr>
                      <a:spLocks/>
                    </p:cNvSpPr>
                    <p:nvPr/>
                  </p:nvSpPr>
                  <p:spPr bwMode="auto">
                    <a:xfrm>
                      <a:off x="4476751" y="2039938"/>
                      <a:ext cx="39688" cy="52388"/>
                    </a:xfrm>
                    <a:custGeom>
                      <a:avLst/>
                      <a:gdLst>
                        <a:gd name="T0" fmla="*/ 12 w 45"/>
                        <a:gd name="T1" fmla="*/ 56 h 57"/>
                        <a:gd name="T2" fmla="*/ 16 w 45"/>
                        <a:gd name="T3" fmla="*/ 57 h 57"/>
                        <a:gd name="T4" fmla="*/ 30 w 45"/>
                        <a:gd name="T5" fmla="*/ 47 h 57"/>
                        <a:gd name="T6" fmla="*/ 41 w 45"/>
                        <a:gd name="T7" fmla="*/ 24 h 57"/>
                        <a:gd name="T8" fmla="*/ 36 w 45"/>
                        <a:gd name="T9" fmla="*/ 4 h 57"/>
                        <a:gd name="T10" fmla="*/ 16 w 45"/>
                        <a:gd name="T11" fmla="*/ 9 h 57"/>
                        <a:gd name="T12" fmla="*/ 3 w 45"/>
                        <a:gd name="T13" fmla="*/ 38 h 57"/>
                        <a:gd name="T14" fmla="*/ 12 w 45"/>
                        <a:gd name="T15" fmla="*/ 56 h 5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45" h="57">
                          <a:moveTo>
                            <a:pt x="12" y="56"/>
                          </a:moveTo>
                          <a:cubicBezTo>
                            <a:pt x="13" y="57"/>
                            <a:pt x="15" y="57"/>
                            <a:pt x="16" y="57"/>
                          </a:cubicBezTo>
                          <a:cubicBezTo>
                            <a:pt x="22" y="57"/>
                            <a:pt x="28" y="53"/>
                            <a:pt x="30" y="47"/>
                          </a:cubicBezTo>
                          <a:cubicBezTo>
                            <a:pt x="33" y="39"/>
                            <a:pt x="36" y="32"/>
                            <a:pt x="41" y="24"/>
                          </a:cubicBezTo>
                          <a:cubicBezTo>
                            <a:pt x="45" y="17"/>
                            <a:pt x="43" y="9"/>
                            <a:pt x="36" y="4"/>
                          </a:cubicBezTo>
                          <a:cubicBezTo>
                            <a:pt x="29" y="0"/>
                            <a:pt x="21" y="2"/>
                            <a:pt x="16" y="9"/>
                          </a:cubicBezTo>
                          <a:cubicBezTo>
                            <a:pt x="11" y="18"/>
                            <a:pt x="6" y="28"/>
                            <a:pt x="3" y="38"/>
                          </a:cubicBezTo>
                          <a:cubicBezTo>
                            <a:pt x="0" y="45"/>
                            <a:pt x="4" y="54"/>
                            <a:pt x="12" y="56"/>
                          </a:cubicBezTo>
                          <a:close/>
                        </a:path>
                      </a:pathLst>
                    </a:custGeom>
                    <a:solidFill>
                      <a:srgbClr val="4D4D4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cs typeface=""/>
                      </a:endParaRPr>
                    </a:p>
                  </p:txBody>
                </p:sp>
                <p:sp>
                  <p:nvSpPr>
                    <p:cNvPr id="390" name="Freeform 20"/>
                    <p:cNvSpPr>
                      <a:spLocks/>
                    </p:cNvSpPr>
                    <p:nvPr/>
                  </p:nvSpPr>
                  <p:spPr bwMode="auto">
                    <a:xfrm>
                      <a:off x="4522788" y="1992313"/>
                      <a:ext cx="52388" cy="39688"/>
                    </a:xfrm>
                    <a:custGeom>
                      <a:avLst/>
                      <a:gdLst>
                        <a:gd name="T0" fmla="*/ 55 w 58"/>
                        <a:gd name="T1" fmla="*/ 11 h 43"/>
                        <a:gd name="T2" fmla="*/ 37 w 58"/>
                        <a:gd name="T3" fmla="*/ 2 h 43"/>
                        <a:gd name="T4" fmla="*/ 9 w 58"/>
                        <a:gd name="T5" fmla="*/ 17 h 43"/>
                        <a:gd name="T6" fmla="*/ 4 w 58"/>
                        <a:gd name="T7" fmla="*/ 37 h 43"/>
                        <a:gd name="T8" fmla="*/ 16 w 58"/>
                        <a:gd name="T9" fmla="*/ 43 h 43"/>
                        <a:gd name="T10" fmla="*/ 24 w 58"/>
                        <a:gd name="T11" fmla="*/ 41 h 43"/>
                        <a:gd name="T12" fmla="*/ 47 w 58"/>
                        <a:gd name="T13" fmla="*/ 29 h 43"/>
                        <a:gd name="T14" fmla="*/ 55 w 58"/>
                        <a:gd name="T15" fmla="*/ 11 h 4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58" h="43">
                          <a:moveTo>
                            <a:pt x="55" y="11"/>
                          </a:moveTo>
                          <a:cubicBezTo>
                            <a:pt x="53" y="3"/>
                            <a:pt x="44" y="0"/>
                            <a:pt x="37" y="2"/>
                          </a:cubicBezTo>
                          <a:cubicBezTo>
                            <a:pt x="27" y="6"/>
                            <a:pt x="17" y="11"/>
                            <a:pt x="9" y="17"/>
                          </a:cubicBezTo>
                          <a:cubicBezTo>
                            <a:pt x="2" y="21"/>
                            <a:pt x="0" y="30"/>
                            <a:pt x="4" y="37"/>
                          </a:cubicBezTo>
                          <a:cubicBezTo>
                            <a:pt x="7" y="41"/>
                            <a:pt x="12" y="43"/>
                            <a:pt x="16" y="43"/>
                          </a:cubicBezTo>
                          <a:cubicBezTo>
                            <a:pt x="19" y="43"/>
                            <a:pt x="22" y="43"/>
                            <a:pt x="24" y="41"/>
                          </a:cubicBezTo>
                          <a:cubicBezTo>
                            <a:pt x="31" y="36"/>
                            <a:pt x="39" y="32"/>
                            <a:pt x="47" y="29"/>
                          </a:cubicBezTo>
                          <a:cubicBezTo>
                            <a:pt x="54" y="27"/>
                            <a:pt x="58" y="18"/>
                            <a:pt x="55" y="11"/>
                          </a:cubicBezTo>
                          <a:close/>
                        </a:path>
                      </a:pathLst>
                    </a:custGeom>
                    <a:solidFill>
                      <a:srgbClr val="4D4D4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cs typeface=""/>
                      </a:endParaRPr>
                    </a:p>
                  </p:txBody>
                </p:sp>
                <p:sp>
                  <p:nvSpPr>
                    <p:cNvPr id="391" name="Freeform 21"/>
                    <p:cNvSpPr>
                      <a:spLocks/>
                    </p:cNvSpPr>
                    <p:nvPr/>
                  </p:nvSpPr>
                  <p:spPr bwMode="auto">
                    <a:xfrm>
                      <a:off x="4959351" y="2051050"/>
                      <a:ext cx="36513" cy="52388"/>
                    </a:xfrm>
                    <a:custGeom>
                      <a:avLst/>
                      <a:gdLst>
                        <a:gd name="T0" fmla="*/ 13 w 42"/>
                        <a:gd name="T1" fmla="*/ 47 h 58"/>
                        <a:gd name="T2" fmla="*/ 27 w 42"/>
                        <a:gd name="T3" fmla="*/ 58 h 58"/>
                        <a:gd name="T4" fmla="*/ 30 w 42"/>
                        <a:gd name="T5" fmla="*/ 57 h 58"/>
                        <a:gd name="T6" fmla="*/ 41 w 42"/>
                        <a:gd name="T7" fmla="*/ 40 h 58"/>
                        <a:gd name="T8" fmla="*/ 30 w 42"/>
                        <a:gd name="T9" fmla="*/ 10 h 58"/>
                        <a:gd name="T10" fmla="*/ 11 w 42"/>
                        <a:gd name="T11" fmla="*/ 4 h 58"/>
                        <a:gd name="T12" fmla="*/ 4 w 42"/>
                        <a:gd name="T13" fmla="*/ 23 h 58"/>
                        <a:gd name="T14" fmla="*/ 13 w 42"/>
                        <a:gd name="T15" fmla="*/ 47 h 5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42" h="58">
                          <a:moveTo>
                            <a:pt x="13" y="47"/>
                          </a:moveTo>
                          <a:cubicBezTo>
                            <a:pt x="14" y="53"/>
                            <a:pt x="20" y="58"/>
                            <a:pt x="27" y="58"/>
                          </a:cubicBezTo>
                          <a:cubicBezTo>
                            <a:pt x="28" y="58"/>
                            <a:pt x="29" y="58"/>
                            <a:pt x="30" y="57"/>
                          </a:cubicBezTo>
                          <a:cubicBezTo>
                            <a:pt x="38" y="56"/>
                            <a:pt x="42" y="48"/>
                            <a:pt x="41" y="40"/>
                          </a:cubicBezTo>
                          <a:cubicBezTo>
                            <a:pt x="38" y="30"/>
                            <a:pt x="35" y="20"/>
                            <a:pt x="30" y="10"/>
                          </a:cubicBezTo>
                          <a:cubicBezTo>
                            <a:pt x="26" y="3"/>
                            <a:pt x="18" y="0"/>
                            <a:pt x="11" y="4"/>
                          </a:cubicBezTo>
                          <a:cubicBezTo>
                            <a:pt x="3" y="7"/>
                            <a:pt x="0" y="16"/>
                            <a:pt x="4" y="23"/>
                          </a:cubicBezTo>
                          <a:cubicBezTo>
                            <a:pt x="8" y="31"/>
                            <a:pt x="11" y="39"/>
                            <a:pt x="13" y="47"/>
                          </a:cubicBezTo>
                          <a:close/>
                        </a:path>
                      </a:pathLst>
                    </a:custGeom>
                    <a:solidFill>
                      <a:srgbClr val="4D4D4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cs typeface=""/>
                      </a:endParaRPr>
                    </a:p>
                  </p:txBody>
                </p:sp>
                <p:sp>
                  <p:nvSpPr>
                    <p:cNvPr id="392" name="Freeform 22"/>
                    <p:cNvSpPr>
                      <a:spLocks/>
                    </p:cNvSpPr>
                    <p:nvPr/>
                  </p:nvSpPr>
                  <p:spPr bwMode="auto">
                    <a:xfrm>
                      <a:off x="4598988" y="1985963"/>
                      <a:ext cx="52388" cy="26988"/>
                    </a:xfrm>
                    <a:custGeom>
                      <a:avLst/>
                      <a:gdLst>
                        <a:gd name="T0" fmla="*/ 14 w 58"/>
                        <a:gd name="T1" fmla="*/ 29 h 29"/>
                        <a:gd name="T2" fmla="*/ 43 w 58"/>
                        <a:gd name="T3" fmla="*/ 29 h 29"/>
                        <a:gd name="T4" fmla="*/ 58 w 58"/>
                        <a:gd name="T5" fmla="*/ 15 h 29"/>
                        <a:gd name="T6" fmla="*/ 43 w 58"/>
                        <a:gd name="T7" fmla="*/ 0 h 29"/>
                        <a:gd name="T8" fmla="*/ 14 w 58"/>
                        <a:gd name="T9" fmla="*/ 0 h 29"/>
                        <a:gd name="T10" fmla="*/ 0 w 58"/>
                        <a:gd name="T11" fmla="*/ 15 h 29"/>
                        <a:gd name="T12" fmla="*/ 14 w 58"/>
                        <a:gd name="T13" fmla="*/ 29 h 2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58" h="29">
                          <a:moveTo>
                            <a:pt x="14" y="29"/>
                          </a:moveTo>
                          <a:cubicBezTo>
                            <a:pt x="43" y="29"/>
                            <a:pt x="43" y="29"/>
                            <a:pt x="43" y="29"/>
                          </a:cubicBezTo>
                          <a:cubicBezTo>
                            <a:pt x="51" y="29"/>
                            <a:pt x="58" y="23"/>
                            <a:pt x="58" y="15"/>
                          </a:cubicBezTo>
                          <a:cubicBezTo>
                            <a:pt x="58" y="7"/>
                            <a:pt x="51" y="0"/>
                            <a:pt x="43" y="0"/>
                          </a:cubicBezTo>
                          <a:cubicBezTo>
                            <a:pt x="14" y="0"/>
                            <a:pt x="14" y="0"/>
                            <a:pt x="14" y="0"/>
                          </a:cubicBezTo>
                          <a:cubicBezTo>
                            <a:pt x="6" y="0"/>
                            <a:pt x="0" y="7"/>
                            <a:pt x="0" y="15"/>
                          </a:cubicBezTo>
                          <a:cubicBezTo>
                            <a:pt x="0" y="23"/>
                            <a:pt x="6" y="29"/>
                            <a:pt x="14" y="29"/>
                          </a:cubicBezTo>
                          <a:close/>
                        </a:path>
                      </a:pathLst>
                    </a:custGeom>
                    <a:solidFill>
                      <a:srgbClr val="4D4D4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cs typeface=""/>
                      </a:endParaRPr>
                    </a:p>
                  </p:txBody>
                </p:sp>
                <p:sp>
                  <p:nvSpPr>
                    <p:cNvPr id="393" name="Freeform 23"/>
                    <p:cNvSpPr>
                      <a:spLocks/>
                    </p:cNvSpPr>
                    <p:nvPr/>
                  </p:nvSpPr>
                  <p:spPr bwMode="auto">
                    <a:xfrm>
                      <a:off x="4676776" y="1985963"/>
                      <a:ext cx="50800" cy="26988"/>
                    </a:xfrm>
                    <a:custGeom>
                      <a:avLst/>
                      <a:gdLst>
                        <a:gd name="T0" fmla="*/ 15 w 58"/>
                        <a:gd name="T1" fmla="*/ 29 h 29"/>
                        <a:gd name="T2" fmla="*/ 43 w 58"/>
                        <a:gd name="T3" fmla="*/ 29 h 29"/>
                        <a:gd name="T4" fmla="*/ 58 w 58"/>
                        <a:gd name="T5" fmla="*/ 15 h 29"/>
                        <a:gd name="T6" fmla="*/ 43 w 58"/>
                        <a:gd name="T7" fmla="*/ 0 h 29"/>
                        <a:gd name="T8" fmla="*/ 15 w 58"/>
                        <a:gd name="T9" fmla="*/ 0 h 29"/>
                        <a:gd name="T10" fmla="*/ 0 w 58"/>
                        <a:gd name="T11" fmla="*/ 15 h 29"/>
                        <a:gd name="T12" fmla="*/ 15 w 58"/>
                        <a:gd name="T13" fmla="*/ 29 h 2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58" h="29">
                          <a:moveTo>
                            <a:pt x="15" y="29"/>
                          </a:moveTo>
                          <a:cubicBezTo>
                            <a:pt x="43" y="29"/>
                            <a:pt x="43" y="29"/>
                            <a:pt x="43" y="29"/>
                          </a:cubicBezTo>
                          <a:cubicBezTo>
                            <a:pt x="51" y="29"/>
                            <a:pt x="58" y="23"/>
                            <a:pt x="58" y="15"/>
                          </a:cubicBezTo>
                          <a:cubicBezTo>
                            <a:pt x="58" y="7"/>
                            <a:pt x="51" y="0"/>
                            <a:pt x="43" y="0"/>
                          </a:cubicBezTo>
                          <a:cubicBezTo>
                            <a:pt x="15" y="0"/>
                            <a:pt x="15" y="0"/>
                            <a:pt x="15" y="0"/>
                          </a:cubicBezTo>
                          <a:cubicBezTo>
                            <a:pt x="7" y="0"/>
                            <a:pt x="0" y="7"/>
                            <a:pt x="0" y="15"/>
                          </a:cubicBezTo>
                          <a:cubicBezTo>
                            <a:pt x="0" y="23"/>
                            <a:pt x="7" y="29"/>
                            <a:pt x="15" y="29"/>
                          </a:cubicBezTo>
                          <a:close/>
                        </a:path>
                      </a:pathLst>
                    </a:custGeom>
                    <a:solidFill>
                      <a:srgbClr val="4D4D4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cs typeface=""/>
                      </a:endParaRPr>
                    </a:p>
                  </p:txBody>
                </p:sp>
                <p:sp>
                  <p:nvSpPr>
                    <p:cNvPr id="394" name="Freeform 24"/>
                    <p:cNvSpPr>
                      <a:spLocks/>
                    </p:cNvSpPr>
                    <p:nvPr/>
                  </p:nvSpPr>
                  <p:spPr bwMode="auto">
                    <a:xfrm>
                      <a:off x="4752976" y="1985963"/>
                      <a:ext cx="52388" cy="26988"/>
                    </a:xfrm>
                    <a:custGeom>
                      <a:avLst/>
                      <a:gdLst>
                        <a:gd name="T0" fmla="*/ 15 w 58"/>
                        <a:gd name="T1" fmla="*/ 29 h 29"/>
                        <a:gd name="T2" fmla="*/ 43 w 58"/>
                        <a:gd name="T3" fmla="*/ 29 h 29"/>
                        <a:gd name="T4" fmla="*/ 58 w 58"/>
                        <a:gd name="T5" fmla="*/ 15 h 29"/>
                        <a:gd name="T6" fmla="*/ 43 w 58"/>
                        <a:gd name="T7" fmla="*/ 0 h 29"/>
                        <a:gd name="T8" fmla="*/ 15 w 58"/>
                        <a:gd name="T9" fmla="*/ 0 h 29"/>
                        <a:gd name="T10" fmla="*/ 0 w 58"/>
                        <a:gd name="T11" fmla="*/ 15 h 29"/>
                        <a:gd name="T12" fmla="*/ 15 w 58"/>
                        <a:gd name="T13" fmla="*/ 29 h 2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58" h="29">
                          <a:moveTo>
                            <a:pt x="15" y="29"/>
                          </a:moveTo>
                          <a:cubicBezTo>
                            <a:pt x="43" y="29"/>
                            <a:pt x="43" y="29"/>
                            <a:pt x="43" y="29"/>
                          </a:cubicBezTo>
                          <a:cubicBezTo>
                            <a:pt x="51" y="29"/>
                            <a:pt x="58" y="23"/>
                            <a:pt x="58" y="15"/>
                          </a:cubicBezTo>
                          <a:cubicBezTo>
                            <a:pt x="58" y="7"/>
                            <a:pt x="51" y="0"/>
                            <a:pt x="43" y="0"/>
                          </a:cubicBezTo>
                          <a:cubicBezTo>
                            <a:pt x="15" y="0"/>
                            <a:pt x="15" y="0"/>
                            <a:pt x="15" y="0"/>
                          </a:cubicBezTo>
                          <a:cubicBezTo>
                            <a:pt x="7" y="0"/>
                            <a:pt x="0" y="7"/>
                            <a:pt x="0" y="15"/>
                          </a:cubicBezTo>
                          <a:cubicBezTo>
                            <a:pt x="0" y="23"/>
                            <a:pt x="7" y="29"/>
                            <a:pt x="15" y="29"/>
                          </a:cubicBezTo>
                          <a:close/>
                        </a:path>
                      </a:pathLst>
                    </a:custGeom>
                    <a:solidFill>
                      <a:srgbClr val="4D4D4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cs typeface=""/>
                      </a:endParaRPr>
                    </a:p>
                  </p:txBody>
                </p:sp>
                <p:sp>
                  <p:nvSpPr>
                    <p:cNvPr id="395" name="Freeform 25"/>
                    <p:cNvSpPr>
                      <a:spLocks/>
                    </p:cNvSpPr>
                    <p:nvPr/>
                  </p:nvSpPr>
                  <p:spPr bwMode="auto">
                    <a:xfrm>
                      <a:off x="4471988" y="2349500"/>
                      <a:ext cx="26988" cy="52388"/>
                    </a:xfrm>
                    <a:custGeom>
                      <a:avLst/>
                      <a:gdLst>
                        <a:gd name="T0" fmla="*/ 30 w 31"/>
                        <a:gd name="T1" fmla="*/ 42 h 58"/>
                        <a:gd name="T2" fmla="*/ 29 w 31"/>
                        <a:gd name="T3" fmla="*/ 28 h 58"/>
                        <a:gd name="T4" fmla="*/ 29 w 31"/>
                        <a:gd name="T5" fmla="*/ 15 h 58"/>
                        <a:gd name="T6" fmla="*/ 14 w 31"/>
                        <a:gd name="T7" fmla="*/ 0 h 58"/>
                        <a:gd name="T8" fmla="*/ 0 w 31"/>
                        <a:gd name="T9" fmla="*/ 15 h 58"/>
                        <a:gd name="T10" fmla="*/ 0 w 31"/>
                        <a:gd name="T11" fmla="*/ 28 h 58"/>
                        <a:gd name="T12" fmla="*/ 1 w 31"/>
                        <a:gd name="T13" fmla="*/ 45 h 58"/>
                        <a:gd name="T14" fmla="*/ 15 w 31"/>
                        <a:gd name="T15" fmla="*/ 58 h 58"/>
                        <a:gd name="T16" fmla="*/ 17 w 31"/>
                        <a:gd name="T17" fmla="*/ 58 h 58"/>
                        <a:gd name="T18" fmla="*/ 30 w 31"/>
                        <a:gd name="T19" fmla="*/ 42 h 5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</a:cxnLst>
                      <a:rect l="0" t="0" r="r" b="b"/>
                      <a:pathLst>
                        <a:path w="31" h="58">
                          <a:moveTo>
                            <a:pt x="30" y="42"/>
                          </a:moveTo>
                          <a:cubicBezTo>
                            <a:pt x="29" y="37"/>
                            <a:pt x="29" y="33"/>
                            <a:pt x="29" y="28"/>
                          </a:cubicBezTo>
                          <a:cubicBezTo>
                            <a:pt x="29" y="15"/>
                            <a:pt x="29" y="15"/>
                            <a:pt x="29" y="15"/>
                          </a:cubicBezTo>
                          <a:cubicBezTo>
                            <a:pt x="29" y="7"/>
                            <a:pt x="22" y="0"/>
                            <a:pt x="14" y="0"/>
                          </a:cubicBezTo>
                          <a:cubicBezTo>
                            <a:pt x="7" y="0"/>
                            <a:pt x="0" y="7"/>
                            <a:pt x="0" y="15"/>
                          </a:cubicBezTo>
                          <a:cubicBezTo>
                            <a:pt x="0" y="28"/>
                            <a:pt x="0" y="28"/>
                            <a:pt x="0" y="28"/>
                          </a:cubicBezTo>
                          <a:cubicBezTo>
                            <a:pt x="0" y="34"/>
                            <a:pt x="0" y="39"/>
                            <a:pt x="1" y="45"/>
                          </a:cubicBezTo>
                          <a:cubicBezTo>
                            <a:pt x="2" y="52"/>
                            <a:pt x="8" y="58"/>
                            <a:pt x="15" y="58"/>
                          </a:cubicBezTo>
                          <a:cubicBezTo>
                            <a:pt x="16" y="58"/>
                            <a:pt x="17" y="58"/>
                            <a:pt x="17" y="58"/>
                          </a:cubicBezTo>
                          <a:cubicBezTo>
                            <a:pt x="25" y="57"/>
                            <a:pt x="31" y="50"/>
                            <a:pt x="30" y="42"/>
                          </a:cubicBezTo>
                          <a:close/>
                        </a:path>
                      </a:pathLst>
                    </a:custGeom>
                    <a:solidFill>
                      <a:srgbClr val="4D4D4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cs typeface=""/>
                      </a:endParaRPr>
                    </a:p>
                  </p:txBody>
                </p:sp>
                <p:sp>
                  <p:nvSpPr>
                    <p:cNvPr id="396" name="Freeform 26"/>
                    <p:cNvSpPr>
                      <a:spLocks/>
                    </p:cNvSpPr>
                    <p:nvPr/>
                  </p:nvSpPr>
                  <p:spPr bwMode="auto">
                    <a:xfrm>
                      <a:off x="4973638" y="2282825"/>
                      <a:ext cx="25400" cy="52388"/>
                    </a:xfrm>
                    <a:custGeom>
                      <a:avLst/>
                      <a:gdLst>
                        <a:gd name="T0" fmla="*/ 14 w 29"/>
                        <a:gd name="T1" fmla="*/ 0 h 58"/>
                        <a:gd name="T2" fmla="*/ 0 w 29"/>
                        <a:gd name="T3" fmla="*/ 15 h 58"/>
                        <a:gd name="T4" fmla="*/ 0 w 29"/>
                        <a:gd name="T5" fmla="*/ 44 h 58"/>
                        <a:gd name="T6" fmla="*/ 14 w 29"/>
                        <a:gd name="T7" fmla="*/ 58 h 58"/>
                        <a:gd name="T8" fmla="*/ 29 w 29"/>
                        <a:gd name="T9" fmla="*/ 44 h 58"/>
                        <a:gd name="T10" fmla="*/ 29 w 29"/>
                        <a:gd name="T11" fmla="*/ 15 h 58"/>
                        <a:gd name="T12" fmla="*/ 14 w 29"/>
                        <a:gd name="T13" fmla="*/ 0 h 5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29" h="58">
                          <a:moveTo>
                            <a:pt x="14" y="0"/>
                          </a:moveTo>
                          <a:cubicBezTo>
                            <a:pt x="6" y="0"/>
                            <a:pt x="0" y="7"/>
                            <a:pt x="0" y="15"/>
                          </a:cubicBezTo>
                          <a:cubicBezTo>
                            <a:pt x="0" y="44"/>
                            <a:pt x="0" y="44"/>
                            <a:pt x="0" y="44"/>
                          </a:cubicBezTo>
                          <a:cubicBezTo>
                            <a:pt x="0" y="52"/>
                            <a:pt x="6" y="58"/>
                            <a:pt x="14" y="58"/>
                          </a:cubicBezTo>
                          <a:cubicBezTo>
                            <a:pt x="22" y="58"/>
                            <a:pt x="29" y="52"/>
                            <a:pt x="29" y="44"/>
                          </a:cubicBezTo>
                          <a:cubicBezTo>
                            <a:pt x="29" y="15"/>
                            <a:pt x="29" y="15"/>
                            <a:pt x="29" y="15"/>
                          </a:cubicBezTo>
                          <a:cubicBezTo>
                            <a:pt x="29" y="7"/>
                            <a:pt x="22" y="0"/>
                            <a:pt x="14" y="0"/>
                          </a:cubicBezTo>
                          <a:close/>
                        </a:path>
                      </a:pathLst>
                    </a:custGeom>
                    <a:solidFill>
                      <a:srgbClr val="4D4D4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cs typeface=""/>
                      </a:endParaRPr>
                    </a:p>
                  </p:txBody>
                </p:sp>
                <p:sp>
                  <p:nvSpPr>
                    <p:cNvPr id="397" name="Freeform 28"/>
                    <p:cNvSpPr>
                      <a:spLocks/>
                    </p:cNvSpPr>
                    <p:nvPr/>
                  </p:nvSpPr>
                  <p:spPr bwMode="auto">
                    <a:xfrm>
                      <a:off x="4927601" y="2432050"/>
                      <a:ext cx="47625" cy="46038"/>
                    </a:xfrm>
                    <a:custGeom>
                      <a:avLst/>
                      <a:gdLst>
                        <a:gd name="T0" fmla="*/ 25 w 53"/>
                        <a:gd name="T1" fmla="*/ 7 h 51"/>
                        <a:gd name="T2" fmla="*/ 7 w 53"/>
                        <a:gd name="T3" fmla="*/ 25 h 51"/>
                        <a:gd name="T4" fmla="*/ 5 w 53"/>
                        <a:gd name="T5" fmla="*/ 45 h 51"/>
                        <a:gd name="T6" fmla="*/ 16 w 53"/>
                        <a:gd name="T7" fmla="*/ 51 h 51"/>
                        <a:gd name="T8" fmla="*/ 25 w 53"/>
                        <a:gd name="T9" fmla="*/ 47 h 51"/>
                        <a:gd name="T10" fmla="*/ 48 w 53"/>
                        <a:gd name="T11" fmla="*/ 25 h 51"/>
                        <a:gd name="T12" fmla="*/ 45 w 53"/>
                        <a:gd name="T13" fmla="*/ 5 h 51"/>
                        <a:gd name="T14" fmla="*/ 25 w 53"/>
                        <a:gd name="T15" fmla="*/ 7 h 5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53" h="51">
                          <a:moveTo>
                            <a:pt x="25" y="7"/>
                          </a:moveTo>
                          <a:cubicBezTo>
                            <a:pt x="20" y="14"/>
                            <a:pt x="14" y="20"/>
                            <a:pt x="7" y="25"/>
                          </a:cubicBezTo>
                          <a:cubicBezTo>
                            <a:pt x="1" y="30"/>
                            <a:pt x="0" y="39"/>
                            <a:pt x="5" y="45"/>
                          </a:cubicBezTo>
                          <a:cubicBezTo>
                            <a:pt x="8" y="49"/>
                            <a:pt x="12" y="51"/>
                            <a:pt x="16" y="51"/>
                          </a:cubicBezTo>
                          <a:cubicBezTo>
                            <a:pt x="20" y="51"/>
                            <a:pt x="23" y="50"/>
                            <a:pt x="25" y="47"/>
                          </a:cubicBezTo>
                          <a:cubicBezTo>
                            <a:pt x="34" y="41"/>
                            <a:pt x="41" y="33"/>
                            <a:pt x="48" y="25"/>
                          </a:cubicBezTo>
                          <a:cubicBezTo>
                            <a:pt x="53" y="19"/>
                            <a:pt x="52" y="9"/>
                            <a:pt x="45" y="5"/>
                          </a:cubicBezTo>
                          <a:cubicBezTo>
                            <a:pt x="39" y="0"/>
                            <a:pt x="30" y="1"/>
                            <a:pt x="25" y="7"/>
                          </a:cubicBezTo>
                          <a:close/>
                        </a:path>
                      </a:pathLst>
                    </a:custGeom>
                    <a:solidFill>
                      <a:srgbClr val="4D4D4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cs typeface=""/>
                      </a:endParaRPr>
                    </a:p>
                  </p:txBody>
                </p:sp>
                <p:sp>
                  <p:nvSpPr>
                    <p:cNvPr id="398" name="Freeform 29"/>
                    <p:cNvSpPr>
                      <a:spLocks/>
                    </p:cNvSpPr>
                    <p:nvPr/>
                  </p:nvSpPr>
                  <p:spPr bwMode="auto">
                    <a:xfrm>
                      <a:off x="4968876" y="2360613"/>
                      <a:ext cx="30163" cy="52388"/>
                    </a:xfrm>
                    <a:custGeom>
                      <a:avLst/>
                      <a:gdLst>
                        <a:gd name="T0" fmla="*/ 19 w 34"/>
                        <a:gd name="T1" fmla="*/ 0 h 58"/>
                        <a:gd name="T2" fmla="*/ 5 w 34"/>
                        <a:gd name="T3" fmla="*/ 15 h 58"/>
                        <a:gd name="T4" fmla="*/ 2 w 34"/>
                        <a:gd name="T5" fmla="*/ 40 h 58"/>
                        <a:gd name="T6" fmla="*/ 13 w 34"/>
                        <a:gd name="T7" fmla="*/ 58 h 58"/>
                        <a:gd name="T8" fmla="*/ 16 w 34"/>
                        <a:gd name="T9" fmla="*/ 58 h 58"/>
                        <a:gd name="T10" fmla="*/ 30 w 34"/>
                        <a:gd name="T11" fmla="*/ 47 h 58"/>
                        <a:gd name="T12" fmla="*/ 34 w 34"/>
                        <a:gd name="T13" fmla="*/ 15 h 58"/>
                        <a:gd name="T14" fmla="*/ 34 w 34"/>
                        <a:gd name="T15" fmla="*/ 14 h 58"/>
                        <a:gd name="T16" fmla="*/ 19 w 34"/>
                        <a:gd name="T17" fmla="*/ 0 h 5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34" h="58">
                          <a:moveTo>
                            <a:pt x="19" y="0"/>
                          </a:moveTo>
                          <a:cubicBezTo>
                            <a:pt x="11" y="0"/>
                            <a:pt x="5" y="7"/>
                            <a:pt x="5" y="15"/>
                          </a:cubicBezTo>
                          <a:cubicBezTo>
                            <a:pt x="5" y="24"/>
                            <a:pt x="4" y="32"/>
                            <a:pt x="2" y="40"/>
                          </a:cubicBezTo>
                          <a:cubicBezTo>
                            <a:pt x="0" y="48"/>
                            <a:pt x="5" y="56"/>
                            <a:pt x="13" y="58"/>
                          </a:cubicBezTo>
                          <a:cubicBezTo>
                            <a:pt x="14" y="58"/>
                            <a:pt x="15" y="58"/>
                            <a:pt x="16" y="58"/>
                          </a:cubicBezTo>
                          <a:cubicBezTo>
                            <a:pt x="23" y="58"/>
                            <a:pt x="29" y="53"/>
                            <a:pt x="30" y="47"/>
                          </a:cubicBezTo>
                          <a:cubicBezTo>
                            <a:pt x="32" y="36"/>
                            <a:pt x="34" y="26"/>
                            <a:pt x="34" y="15"/>
                          </a:cubicBezTo>
                          <a:cubicBezTo>
                            <a:pt x="34" y="14"/>
                            <a:pt x="34" y="14"/>
                            <a:pt x="34" y="14"/>
                          </a:cubicBezTo>
                          <a:cubicBezTo>
                            <a:pt x="34" y="6"/>
                            <a:pt x="27" y="0"/>
                            <a:pt x="19" y="0"/>
                          </a:cubicBezTo>
                          <a:close/>
                        </a:path>
                      </a:pathLst>
                    </a:custGeom>
                    <a:solidFill>
                      <a:srgbClr val="4D4D4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cs typeface=""/>
                      </a:endParaRPr>
                    </a:p>
                  </p:txBody>
                </p:sp>
                <p:sp>
                  <p:nvSpPr>
                    <p:cNvPr id="399" name="Freeform 30"/>
                    <p:cNvSpPr>
                      <a:spLocks/>
                    </p:cNvSpPr>
                    <p:nvPr/>
                  </p:nvSpPr>
                  <p:spPr bwMode="auto">
                    <a:xfrm>
                      <a:off x="4973638" y="2205038"/>
                      <a:ext cx="25400" cy="52388"/>
                    </a:xfrm>
                    <a:custGeom>
                      <a:avLst/>
                      <a:gdLst>
                        <a:gd name="T0" fmla="*/ 14 w 29"/>
                        <a:gd name="T1" fmla="*/ 0 h 58"/>
                        <a:gd name="T2" fmla="*/ 0 w 29"/>
                        <a:gd name="T3" fmla="*/ 15 h 58"/>
                        <a:gd name="T4" fmla="*/ 0 w 29"/>
                        <a:gd name="T5" fmla="*/ 43 h 58"/>
                        <a:gd name="T6" fmla="*/ 14 w 29"/>
                        <a:gd name="T7" fmla="*/ 58 h 58"/>
                        <a:gd name="T8" fmla="*/ 29 w 29"/>
                        <a:gd name="T9" fmla="*/ 43 h 58"/>
                        <a:gd name="T10" fmla="*/ 29 w 29"/>
                        <a:gd name="T11" fmla="*/ 15 h 58"/>
                        <a:gd name="T12" fmla="*/ 14 w 29"/>
                        <a:gd name="T13" fmla="*/ 0 h 5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29" h="58">
                          <a:moveTo>
                            <a:pt x="14" y="0"/>
                          </a:moveTo>
                          <a:cubicBezTo>
                            <a:pt x="6" y="0"/>
                            <a:pt x="0" y="7"/>
                            <a:pt x="0" y="15"/>
                          </a:cubicBezTo>
                          <a:cubicBezTo>
                            <a:pt x="0" y="43"/>
                            <a:pt x="0" y="43"/>
                            <a:pt x="0" y="43"/>
                          </a:cubicBezTo>
                          <a:cubicBezTo>
                            <a:pt x="0" y="51"/>
                            <a:pt x="6" y="58"/>
                            <a:pt x="14" y="58"/>
                          </a:cubicBezTo>
                          <a:cubicBezTo>
                            <a:pt x="22" y="58"/>
                            <a:pt x="29" y="51"/>
                            <a:pt x="29" y="43"/>
                          </a:cubicBezTo>
                          <a:cubicBezTo>
                            <a:pt x="29" y="15"/>
                            <a:pt x="29" y="15"/>
                            <a:pt x="29" y="15"/>
                          </a:cubicBezTo>
                          <a:cubicBezTo>
                            <a:pt x="29" y="7"/>
                            <a:pt x="22" y="0"/>
                            <a:pt x="14" y="0"/>
                          </a:cubicBezTo>
                          <a:close/>
                        </a:path>
                      </a:pathLst>
                    </a:custGeom>
                    <a:solidFill>
                      <a:srgbClr val="4D4D4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cs typeface=""/>
                      </a:endParaRPr>
                    </a:p>
                  </p:txBody>
                </p:sp>
                <p:sp>
                  <p:nvSpPr>
                    <p:cNvPr id="400" name="Freeform 31"/>
                    <p:cNvSpPr>
                      <a:spLocks/>
                    </p:cNvSpPr>
                    <p:nvPr/>
                  </p:nvSpPr>
                  <p:spPr bwMode="auto">
                    <a:xfrm>
                      <a:off x="4973638" y="2127250"/>
                      <a:ext cx="25400" cy="52388"/>
                    </a:xfrm>
                    <a:custGeom>
                      <a:avLst/>
                      <a:gdLst>
                        <a:gd name="T0" fmla="*/ 14 w 29"/>
                        <a:gd name="T1" fmla="*/ 0 h 58"/>
                        <a:gd name="T2" fmla="*/ 0 w 29"/>
                        <a:gd name="T3" fmla="*/ 15 h 58"/>
                        <a:gd name="T4" fmla="*/ 0 w 29"/>
                        <a:gd name="T5" fmla="*/ 43 h 58"/>
                        <a:gd name="T6" fmla="*/ 14 w 29"/>
                        <a:gd name="T7" fmla="*/ 58 h 58"/>
                        <a:gd name="T8" fmla="*/ 29 w 29"/>
                        <a:gd name="T9" fmla="*/ 43 h 58"/>
                        <a:gd name="T10" fmla="*/ 29 w 29"/>
                        <a:gd name="T11" fmla="*/ 15 h 58"/>
                        <a:gd name="T12" fmla="*/ 14 w 29"/>
                        <a:gd name="T13" fmla="*/ 0 h 5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29" h="58">
                          <a:moveTo>
                            <a:pt x="14" y="0"/>
                          </a:moveTo>
                          <a:cubicBezTo>
                            <a:pt x="6" y="0"/>
                            <a:pt x="0" y="7"/>
                            <a:pt x="0" y="15"/>
                          </a:cubicBezTo>
                          <a:cubicBezTo>
                            <a:pt x="0" y="43"/>
                            <a:pt x="0" y="43"/>
                            <a:pt x="0" y="43"/>
                          </a:cubicBezTo>
                          <a:cubicBezTo>
                            <a:pt x="0" y="51"/>
                            <a:pt x="6" y="58"/>
                            <a:pt x="14" y="58"/>
                          </a:cubicBezTo>
                          <a:cubicBezTo>
                            <a:pt x="22" y="58"/>
                            <a:pt x="29" y="51"/>
                            <a:pt x="29" y="43"/>
                          </a:cubicBezTo>
                          <a:cubicBezTo>
                            <a:pt x="29" y="15"/>
                            <a:pt x="29" y="15"/>
                            <a:pt x="29" y="15"/>
                          </a:cubicBezTo>
                          <a:cubicBezTo>
                            <a:pt x="29" y="7"/>
                            <a:pt x="22" y="0"/>
                            <a:pt x="14" y="0"/>
                          </a:cubicBezTo>
                          <a:close/>
                        </a:path>
                      </a:pathLst>
                    </a:custGeom>
                    <a:solidFill>
                      <a:srgbClr val="4D4D4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cs typeface=""/>
                      </a:endParaRPr>
                    </a:p>
                  </p:txBody>
                </p:sp>
                <p:sp>
                  <p:nvSpPr>
                    <p:cNvPr id="401" name="Freeform 32"/>
                    <p:cNvSpPr>
                      <a:spLocks/>
                    </p:cNvSpPr>
                    <p:nvPr/>
                  </p:nvSpPr>
                  <p:spPr bwMode="auto">
                    <a:xfrm>
                      <a:off x="4546601" y="2470150"/>
                      <a:ext cx="53975" cy="33338"/>
                    </a:xfrm>
                    <a:custGeom>
                      <a:avLst/>
                      <a:gdLst>
                        <a:gd name="T0" fmla="*/ 46 w 60"/>
                        <a:gd name="T1" fmla="*/ 8 h 37"/>
                        <a:gd name="T2" fmla="*/ 21 w 60"/>
                        <a:gd name="T3" fmla="*/ 2 h 37"/>
                        <a:gd name="T4" fmla="*/ 3 w 60"/>
                        <a:gd name="T5" fmla="*/ 11 h 37"/>
                        <a:gd name="T6" fmla="*/ 12 w 60"/>
                        <a:gd name="T7" fmla="*/ 30 h 37"/>
                        <a:gd name="T8" fmla="*/ 43 w 60"/>
                        <a:gd name="T9" fmla="*/ 37 h 37"/>
                        <a:gd name="T10" fmla="*/ 44 w 60"/>
                        <a:gd name="T11" fmla="*/ 37 h 37"/>
                        <a:gd name="T12" fmla="*/ 59 w 60"/>
                        <a:gd name="T13" fmla="*/ 24 h 37"/>
                        <a:gd name="T14" fmla="*/ 46 w 60"/>
                        <a:gd name="T15" fmla="*/ 8 h 3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60" h="37">
                          <a:moveTo>
                            <a:pt x="46" y="8"/>
                          </a:moveTo>
                          <a:cubicBezTo>
                            <a:pt x="38" y="7"/>
                            <a:pt x="29" y="5"/>
                            <a:pt x="21" y="2"/>
                          </a:cubicBezTo>
                          <a:cubicBezTo>
                            <a:pt x="14" y="0"/>
                            <a:pt x="6" y="4"/>
                            <a:pt x="3" y="11"/>
                          </a:cubicBezTo>
                          <a:cubicBezTo>
                            <a:pt x="0" y="19"/>
                            <a:pt x="4" y="27"/>
                            <a:pt x="12" y="30"/>
                          </a:cubicBezTo>
                          <a:cubicBezTo>
                            <a:pt x="22" y="33"/>
                            <a:pt x="32" y="36"/>
                            <a:pt x="43" y="37"/>
                          </a:cubicBezTo>
                          <a:cubicBezTo>
                            <a:pt x="43" y="37"/>
                            <a:pt x="44" y="37"/>
                            <a:pt x="44" y="37"/>
                          </a:cubicBezTo>
                          <a:cubicBezTo>
                            <a:pt x="51" y="37"/>
                            <a:pt x="58" y="32"/>
                            <a:pt x="59" y="24"/>
                          </a:cubicBezTo>
                          <a:cubicBezTo>
                            <a:pt x="60" y="16"/>
                            <a:pt x="54" y="9"/>
                            <a:pt x="46" y="8"/>
                          </a:cubicBezTo>
                          <a:close/>
                        </a:path>
                      </a:pathLst>
                    </a:custGeom>
                    <a:solidFill>
                      <a:srgbClr val="4D4D4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cs typeface=""/>
                      </a:endParaRPr>
                    </a:p>
                  </p:txBody>
                </p:sp>
                <p:sp>
                  <p:nvSpPr>
                    <p:cNvPr id="402" name="Freeform 33"/>
                    <p:cNvSpPr>
                      <a:spLocks/>
                    </p:cNvSpPr>
                    <p:nvPr/>
                  </p:nvSpPr>
                  <p:spPr bwMode="auto">
                    <a:xfrm>
                      <a:off x="4781551" y="2478088"/>
                      <a:ext cx="50800" cy="25400"/>
                    </a:xfrm>
                    <a:custGeom>
                      <a:avLst/>
                      <a:gdLst>
                        <a:gd name="T0" fmla="*/ 43 w 57"/>
                        <a:gd name="T1" fmla="*/ 0 h 29"/>
                        <a:gd name="T2" fmla="*/ 14 w 57"/>
                        <a:gd name="T3" fmla="*/ 0 h 29"/>
                        <a:gd name="T4" fmla="*/ 0 w 57"/>
                        <a:gd name="T5" fmla="*/ 15 h 29"/>
                        <a:gd name="T6" fmla="*/ 14 w 57"/>
                        <a:gd name="T7" fmla="*/ 29 h 29"/>
                        <a:gd name="T8" fmla="*/ 43 w 57"/>
                        <a:gd name="T9" fmla="*/ 29 h 29"/>
                        <a:gd name="T10" fmla="*/ 57 w 57"/>
                        <a:gd name="T11" fmla="*/ 15 h 29"/>
                        <a:gd name="T12" fmla="*/ 43 w 57"/>
                        <a:gd name="T13" fmla="*/ 0 h 2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57" h="29">
                          <a:moveTo>
                            <a:pt x="43" y="0"/>
                          </a:moveTo>
                          <a:cubicBezTo>
                            <a:pt x="14" y="0"/>
                            <a:pt x="14" y="0"/>
                            <a:pt x="14" y="0"/>
                          </a:cubicBezTo>
                          <a:cubicBezTo>
                            <a:pt x="6" y="0"/>
                            <a:pt x="0" y="7"/>
                            <a:pt x="0" y="15"/>
                          </a:cubicBezTo>
                          <a:cubicBezTo>
                            <a:pt x="0" y="23"/>
                            <a:pt x="6" y="29"/>
                            <a:pt x="14" y="29"/>
                          </a:cubicBezTo>
                          <a:cubicBezTo>
                            <a:pt x="43" y="29"/>
                            <a:pt x="43" y="29"/>
                            <a:pt x="43" y="29"/>
                          </a:cubicBezTo>
                          <a:cubicBezTo>
                            <a:pt x="51" y="29"/>
                            <a:pt x="57" y="23"/>
                            <a:pt x="57" y="15"/>
                          </a:cubicBezTo>
                          <a:cubicBezTo>
                            <a:pt x="57" y="7"/>
                            <a:pt x="51" y="0"/>
                            <a:pt x="43" y="0"/>
                          </a:cubicBezTo>
                          <a:close/>
                        </a:path>
                      </a:pathLst>
                    </a:custGeom>
                    <a:solidFill>
                      <a:srgbClr val="4D4D4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cs typeface=""/>
                      </a:endParaRPr>
                    </a:p>
                  </p:txBody>
                </p:sp>
                <p:sp>
                  <p:nvSpPr>
                    <p:cNvPr id="403" name="Freeform 34"/>
                    <p:cNvSpPr>
                      <a:spLocks/>
                    </p:cNvSpPr>
                    <p:nvPr/>
                  </p:nvSpPr>
                  <p:spPr bwMode="auto">
                    <a:xfrm>
                      <a:off x="4703763" y="2478088"/>
                      <a:ext cx="50800" cy="25400"/>
                    </a:xfrm>
                    <a:custGeom>
                      <a:avLst/>
                      <a:gdLst>
                        <a:gd name="T0" fmla="*/ 44 w 58"/>
                        <a:gd name="T1" fmla="*/ 0 h 29"/>
                        <a:gd name="T2" fmla="*/ 15 w 58"/>
                        <a:gd name="T3" fmla="*/ 0 h 29"/>
                        <a:gd name="T4" fmla="*/ 0 w 58"/>
                        <a:gd name="T5" fmla="*/ 15 h 29"/>
                        <a:gd name="T6" fmla="*/ 15 w 58"/>
                        <a:gd name="T7" fmla="*/ 29 h 29"/>
                        <a:gd name="T8" fmla="*/ 44 w 58"/>
                        <a:gd name="T9" fmla="*/ 29 h 29"/>
                        <a:gd name="T10" fmla="*/ 58 w 58"/>
                        <a:gd name="T11" fmla="*/ 15 h 29"/>
                        <a:gd name="T12" fmla="*/ 44 w 58"/>
                        <a:gd name="T13" fmla="*/ 0 h 2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58" h="29">
                          <a:moveTo>
                            <a:pt x="44" y="0"/>
                          </a:moveTo>
                          <a:cubicBezTo>
                            <a:pt x="15" y="0"/>
                            <a:pt x="15" y="0"/>
                            <a:pt x="15" y="0"/>
                          </a:cubicBezTo>
                          <a:cubicBezTo>
                            <a:pt x="7" y="0"/>
                            <a:pt x="0" y="7"/>
                            <a:pt x="0" y="15"/>
                          </a:cubicBezTo>
                          <a:cubicBezTo>
                            <a:pt x="0" y="23"/>
                            <a:pt x="7" y="29"/>
                            <a:pt x="15" y="29"/>
                          </a:cubicBezTo>
                          <a:cubicBezTo>
                            <a:pt x="44" y="29"/>
                            <a:pt x="44" y="29"/>
                            <a:pt x="44" y="29"/>
                          </a:cubicBezTo>
                          <a:cubicBezTo>
                            <a:pt x="51" y="29"/>
                            <a:pt x="58" y="23"/>
                            <a:pt x="58" y="15"/>
                          </a:cubicBezTo>
                          <a:cubicBezTo>
                            <a:pt x="58" y="7"/>
                            <a:pt x="51" y="0"/>
                            <a:pt x="44" y="0"/>
                          </a:cubicBezTo>
                          <a:close/>
                        </a:path>
                      </a:pathLst>
                    </a:custGeom>
                    <a:solidFill>
                      <a:srgbClr val="4D4D4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cs typeface=""/>
                      </a:endParaRPr>
                    </a:p>
                  </p:txBody>
                </p:sp>
                <p:sp>
                  <p:nvSpPr>
                    <p:cNvPr id="404" name="Freeform 35"/>
                    <p:cNvSpPr>
                      <a:spLocks/>
                    </p:cNvSpPr>
                    <p:nvPr/>
                  </p:nvSpPr>
                  <p:spPr bwMode="auto">
                    <a:xfrm>
                      <a:off x="4625976" y="2478088"/>
                      <a:ext cx="52388" cy="25400"/>
                    </a:xfrm>
                    <a:custGeom>
                      <a:avLst/>
                      <a:gdLst>
                        <a:gd name="T0" fmla="*/ 43 w 58"/>
                        <a:gd name="T1" fmla="*/ 0 h 29"/>
                        <a:gd name="T2" fmla="*/ 15 w 58"/>
                        <a:gd name="T3" fmla="*/ 0 h 29"/>
                        <a:gd name="T4" fmla="*/ 0 w 58"/>
                        <a:gd name="T5" fmla="*/ 15 h 29"/>
                        <a:gd name="T6" fmla="*/ 15 w 58"/>
                        <a:gd name="T7" fmla="*/ 29 h 29"/>
                        <a:gd name="T8" fmla="*/ 43 w 58"/>
                        <a:gd name="T9" fmla="*/ 29 h 29"/>
                        <a:gd name="T10" fmla="*/ 58 w 58"/>
                        <a:gd name="T11" fmla="*/ 15 h 29"/>
                        <a:gd name="T12" fmla="*/ 43 w 58"/>
                        <a:gd name="T13" fmla="*/ 0 h 2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58" h="29">
                          <a:moveTo>
                            <a:pt x="43" y="0"/>
                          </a:moveTo>
                          <a:cubicBezTo>
                            <a:pt x="15" y="0"/>
                            <a:pt x="15" y="0"/>
                            <a:pt x="15" y="0"/>
                          </a:cubicBezTo>
                          <a:cubicBezTo>
                            <a:pt x="7" y="0"/>
                            <a:pt x="0" y="7"/>
                            <a:pt x="0" y="15"/>
                          </a:cubicBezTo>
                          <a:cubicBezTo>
                            <a:pt x="0" y="23"/>
                            <a:pt x="7" y="29"/>
                            <a:pt x="15" y="29"/>
                          </a:cubicBezTo>
                          <a:cubicBezTo>
                            <a:pt x="43" y="29"/>
                            <a:pt x="43" y="29"/>
                            <a:pt x="43" y="29"/>
                          </a:cubicBezTo>
                          <a:cubicBezTo>
                            <a:pt x="51" y="29"/>
                            <a:pt x="58" y="23"/>
                            <a:pt x="58" y="15"/>
                          </a:cubicBezTo>
                          <a:cubicBezTo>
                            <a:pt x="58" y="7"/>
                            <a:pt x="51" y="0"/>
                            <a:pt x="43" y="0"/>
                          </a:cubicBezTo>
                          <a:close/>
                        </a:path>
                      </a:pathLst>
                    </a:custGeom>
                    <a:solidFill>
                      <a:srgbClr val="4D4D4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cs typeface=""/>
                      </a:endParaRPr>
                    </a:p>
                  </p:txBody>
                </p:sp>
                <p:sp>
                  <p:nvSpPr>
                    <p:cNvPr id="405" name="Freeform 38"/>
                    <p:cNvSpPr>
                      <a:spLocks/>
                    </p:cNvSpPr>
                    <p:nvPr/>
                  </p:nvSpPr>
                  <p:spPr bwMode="auto">
                    <a:xfrm>
                      <a:off x="4859338" y="2473325"/>
                      <a:ext cx="52388" cy="30163"/>
                    </a:xfrm>
                    <a:custGeom>
                      <a:avLst/>
                      <a:gdLst>
                        <a:gd name="T0" fmla="*/ 39 w 58"/>
                        <a:gd name="T1" fmla="*/ 2 h 34"/>
                        <a:gd name="T2" fmla="*/ 14 w 58"/>
                        <a:gd name="T3" fmla="*/ 5 h 34"/>
                        <a:gd name="T4" fmla="*/ 0 w 58"/>
                        <a:gd name="T5" fmla="*/ 20 h 34"/>
                        <a:gd name="T6" fmla="*/ 14 w 58"/>
                        <a:gd name="T7" fmla="*/ 34 h 34"/>
                        <a:gd name="T8" fmla="*/ 14 w 58"/>
                        <a:gd name="T9" fmla="*/ 34 h 34"/>
                        <a:gd name="T10" fmla="*/ 46 w 58"/>
                        <a:gd name="T11" fmla="*/ 30 h 34"/>
                        <a:gd name="T12" fmla="*/ 56 w 58"/>
                        <a:gd name="T13" fmla="*/ 12 h 34"/>
                        <a:gd name="T14" fmla="*/ 39 w 58"/>
                        <a:gd name="T15" fmla="*/ 2 h 3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58" h="34">
                          <a:moveTo>
                            <a:pt x="39" y="2"/>
                          </a:moveTo>
                          <a:cubicBezTo>
                            <a:pt x="31" y="4"/>
                            <a:pt x="22" y="5"/>
                            <a:pt x="14" y="5"/>
                          </a:cubicBezTo>
                          <a:cubicBezTo>
                            <a:pt x="6" y="5"/>
                            <a:pt x="0" y="12"/>
                            <a:pt x="0" y="20"/>
                          </a:cubicBezTo>
                          <a:cubicBezTo>
                            <a:pt x="0" y="28"/>
                            <a:pt x="6" y="34"/>
                            <a:pt x="14" y="34"/>
                          </a:cubicBezTo>
                          <a:cubicBezTo>
                            <a:pt x="14" y="34"/>
                            <a:pt x="14" y="34"/>
                            <a:pt x="14" y="34"/>
                          </a:cubicBezTo>
                          <a:cubicBezTo>
                            <a:pt x="25" y="34"/>
                            <a:pt x="36" y="32"/>
                            <a:pt x="46" y="30"/>
                          </a:cubicBezTo>
                          <a:cubicBezTo>
                            <a:pt x="54" y="28"/>
                            <a:pt x="58" y="20"/>
                            <a:pt x="56" y="12"/>
                          </a:cubicBezTo>
                          <a:cubicBezTo>
                            <a:pt x="55" y="5"/>
                            <a:pt x="47" y="0"/>
                            <a:pt x="39" y="2"/>
                          </a:cubicBezTo>
                          <a:close/>
                        </a:path>
                      </a:pathLst>
                    </a:custGeom>
                    <a:solidFill>
                      <a:srgbClr val="4D4D4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cs typeface=""/>
                      </a:endParaRPr>
                    </a:p>
                  </p:txBody>
                </p:sp>
              </p:grpSp>
              <p:sp>
                <p:nvSpPr>
                  <p:cNvPr id="382" name="Freeform 12"/>
                  <p:cNvSpPr>
                    <a:spLocks noEditPoints="1"/>
                  </p:cNvSpPr>
                  <p:nvPr/>
                </p:nvSpPr>
                <p:spPr bwMode="auto">
                  <a:xfrm>
                    <a:off x="5406483" y="2446478"/>
                    <a:ext cx="214941" cy="191168"/>
                  </a:xfrm>
                  <a:custGeom>
                    <a:avLst/>
                    <a:gdLst>
                      <a:gd name="T0" fmla="*/ 419 w 494"/>
                      <a:gd name="T1" fmla="*/ 299 h 448"/>
                      <a:gd name="T2" fmla="*/ 403 w 494"/>
                      <a:gd name="T3" fmla="*/ 301 h 448"/>
                      <a:gd name="T4" fmla="*/ 302 w 494"/>
                      <a:gd name="T5" fmla="*/ 126 h 448"/>
                      <a:gd name="T6" fmla="*/ 322 w 494"/>
                      <a:gd name="T7" fmla="*/ 75 h 448"/>
                      <a:gd name="T8" fmla="*/ 247 w 494"/>
                      <a:gd name="T9" fmla="*/ 0 h 448"/>
                      <a:gd name="T10" fmla="*/ 173 w 494"/>
                      <a:gd name="T11" fmla="*/ 75 h 448"/>
                      <a:gd name="T12" fmla="*/ 193 w 494"/>
                      <a:gd name="T13" fmla="*/ 126 h 448"/>
                      <a:gd name="T14" fmla="*/ 91 w 494"/>
                      <a:gd name="T15" fmla="*/ 301 h 448"/>
                      <a:gd name="T16" fmla="*/ 75 w 494"/>
                      <a:gd name="T17" fmla="*/ 299 h 448"/>
                      <a:gd name="T18" fmla="*/ 0 w 494"/>
                      <a:gd name="T19" fmla="*/ 373 h 448"/>
                      <a:gd name="T20" fmla="*/ 75 w 494"/>
                      <a:gd name="T21" fmla="*/ 448 h 448"/>
                      <a:gd name="T22" fmla="*/ 146 w 494"/>
                      <a:gd name="T23" fmla="*/ 395 h 448"/>
                      <a:gd name="T24" fmla="*/ 349 w 494"/>
                      <a:gd name="T25" fmla="*/ 395 h 448"/>
                      <a:gd name="T26" fmla="*/ 419 w 494"/>
                      <a:gd name="T27" fmla="*/ 448 h 448"/>
                      <a:gd name="T28" fmla="*/ 494 w 494"/>
                      <a:gd name="T29" fmla="*/ 373 h 448"/>
                      <a:gd name="T30" fmla="*/ 419 w 494"/>
                      <a:gd name="T31" fmla="*/ 299 h 448"/>
                      <a:gd name="T32" fmla="*/ 349 w 494"/>
                      <a:gd name="T33" fmla="*/ 351 h 448"/>
                      <a:gd name="T34" fmla="*/ 146 w 494"/>
                      <a:gd name="T35" fmla="*/ 351 h 448"/>
                      <a:gd name="T36" fmla="*/ 130 w 494"/>
                      <a:gd name="T37" fmla="*/ 323 h 448"/>
                      <a:gd name="T38" fmla="*/ 231 w 494"/>
                      <a:gd name="T39" fmla="*/ 148 h 448"/>
                      <a:gd name="T40" fmla="*/ 247 w 494"/>
                      <a:gd name="T41" fmla="*/ 150 h 448"/>
                      <a:gd name="T42" fmla="*/ 264 w 494"/>
                      <a:gd name="T43" fmla="*/ 148 h 448"/>
                      <a:gd name="T44" fmla="*/ 365 w 494"/>
                      <a:gd name="T45" fmla="*/ 323 h 448"/>
                      <a:gd name="T46" fmla="*/ 349 w 494"/>
                      <a:gd name="T47" fmla="*/ 351 h 44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</a:cxnLst>
                    <a:rect l="0" t="0" r="r" b="b"/>
                    <a:pathLst>
                      <a:path w="494" h="448">
                        <a:moveTo>
                          <a:pt x="419" y="299"/>
                        </a:moveTo>
                        <a:cubicBezTo>
                          <a:pt x="414" y="299"/>
                          <a:pt x="408" y="300"/>
                          <a:pt x="403" y="301"/>
                        </a:cubicBezTo>
                        <a:cubicBezTo>
                          <a:pt x="302" y="126"/>
                          <a:pt x="302" y="126"/>
                          <a:pt x="302" y="126"/>
                        </a:cubicBezTo>
                        <a:cubicBezTo>
                          <a:pt x="314" y="112"/>
                          <a:pt x="322" y="95"/>
                          <a:pt x="322" y="75"/>
                        </a:cubicBezTo>
                        <a:cubicBezTo>
                          <a:pt x="322" y="34"/>
                          <a:pt x="288" y="0"/>
                          <a:pt x="247" y="0"/>
                        </a:cubicBezTo>
                        <a:cubicBezTo>
                          <a:pt x="206" y="0"/>
                          <a:pt x="173" y="34"/>
                          <a:pt x="173" y="75"/>
                        </a:cubicBezTo>
                        <a:cubicBezTo>
                          <a:pt x="173" y="95"/>
                          <a:pt x="180" y="112"/>
                          <a:pt x="193" y="126"/>
                        </a:cubicBezTo>
                        <a:cubicBezTo>
                          <a:pt x="91" y="301"/>
                          <a:pt x="91" y="301"/>
                          <a:pt x="91" y="301"/>
                        </a:cubicBezTo>
                        <a:cubicBezTo>
                          <a:pt x="86" y="300"/>
                          <a:pt x="81" y="299"/>
                          <a:pt x="75" y="299"/>
                        </a:cubicBezTo>
                        <a:cubicBezTo>
                          <a:pt x="34" y="299"/>
                          <a:pt x="0" y="332"/>
                          <a:pt x="0" y="373"/>
                        </a:cubicBezTo>
                        <a:cubicBezTo>
                          <a:pt x="0" y="415"/>
                          <a:pt x="34" y="448"/>
                          <a:pt x="75" y="448"/>
                        </a:cubicBezTo>
                        <a:cubicBezTo>
                          <a:pt x="108" y="448"/>
                          <a:pt x="136" y="426"/>
                          <a:pt x="146" y="395"/>
                        </a:cubicBezTo>
                        <a:cubicBezTo>
                          <a:pt x="349" y="395"/>
                          <a:pt x="349" y="395"/>
                          <a:pt x="349" y="395"/>
                        </a:cubicBezTo>
                        <a:cubicBezTo>
                          <a:pt x="358" y="426"/>
                          <a:pt x="386" y="448"/>
                          <a:pt x="419" y="448"/>
                        </a:cubicBezTo>
                        <a:cubicBezTo>
                          <a:pt x="461" y="448"/>
                          <a:pt x="494" y="415"/>
                          <a:pt x="494" y="373"/>
                        </a:cubicBezTo>
                        <a:cubicBezTo>
                          <a:pt x="494" y="332"/>
                          <a:pt x="461" y="299"/>
                          <a:pt x="419" y="299"/>
                        </a:cubicBezTo>
                        <a:close/>
                        <a:moveTo>
                          <a:pt x="349" y="351"/>
                        </a:moveTo>
                        <a:cubicBezTo>
                          <a:pt x="146" y="351"/>
                          <a:pt x="146" y="351"/>
                          <a:pt x="146" y="351"/>
                        </a:cubicBezTo>
                        <a:cubicBezTo>
                          <a:pt x="142" y="341"/>
                          <a:pt x="137" y="331"/>
                          <a:pt x="130" y="323"/>
                        </a:cubicBezTo>
                        <a:cubicBezTo>
                          <a:pt x="231" y="148"/>
                          <a:pt x="231" y="148"/>
                          <a:pt x="231" y="148"/>
                        </a:cubicBezTo>
                        <a:cubicBezTo>
                          <a:pt x="236" y="149"/>
                          <a:pt x="242" y="150"/>
                          <a:pt x="247" y="150"/>
                        </a:cubicBezTo>
                        <a:cubicBezTo>
                          <a:pt x="253" y="150"/>
                          <a:pt x="258" y="149"/>
                          <a:pt x="264" y="148"/>
                        </a:cubicBezTo>
                        <a:cubicBezTo>
                          <a:pt x="365" y="323"/>
                          <a:pt x="365" y="323"/>
                          <a:pt x="365" y="323"/>
                        </a:cubicBezTo>
                        <a:cubicBezTo>
                          <a:pt x="358" y="331"/>
                          <a:pt x="352" y="341"/>
                          <a:pt x="349" y="351"/>
                        </a:cubicBezTo>
                        <a:close/>
                      </a:path>
                    </a:pathLst>
                  </a:custGeom>
                  <a:solidFill>
                    <a:sysClr val="window" lastClr="FFFFFF"/>
                  </a:solidFill>
                  <a:ln>
                    <a:noFill/>
                  </a:ln>
                  <a:ex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2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/>
                      <a:cs typeface=""/>
                    </a:endParaRPr>
                  </a:p>
                </p:txBody>
              </p:sp>
            </p:grpSp>
            <p:sp>
              <p:nvSpPr>
                <p:cNvPr id="379" name="Rounded Rectangle 378"/>
                <p:cNvSpPr/>
                <p:nvPr/>
              </p:nvSpPr>
              <p:spPr>
                <a:xfrm>
                  <a:off x="5352784" y="2386601"/>
                  <a:ext cx="308105" cy="310923"/>
                </a:xfrm>
                <a:prstGeom prst="roundRect">
                  <a:avLst/>
                </a:prstGeom>
                <a:solidFill>
                  <a:srgbClr val="4F81BD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"/>
                    <a:cs typeface=""/>
                  </a:endParaRPr>
                </a:p>
              </p:txBody>
            </p:sp>
            <p:sp>
              <p:nvSpPr>
                <p:cNvPr id="380" name="Freeform 12"/>
                <p:cNvSpPr>
                  <a:spLocks noEditPoints="1"/>
                </p:cNvSpPr>
                <p:nvPr/>
              </p:nvSpPr>
              <p:spPr bwMode="auto">
                <a:xfrm>
                  <a:off x="5388323" y="2435434"/>
                  <a:ext cx="214941" cy="191168"/>
                </a:xfrm>
                <a:custGeom>
                  <a:avLst/>
                  <a:gdLst>
                    <a:gd name="T0" fmla="*/ 419 w 494"/>
                    <a:gd name="T1" fmla="*/ 299 h 448"/>
                    <a:gd name="T2" fmla="*/ 403 w 494"/>
                    <a:gd name="T3" fmla="*/ 301 h 448"/>
                    <a:gd name="T4" fmla="*/ 302 w 494"/>
                    <a:gd name="T5" fmla="*/ 126 h 448"/>
                    <a:gd name="T6" fmla="*/ 322 w 494"/>
                    <a:gd name="T7" fmla="*/ 75 h 448"/>
                    <a:gd name="T8" fmla="*/ 247 w 494"/>
                    <a:gd name="T9" fmla="*/ 0 h 448"/>
                    <a:gd name="T10" fmla="*/ 173 w 494"/>
                    <a:gd name="T11" fmla="*/ 75 h 448"/>
                    <a:gd name="T12" fmla="*/ 193 w 494"/>
                    <a:gd name="T13" fmla="*/ 126 h 448"/>
                    <a:gd name="T14" fmla="*/ 91 w 494"/>
                    <a:gd name="T15" fmla="*/ 301 h 448"/>
                    <a:gd name="T16" fmla="*/ 75 w 494"/>
                    <a:gd name="T17" fmla="*/ 299 h 448"/>
                    <a:gd name="T18" fmla="*/ 0 w 494"/>
                    <a:gd name="T19" fmla="*/ 373 h 448"/>
                    <a:gd name="T20" fmla="*/ 75 w 494"/>
                    <a:gd name="T21" fmla="*/ 448 h 448"/>
                    <a:gd name="T22" fmla="*/ 146 w 494"/>
                    <a:gd name="T23" fmla="*/ 395 h 448"/>
                    <a:gd name="T24" fmla="*/ 349 w 494"/>
                    <a:gd name="T25" fmla="*/ 395 h 448"/>
                    <a:gd name="T26" fmla="*/ 419 w 494"/>
                    <a:gd name="T27" fmla="*/ 448 h 448"/>
                    <a:gd name="T28" fmla="*/ 494 w 494"/>
                    <a:gd name="T29" fmla="*/ 373 h 448"/>
                    <a:gd name="T30" fmla="*/ 419 w 494"/>
                    <a:gd name="T31" fmla="*/ 299 h 448"/>
                    <a:gd name="T32" fmla="*/ 349 w 494"/>
                    <a:gd name="T33" fmla="*/ 351 h 448"/>
                    <a:gd name="T34" fmla="*/ 146 w 494"/>
                    <a:gd name="T35" fmla="*/ 351 h 448"/>
                    <a:gd name="T36" fmla="*/ 130 w 494"/>
                    <a:gd name="T37" fmla="*/ 323 h 448"/>
                    <a:gd name="T38" fmla="*/ 231 w 494"/>
                    <a:gd name="T39" fmla="*/ 148 h 448"/>
                    <a:gd name="T40" fmla="*/ 247 w 494"/>
                    <a:gd name="T41" fmla="*/ 150 h 448"/>
                    <a:gd name="T42" fmla="*/ 264 w 494"/>
                    <a:gd name="T43" fmla="*/ 148 h 448"/>
                    <a:gd name="T44" fmla="*/ 365 w 494"/>
                    <a:gd name="T45" fmla="*/ 323 h 448"/>
                    <a:gd name="T46" fmla="*/ 349 w 494"/>
                    <a:gd name="T47" fmla="*/ 351 h 4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494" h="448">
                      <a:moveTo>
                        <a:pt x="419" y="299"/>
                      </a:moveTo>
                      <a:cubicBezTo>
                        <a:pt x="414" y="299"/>
                        <a:pt x="408" y="300"/>
                        <a:pt x="403" y="301"/>
                      </a:cubicBezTo>
                      <a:cubicBezTo>
                        <a:pt x="302" y="126"/>
                        <a:pt x="302" y="126"/>
                        <a:pt x="302" y="126"/>
                      </a:cubicBezTo>
                      <a:cubicBezTo>
                        <a:pt x="314" y="112"/>
                        <a:pt x="322" y="95"/>
                        <a:pt x="322" y="75"/>
                      </a:cubicBezTo>
                      <a:cubicBezTo>
                        <a:pt x="322" y="34"/>
                        <a:pt x="288" y="0"/>
                        <a:pt x="247" y="0"/>
                      </a:cubicBezTo>
                      <a:cubicBezTo>
                        <a:pt x="206" y="0"/>
                        <a:pt x="173" y="34"/>
                        <a:pt x="173" y="75"/>
                      </a:cubicBezTo>
                      <a:cubicBezTo>
                        <a:pt x="173" y="95"/>
                        <a:pt x="180" y="112"/>
                        <a:pt x="193" y="126"/>
                      </a:cubicBezTo>
                      <a:cubicBezTo>
                        <a:pt x="91" y="301"/>
                        <a:pt x="91" y="301"/>
                        <a:pt x="91" y="301"/>
                      </a:cubicBezTo>
                      <a:cubicBezTo>
                        <a:pt x="86" y="300"/>
                        <a:pt x="81" y="299"/>
                        <a:pt x="75" y="299"/>
                      </a:cubicBezTo>
                      <a:cubicBezTo>
                        <a:pt x="34" y="299"/>
                        <a:pt x="0" y="332"/>
                        <a:pt x="0" y="373"/>
                      </a:cubicBezTo>
                      <a:cubicBezTo>
                        <a:pt x="0" y="415"/>
                        <a:pt x="34" y="448"/>
                        <a:pt x="75" y="448"/>
                      </a:cubicBezTo>
                      <a:cubicBezTo>
                        <a:pt x="108" y="448"/>
                        <a:pt x="136" y="426"/>
                        <a:pt x="146" y="395"/>
                      </a:cubicBezTo>
                      <a:cubicBezTo>
                        <a:pt x="349" y="395"/>
                        <a:pt x="349" y="395"/>
                        <a:pt x="349" y="395"/>
                      </a:cubicBezTo>
                      <a:cubicBezTo>
                        <a:pt x="358" y="426"/>
                        <a:pt x="386" y="448"/>
                        <a:pt x="419" y="448"/>
                      </a:cubicBezTo>
                      <a:cubicBezTo>
                        <a:pt x="461" y="448"/>
                        <a:pt x="494" y="415"/>
                        <a:pt x="494" y="373"/>
                      </a:cubicBezTo>
                      <a:cubicBezTo>
                        <a:pt x="494" y="332"/>
                        <a:pt x="461" y="299"/>
                        <a:pt x="419" y="299"/>
                      </a:cubicBezTo>
                      <a:close/>
                      <a:moveTo>
                        <a:pt x="349" y="351"/>
                      </a:moveTo>
                      <a:cubicBezTo>
                        <a:pt x="146" y="351"/>
                        <a:pt x="146" y="351"/>
                        <a:pt x="146" y="351"/>
                      </a:cubicBezTo>
                      <a:cubicBezTo>
                        <a:pt x="142" y="341"/>
                        <a:pt x="137" y="331"/>
                        <a:pt x="130" y="323"/>
                      </a:cubicBezTo>
                      <a:cubicBezTo>
                        <a:pt x="231" y="148"/>
                        <a:pt x="231" y="148"/>
                        <a:pt x="231" y="148"/>
                      </a:cubicBezTo>
                      <a:cubicBezTo>
                        <a:pt x="236" y="149"/>
                        <a:pt x="242" y="150"/>
                        <a:pt x="247" y="150"/>
                      </a:cubicBezTo>
                      <a:cubicBezTo>
                        <a:pt x="253" y="150"/>
                        <a:pt x="258" y="149"/>
                        <a:pt x="264" y="148"/>
                      </a:cubicBezTo>
                      <a:cubicBezTo>
                        <a:pt x="365" y="323"/>
                        <a:pt x="365" y="323"/>
                        <a:pt x="365" y="323"/>
                      </a:cubicBezTo>
                      <a:cubicBezTo>
                        <a:pt x="358" y="331"/>
                        <a:pt x="352" y="341"/>
                        <a:pt x="349" y="351"/>
                      </a:cubicBezTo>
                      <a:close/>
                    </a:path>
                  </a:pathLst>
                </a:custGeom>
                <a:solidFill>
                  <a:sysClr val="window" lastClr="FFFFFF"/>
                </a:solidFill>
                <a:ln>
                  <a:noFill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cs typeface=""/>
                  </a:endParaRPr>
                </a:p>
              </p:txBody>
            </p:sp>
          </p:grpSp>
          <p:grpSp>
            <p:nvGrpSpPr>
              <p:cNvPr id="291" name="Group 290"/>
              <p:cNvGrpSpPr/>
              <p:nvPr/>
            </p:nvGrpSpPr>
            <p:grpSpPr>
              <a:xfrm>
                <a:off x="3558071" y="3040864"/>
                <a:ext cx="309858" cy="281520"/>
                <a:chOff x="5310724" y="2352924"/>
                <a:chExt cx="398754" cy="374816"/>
              </a:xfrm>
            </p:grpSpPr>
            <p:grpSp>
              <p:nvGrpSpPr>
                <p:cNvPr id="350" name="Group 349"/>
                <p:cNvGrpSpPr/>
                <p:nvPr/>
              </p:nvGrpSpPr>
              <p:grpSpPr>
                <a:xfrm>
                  <a:off x="5310724" y="2352924"/>
                  <a:ext cx="398754" cy="374816"/>
                  <a:chOff x="5310724" y="2352924"/>
                  <a:chExt cx="398754" cy="374816"/>
                </a:xfrm>
              </p:grpSpPr>
              <p:grpSp>
                <p:nvGrpSpPr>
                  <p:cNvPr id="353" name="Group 352"/>
                  <p:cNvGrpSpPr/>
                  <p:nvPr/>
                </p:nvGrpSpPr>
                <p:grpSpPr>
                  <a:xfrm rot="5400000">
                    <a:off x="5322693" y="2340955"/>
                    <a:ext cx="374816" cy="398754"/>
                    <a:chOff x="4471988" y="1985963"/>
                    <a:chExt cx="527051" cy="517525"/>
                  </a:xfrm>
                </p:grpSpPr>
                <p:sp>
                  <p:nvSpPr>
                    <p:cNvPr id="355" name="Freeform 13"/>
                    <p:cNvSpPr>
                      <a:spLocks/>
                    </p:cNvSpPr>
                    <p:nvPr/>
                  </p:nvSpPr>
                  <p:spPr bwMode="auto">
                    <a:xfrm>
                      <a:off x="4471988" y="2117725"/>
                      <a:ext cx="25400" cy="50800"/>
                    </a:xfrm>
                    <a:custGeom>
                      <a:avLst/>
                      <a:gdLst>
                        <a:gd name="T0" fmla="*/ 14 w 29"/>
                        <a:gd name="T1" fmla="*/ 57 h 57"/>
                        <a:gd name="T2" fmla="*/ 29 w 29"/>
                        <a:gd name="T3" fmla="*/ 43 h 57"/>
                        <a:gd name="T4" fmla="*/ 29 w 29"/>
                        <a:gd name="T5" fmla="*/ 14 h 57"/>
                        <a:gd name="T6" fmla="*/ 14 w 29"/>
                        <a:gd name="T7" fmla="*/ 0 h 57"/>
                        <a:gd name="T8" fmla="*/ 0 w 29"/>
                        <a:gd name="T9" fmla="*/ 14 h 57"/>
                        <a:gd name="T10" fmla="*/ 0 w 29"/>
                        <a:gd name="T11" fmla="*/ 43 h 57"/>
                        <a:gd name="T12" fmla="*/ 14 w 29"/>
                        <a:gd name="T13" fmla="*/ 57 h 5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29" h="57">
                          <a:moveTo>
                            <a:pt x="14" y="57"/>
                          </a:moveTo>
                          <a:cubicBezTo>
                            <a:pt x="22" y="57"/>
                            <a:pt x="29" y="51"/>
                            <a:pt x="29" y="43"/>
                          </a:cubicBezTo>
                          <a:cubicBezTo>
                            <a:pt x="29" y="14"/>
                            <a:pt x="29" y="14"/>
                            <a:pt x="29" y="14"/>
                          </a:cubicBezTo>
                          <a:cubicBezTo>
                            <a:pt x="29" y="6"/>
                            <a:pt x="22" y="0"/>
                            <a:pt x="14" y="0"/>
                          </a:cubicBezTo>
                          <a:cubicBezTo>
                            <a:pt x="7" y="0"/>
                            <a:pt x="0" y="6"/>
                            <a:pt x="0" y="14"/>
                          </a:cubicBezTo>
                          <a:cubicBezTo>
                            <a:pt x="0" y="43"/>
                            <a:pt x="0" y="43"/>
                            <a:pt x="0" y="43"/>
                          </a:cubicBezTo>
                          <a:cubicBezTo>
                            <a:pt x="0" y="51"/>
                            <a:pt x="7" y="57"/>
                            <a:pt x="14" y="57"/>
                          </a:cubicBezTo>
                          <a:close/>
                        </a:path>
                      </a:pathLst>
                    </a:custGeom>
                    <a:solidFill>
                      <a:srgbClr val="4D4D4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cs typeface=""/>
                      </a:endParaRPr>
                    </a:p>
                  </p:txBody>
                </p:sp>
                <p:sp>
                  <p:nvSpPr>
                    <p:cNvPr id="356" name="Freeform 14"/>
                    <p:cNvSpPr>
                      <a:spLocks/>
                    </p:cNvSpPr>
                    <p:nvPr/>
                  </p:nvSpPr>
                  <p:spPr bwMode="auto">
                    <a:xfrm>
                      <a:off x="4471988" y="2271713"/>
                      <a:ext cx="25400" cy="52388"/>
                    </a:xfrm>
                    <a:custGeom>
                      <a:avLst/>
                      <a:gdLst>
                        <a:gd name="T0" fmla="*/ 14 w 29"/>
                        <a:gd name="T1" fmla="*/ 58 h 58"/>
                        <a:gd name="T2" fmla="*/ 29 w 29"/>
                        <a:gd name="T3" fmla="*/ 43 h 58"/>
                        <a:gd name="T4" fmla="*/ 29 w 29"/>
                        <a:gd name="T5" fmla="*/ 15 h 58"/>
                        <a:gd name="T6" fmla="*/ 14 w 29"/>
                        <a:gd name="T7" fmla="*/ 0 h 58"/>
                        <a:gd name="T8" fmla="*/ 0 w 29"/>
                        <a:gd name="T9" fmla="*/ 15 h 58"/>
                        <a:gd name="T10" fmla="*/ 0 w 29"/>
                        <a:gd name="T11" fmla="*/ 43 h 58"/>
                        <a:gd name="T12" fmla="*/ 14 w 29"/>
                        <a:gd name="T13" fmla="*/ 58 h 5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29" h="58">
                          <a:moveTo>
                            <a:pt x="14" y="58"/>
                          </a:moveTo>
                          <a:cubicBezTo>
                            <a:pt x="22" y="58"/>
                            <a:pt x="29" y="51"/>
                            <a:pt x="29" y="43"/>
                          </a:cubicBezTo>
                          <a:cubicBezTo>
                            <a:pt x="29" y="15"/>
                            <a:pt x="29" y="15"/>
                            <a:pt x="29" y="15"/>
                          </a:cubicBezTo>
                          <a:cubicBezTo>
                            <a:pt x="29" y="7"/>
                            <a:pt x="22" y="0"/>
                            <a:pt x="14" y="0"/>
                          </a:cubicBezTo>
                          <a:cubicBezTo>
                            <a:pt x="7" y="0"/>
                            <a:pt x="0" y="7"/>
                            <a:pt x="0" y="15"/>
                          </a:cubicBezTo>
                          <a:cubicBezTo>
                            <a:pt x="0" y="43"/>
                            <a:pt x="0" y="43"/>
                            <a:pt x="0" y="43"/>
                          </a:cubicBezTo>
                          <a:cubicBezTo>
                            <a:pt x="0" y="51"/>
                            <a:pt x="7" y="58"/>
                            <a:pt x="14" y="58"/>
                          </a:cubicBezTo>
                          <a:close/>
                        </a:path>
                      </a:pathLst>
                    </a:custGeom>
                    <a:solidFill>
                      <a:srgbClr val="4D4D4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cs typeface=""/>
                      </a:endParaRPr>
                    </a:p>
                  </p:txBody>
                </p:sp>
                <p:sp>
                  <p:nvSpPr>
                    <p:cNvPr id="357" name="Freeform 15"/>
                    <p:cNvSpPr>
                      <a:spLocks/>
                    </p:cNvSpPr>
                    <p:nvPr/>
                  </p:nvSpPr>
                  <p:spPr bwMode="auto">
                    <a:xfrm>
                      <a:off x="4487863" y="2422525"/>
                      <a:ext cx="44450" cy="47625"/>
                    </a:xfrm>
                    <a:custGeom>
                      <a:avLst/>
                      <a:gdLst>
                        <a:gd name="T0" fmla="*/ 29 w 50"/>
                        <a:gd name="T1" fmla="*/ 8 h 53"/>
                        <a:gd name="T2" fmla="*/ 9 w 50"/>
                        <a:gd name="T3" fmla="*/ 4 h 53"/>
                        <a:gd name="T4" fmla="*/ 4 w 50"/>
                        <a:gd name="T5" fmla="*/ 24 h 53"/>
                        <a:gd name="T6" fmla="*/ 24 w 50"/>
                        <a:gd name="T7" fmla="*/ 49 h 53"/>
                        <a:gd name="T8" fmla="*/ 34 w 50"/>
                        <a:gd name="T9" fmla="*/ 53 h 53"/>
                        <a:gd name="T10" fmla="*/ 45 w 50"/>
                        <a:gd name="T11" fmla="*/ 49 h 53"/>
                        <a:gd name="T12" fmla="*/ 45 w 50"/>
                        <a:gd name="T13" fmla="*/ 28 h 53"/>
                        <a:gd name="T14" fmla="*/ 29 w 50"/>
                        <a:gd name="T15" fmla="*/ 8 h 5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50" h="53">
                          <a:moveTo>
                            <a:pt x="29" y="8"/>
                          </a:moveTo>
                          <a:cubicBezTo>
                            <a:pt x="24" y="2"/>
                            <a:pt x="15" y="0"/>
                            <a:pt x="9" y="4"/>
                          </a:cubicBezTo>
                          <a:cubicBezTo>
                            <a:pt x="2" y="8"/>
                            <a:pt x="0" y="17"/>
                            <a:pt x="4" y="24"/>
                          </a:cubicBezTo>
                          <a:cubicBezTo>
                            <a:pt x="10" y="33"/>
                            <a:pt x="17" y="41"/>
                            <a:pt x="24" y="49"/>
                          </a:cubicBezTo>
                          <a:cubicBezTo>
                            <a:pt x="27" y="51"/>
                            <a:pt x="31" y="53"/>
                            <a:pt x="34" y="53"/>
                          </a:cubicBezTo>
                          <a:cubicBezTo>
                            <a:pt x="38" y="53"/>
                            <a:pt x="42" y="51"/>
                            <a:pt x="45" y="49"/>
                          </a:cubicBezTo>
                          <a:cubicBezTo>
                            <a:pt x="50" y="43"/>
                            <a:pt x="50" y="34"/>
                            <a:pt x="45" y="28"/>
                          </a:cubicBezTo>
                          <a:cubicBezTo>
                            <a:pt x="39" y="22"/>
                            <a:pt x="33" y="15"/>
                            <a:pt x="29" y="8"/>
                          </a:cubicBezTo>
                          <a:close/>
                        </a:path>
                      </a:pathLst>
                    </a:custGeom>
                    <a:solidFill>
                      <a:srgbClr val="4D4D4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cs typeface=""/>
                      </a:endParaRPr>
                    </a:p>
                  </p:txBody>
                </p:sp>
                <p:sp>
                  <p:nvSpPr>
                    <p:cNvPr id="358" name="Freeform 16"/>
                    <p:cNvSpPr>
                      <a:spLocks/>
                    </p:cNvSpPr>
                    <p:nvPr/>
                  </p:nvSpPr>
                  <p:spPr bwMode="auto">
                    <a:xfrm>
                      <a:off x="4471988" y="2193925"/>
                      <a:ext cx="25400" cy="52388"/>
                    </a:xfrm>
                    <a:custGeom>
                      <a:avLst/>
                      <a:gdLst>
                        <a:gd name="T0" fmla="*/ 14 w 29"/>
                        <a:gd name="T1" fmla="*/ 58 h 58"/>
                        <a:gd name="T2" fmla="*/ 29 w 29"/>
                        <a:gd name="T3" fmla="*/ 43 h 58"/>
                        <a:gd name="T4" fmla="*/ 29 w 29"/>
                        <a:gd name="T5" fmla="*/ 14 h 58"/>
                        <a:gd name="T6" fmla="*/ 14 w 29"/>
                        <a:gd name="T7" fmla="*/ 0 h 58"/>
                        <a:gd name="T8" fmla="*/ 0 w 29"/>
                        <a:gd name="T9" fmla="*/ 14 h 58"/>
                        <a:gd name="T10" fmla="*/ 0 w 29"/>
                        <a:gd name="T11" fmla="*/ 43 h 58"/>
                        <a:gd name="T12" fmla="*/ 14 w 29"/>
                        <a:gd name="T13" fmla="*/ 58 h 5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29" h="58">
                          <a:moveTo>
                            <a:pt x="14" y="58"/>
                          </a:moveTo>
                          <a:cubicBezTo>
                            <a:pt x="22" y="58"/>
                            <a:pt x="29" y="51"/>
                            <a:pt x="29" y="43"/>
                          </a:cubicBezTo>
                          <a:cubicBezTo>
                            <a:pt x="29" y="14"/>
                            <a:pt x="29" y="14"/>
                            <a:pt x="29" y="14"/>
                          </a:cubicBezTo>
                          <a:cubicBezTo>
                            <a:pt x="29" y="6"/>
                            <a:pt x="22" y="0"/>
                            <a:pt x="14" y="0"/>
                          </a:cubicBezTo>
                          <a:cubicBezTo>
                            <a:pt x="7" y="0"/>
                            <a:pt x="0" y="6"/>
                            <a:pt x="0" y="14"/>
                          </a:cubicBezTo>
                          <a:cubicBezTo>
                            <a:pt x="0" y="43"/>
                            <a:pt x="0" y="43"/>
                            <a:pt x="0" y="43"/>
                          </a:cubicBezTo>
                          <a:cubicBezTo>
                            <a:pt x="0" y="51"/>
                            <a:pt x="7" y="58"/>
                            <a:pt x="14" y="58"/>
                          </a:cubicBezTo>
                          <a:close/>
                        </a:path>
                      </a:pathLst>
                    </a:custGeom>
                    <a:solidFill>
                      <a:srgbClr val="4D4D4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cs typeface=""/>
                      </a:endParaRPr>
                    </a:p>
                  </p:txBody>
                </p:sp>
                <p:sp>
                  <p:nvSpPr>
                    <p:cNvPr id="359" name="Freeform 17"/>
                    <p:cNvSpPr>
                      <a:spLocks/>
                    </p:cNvSpPr>
                    <p:nvPr/>
                  </p:nvSpPr>
                  <p:spPr bwMode="auto">
                    <a:xfrm>
                      <a:off x="4830763" y="1985963"/>
                      <a:ext cx="50800" cy="26988"/>
                    </a:xfrm>
                    <a:custGeom>
                      <a:avLst/>
                      <a:gdLst>
                        <a:gd name="T0" fmla="*/ 15 w 57"/>
                        <a:gd name="T1" fmla="*/ 29 h 29"/>
                        <a:gd name="T2" fmla="*/ 44 w 57"/>
                        <a:gd name="T3" fmla="*/ 29 h 29"/>
                        <a:gd name="T4" fmla="*/ 57 w 57"/>
                        <a:gd name="T5" fmla="*/ 15 h 29"/>
                        <a:gd name="T6" fmla="*/ 43 w 57"/>
                        <a:gd name="T7" fmla="*/ 0 h 29"/>
                        <a:gd name="T8" fmla="*/ 15 w 57"/>
                        <a:gd name="T9" fmla="*/ 0 h 29"/>
                        <a:gd name="T10" fmla="*/ 0 w 57"/>
                        <a:gd name="T11" fmla="*/ 15 h 29"/>
                        <a:gd name="T12" fmla="*/ 15 w 57"/>
                        <a:gd name="T13" fmla="*/ 29 h 2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57" h="29">
                          <a:moveTo>
                            <a:pt x="15" y="29"/>
                          </a:moveTo>
                          <a:cubicBezTo>
                            <a:pt x="44" y="29"/>
                            <a:pt x="44" y="29"/>
                            <a:pt x="44" y="29"/>
                          </a:cubicBezTo>
                          <a:cubicBezTo>
                            <a:pt x="51" y="29"/>
                            <a:pt x="57" y="23"/>
                            <a:pt x="57" y="15"/>
                          </a:cubicBezTo>
                          <a:cubicBezTo>
                            <a:pt x="57" y="7"/>
                            <a:pt x="50" y="0"/>
                            <a:pt x="43" y="0"/>
                          </a:cubicBezTo>
                          <a:cubicBezTo>
                            <a:pt x="15" y="0"/>
                            <a:pt x="15" y="0"/>
                            <a:pt x="15" y="0"/>
                          </a:cubicBezTo>
                          <a:cubicBezTo>
                            <a:pt x="7" y="0"/>
                            <a:pt x="0" y="7"/>
                            <a:pt x="0" y="15"/>
                          </a:cubicBezTo>
                          <a:cubicBezTo>
                            <a:pt x="0" y="23"/>
                            <a:pt x="7" y="29"/>
                            <a:pt x="15" y="29"/>
                          </a:cubicBezTo>
                          <a:close/>
                        </a:path>
                      </a:pathLst>
                    </a:custGeom>
                    <a:solidFill>
                      <a:srgbClr val="4D4D4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cs typeface=""/>
                      </a:endParaRPr>
                    </a:p>
                  </p:txBody>
                </p:sp>
                <p:sp>
                  <p:nvSpPr>
                    <p:cNvPr id="360" name="Freeform 18"/>
                    <p:cNvSpPr>
                      <a:spLocks/>
                    </p:cNvSpPr>
                    <p:nvPr/>
                  </p:nvSpPr>
                  <p:spPr bwMode="auto">
                    <a:xfrm>
                      <a:off x="4905376" y="1997075"/>
                      <a:ext cx="50800" cy="41275"/>
                    </a:xfrm>
                    <a:custGeom>
                      <a:avLst/>
                      <a:gdLst>
                        <a:gd name="T0" fmla="*/ 10 w 56"/>
                        <a:gd name="T1" fmla="*/ 30 h 47"/>
                        <a:gd name="T2" fmla="*/ 31 w 56"/>
                        <a:gd name="T3" fmla="*/ 43 h 47"/>
                        <a:gd name="T4" fmla="*/ 40 w 56"/>
                        <a:gd name="T5" fmla="*/ 47 h 47"/>
                        <a:gd name="T6" fmla="*/ 51 w 56"/>
                        <a:gd name="T7" fmla="*/ 41 h 47"/>
                        <a:gd name="T8" fmla="*/ 49 w 56"/>
                        <a:gd name="T9" fmla="*/ 21 h 47"/>
                        <a:gd name="T10" fmla="*/ 22 w 56"/>
                        <a:gd name="T11" fmla="*/ 4 h 47"/>
                        <a:gd name="T12" fmla="*/ 3 w 56"/>
                        <a:gd name="T13" fmla="*/ 11 h 47"/>
                        <a:gd name="T14" fmla="*/ 10 w 56"/>
                        <a:gd name="T15" fmla="*/ 30 h 4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56" h="47">
                          <a:moveTo>
                            <a:pt x="10" y="30"/>
                          </a:moveTo>
                          <a:cubicBezTo>
                            <a:pt x="17" y="33"/>
                            <a:pt x="25" y="38"/>
                            <a:pt x="31" y="43"/>
                          </a:cubicBezTo>
                          <a:cubicBezTo>
                            <a:pt x="34" y="46"/>
                            <a:pt x="37" y="47"/>
                            <a:pt x="40" y="47"/>
                          </a:cubicBezTo>
                          <a:cubicBezTo>
                            <a:pt x="44" y="47"/>
                            <a:pt x="49" y="45"/>
                            <a:pt x="51" y="41"/>
                          </a:cubicBezTo>
                          <a:cubicBezTo>
                            <a:pt x="56" y="35"/>
                            <a:pt x="55" y="26"/>
                            <a:pt x="49" y="21"/>
                          </a:cubicBezTo>
                          <a:cubicBezTo>
                            <a:pt x="41" y="14"/>
                            <a:pt x="32" y="9"/>
                            <a:pt x="22" y="4"/>
                          </a:cubicBezTo>
                          <a:cubicBezTo>
                            <a:pt x="15" y="0"/>
                            <a:pt x="7" y="3"/>
                            <a:pt x="3" y="11"/>
                          </a:cubicBezTo>
                          <a:cubicBezTo>
                            <a:pt x="0" y="18"/>
                            <a:pt x="3" y="26"/>
                            <a:pt x="10" y="30"/>
                          </a:cubicBezTo>
                          <a:close/>
                        </a:path>
                      </a:pathLst>
                    </a:custGeom>
                    <a:solidFill>
                      <a:srgbClr val="4D4D4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cs typeface=""/>
                      </a:endParaRPr>
                    </a:p>
                  </p:txBody>
                </p:sp>
                <p:sp>
                  <p:nvSpPr>
                    <p:cNvPr id="361" name="Freeform 19"/>
                    <p:cNvSpPr>
                      <a:spLocks/>
                    </p:cNvSpPr>
                    <p:nvPr/>
                  </p:nvSpPr>
                  <p:spPr bwMode="auto">
                    <a:xfrm>
                      <a:off x="4476751" y="2039938"/>
                      <a:ext cx="39688" cy="52388"/>
                    </a:xfrm>
                    <a:custGeom>
                      <a:avLst/>
                      <a:gdLst>
                        <a:gd name="T0" fmla="*/ 12 w 45"/>
                        <a:gd name="T1" fmla="*/ 56 h 57"/>
                        <a:gd name="T2" fmla="*/ 16 w 45"/>
                        <a:gd name="T3" fmla="*/ 57 h 57"/>
                        <a:gd name="T4" fmla="*/ 30 w 45"/>
                        <a:gd name="T5" fmla="*/ 47 h 57"/>
                        <a:gd name="T6" fmla="*/ 41 w 45"/>
                        <a:gd name="T7" fmla="*/ 24 h 57"/>
                        <a:gd name="T8" fmla="*/ 36 w 45"/>
                        <a:gd name="T9" fmla="*/ 4 h 57"/>
                        <a:gd name="T10" fmla="*/ 16 w 45"/>
                        <a:gd name="T11" fmla="*/ 9 h 57"/>
                        <a:gd name="T12" fmla="*/ 3 w 45"/>
                        <a:gd name="T13" fmla="*/ 38 h 57"/>
                        <a:gd name="T14" fmla="*/ 12 w 45"/>
                        <a:gd name="T15" fmla="*/ 56 h 5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45" h="57">
                          <a:moveTo>
                            <a:pt x="12" y="56"/>
                          </a:moveTo>
                          <a:cubicBezTo>
                            <a:pt x="13" y="57"/>
                            <a:pt x="15" y="57"/>
                            <a:pt x="16" y="57"/>
                          </a:cubicBezTo>
                          <a:cubicBezTo>
                            <a:pt x="22" y="57"/>
                            <a:pt x="28" y="53"/>
                            <a:pt x="30" y="47"/>
                          </a:cubicBezTo>
                          <a:cubicBezTo>
                            <a:pt x="33" y="39"/>
                            <a:pt x="36" y="32"/>
                            <a:pt x="41" y="24"/>
                          </a:cubicBezTo>
                          <a:cubicBezTo>
                            <a:pt x="45" y="17"/>
                            <a:pt x="43" y="9"/>
                            <a:pt x="36" y="4"/>
                          </a:cubicBezTo>
                          <a:cubicBezTo>
                            <a:pt x="29" y="0"/>
                            <a:pt x="21" y="2"/>
                            <a:pt x="16" y="9"/>
                          </a:cubicBezTo>
                          <a:cubicBezTo>
                            <a:pt x="11" y="18"/>
                            <a:pt x="6" y="28"/>
                            <a:pt x="3" y="38"/>
                          </a:cubicBezTo>
                          <a:cubicBezTo>
                            <a:pt x="0" y="45"/>
                            <a:pt x="4" y="54"/>
                            <a:pt x="12" y="56"/>
                          </a:cubicBezTo>
                          <a:close/>
                        </a:path>
                      </a:pathLst>
                    </a:custGeom>
                    <a:solidFill>
                      <a:srgbClr val="4D4D4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cs typeface=""/>
                      </a:endParaRPr>
                    </a:p>
                  </p:txBody>
                </p:sp>
                <p:sp>
                  <p:nvSpPr>
                    <p:cNvPr id="362" name="Freeform 20"/>
                    <p:cNvSpPr>
                      <a:spLocks/>
                    </p:cNvSpPr>
                    <p:nvPr/>
                  </p:nvSpPr>
                  <p:spPr bwMode="auto">
                    <a:xfrm>
                      <a:off x="4522788" y="1992313"/>
                      <a:ext cx="52388" cy="39688"/>
                    </a:xfrm>
                    <a:custGeom>
                      <a:avLst/>
                      <a:gdLst>
                        <a:gd name="T0" fmla="*/ 55 w 58"/>
                        <a:gd name="T1" fmla="*/ 11 h 43"/>
                        <a:gd name="T2" fmla="*/ 37 w 58"/>
                        <a:gd name="T3" fmla="*/ 2 h 43"/>
                        <a:gd name="T4" fmla="*/ 9 w 58"/>
                        <a:gd name="T5" fmla="*/ 17 h 43"/>
                        <a:gd name="T6" fmla="*/ 4 w 58"/>
                        <a:gd name="T7" fmla="*/ 37 h 43"/>
                        <a:gd name="T8" fmla="*/ 16 w 58"/>
                        <a:gd name="T9" fmla="*/ 43 h 43"/>
                        <a:gd name="T10" fmla="*/ 24 w 58"/>
                        <a:gd name="T11" fmla="*/ 41 h 43"/>
                        <a:gd name="T12" fmla="*/ 47 w 58"/>
                        <a:gd name="T13" fmla="*/ 29 h 43"/>
                        <a:gd name="T14" fmla="*/ 55 w 58"/>
                        <a:gd name="T15" fmla="*/ 11 h 4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58" h="43">
                          <a:moveTo>
                            <a:pt x="55" y="11"/>
                          </a:moveTo>
                          <a:cubicBezTo>
                            <a:pt x="53" y="3"/>
                            <a:pt x="44" y="0"/>
                            <a:pt x="37" y="2"/>
                          </a:cubicBezTo>
                          <a:cubicBezTo>
                            <a:pt x="27" y="6"/>
                            <a:pt x="17" y="11"/>
                            <a:pt x="9" y="17"/>
                          </a:cubicBezTo>
                          <a:cubicBezTo>
                            <a:pt x="2" y="21"/>
                            <a:pt x="0" y="30"/>
                            <a:pt x="4" y="37"/>
                          </a:cubicBezTo>
                          <a:cubicBezTo>
                            <a:pt x="7" y="41"/>
                            <a:pt x="12" y="43"/>
                            <a:pt x="16" y="43"/>
                          </a:cubicBezTo>
                          <a:cubicBezTo>
                            <a:pt x="19" y="43"/>
                            <a:pt x="22" y="43"/>
                            <a:pt x="24" y="41"/>
                          </a:cubicBezTo>
                          <a:cubicBezTo>
                            <a:pt x="31" y="36"/>
                            <a:pt x="39" y="32"/>
                            <a:pt x="47" y="29"/>
                          </a:cubicBezTo>
                          <a:cubicBezTo>
                            <a:pt x="54" y="27"/>
                            <a:pt x="58" y="18"/>
                            <a:pt x="55" y="11"/>
                          </a:cubicBezTo>
                          <a:close/>
                        </a:path>
                      </a:pathLst>
                    </a:custGeom>
                    <a:solidFill>
                      <a:srgbClr val="4D4D4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cs typeface=""/>
                      </a:endParaRPr>
                    </a:p>
                  </p:txBody>
                </p:sp>
                <p:sp>
                  <p:nvSpPr>
                    <p:cNvPr id="363" name="Freeform 21"/>
                    <p:cNvSpPr>
                      <a:spLocks/>
                    </p:cNvSpPr>
                    <p:nvPr/>
                  </p:nvSpPr>
                  <p:spPr bwMode="auto">
                    <a:xfrm>
                      <a:off x="4959351" y="2051050"/>
                      <a:ext cx="36513" cy="52388"/>
                    </a:xfrm>
                    <a:custGeom>
                      <a:avLst/>
                      <a:gdLst>
                        <a:gd name="T0" fmla="*/ 13 w 42"/>
                        <a:gd name="T1" fmla="*/ 47 h 58"/>
                        <a:gd name="T2" fmla="*/ 27 w 42"/>
                        <a:gd name="T3" fmla="*/ 58 h 58"/>
                        <a:gd name="T4" fmla="*/ 30 w 42"/>
                        <a:gd name="T5" fmla="*/ 57 h 58"/>
                        <a:gd name="T6" fmla="*/ 41 w 42"/>
                        <a:gd name="T7" fmla="*/ 40 h 58"/>
                        <a:gd name="T8" fmla="*/ 30 w 42"/>
                        <a:gd name="T9" fmla="*/ 10 h 58"/>
                        <a:gd name="T10" fmla="*/ 11 w 42"/>
                        <a:gd name="T11" fmla="*/ 4 h 58"/>
                        <a:gd name="T12" fmla="*/ 4 w 42"/>
                        <a:gd name="T13" fmla="*/ 23 h 58"/>
                        <a:gd name="T14" fmla="*/ 13 w 42"/>
                        <a:gd name="T15" fmla="*/ 47 h 5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42" h="58">
                          <a:moveTo>
                            <a:pt x="13" y="47"/>
                          </a:moveTo>
                          <a:cubicBezTo>
                            <a:pt x="14" y="53"/>
                            <a:pt x="20" y="58"/>
                            <a:pt x="27" y="58"/>
                          </a:cubicBezTo>
                          <a:cubicBezTo>
                            <a:pt x="28" y="58"/>
                            <a:pt x="29" y="58"/>
                            <a:pt x="30" y="57"/>
                          </a:cubicBezTo>
                          <a:cubicBezTo>
                            <a:pt x="38" y="56"/>
                            <a:pt x="42" y="48"/>
                            <a:pt x="41" y="40"/>
                          </a:cubicBezTo>
                          <a:cubicBezTo>
                            <a:pt x="38" y="30"/>
                            <a:pt x="35" y="20"/>
                            <a:pt x="30" y="10"/>
                          </a:cubicBezTo>
                          <a:cubicBezTo>
                            <a:pt x="26" y="3"/>
                            <a:pt x="18" y="0"/>
                            <a:pt x="11" y="4"/>
                          </a:cubicBezTo>
                          <a:cubicBezTo>
                            <a:pt x="3" y="7"/>
                            <a:pt x="0" y="16"/>
                            <a:pt x="4" y="23"/>
                          </a:cubicBezTo>
                          <a:cubicBezTo>
                            <a:pt x="8" y="31"/>
                            <a:pt x="11" y="39"/>
                            <a:pt x="13" y="47"/>
                          </a:cubicBezTo>
                          <a:close/>
                        </a:path>
                      </a:pathLst>
                    </a:custGeom>
                    <a:solidFill>
                      <a:srgbClr val="4D4D4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cs typeface=""/>
                      </a:endParaRPr>
                    </a:p>
                  </p:txBody>
                </p:sp>
                <p:sp>
                  <p:nvSpPr>
                    <p:cNvPr id="364" name="Freeform 22"/>
                    <p:cNvSpPr>
                      <a:spLocks/>
                    </p:cNvSpPr>
                    <p:nvPr/>
                  </p:nvSpPr>
                  <p:spPr bwMode="auto">
                    <a:xfrm>
                      <a:off x="4598988" y="1985963"/>
                      <a:ext cx="52388" cy="26988"/>
                    </a:xfrm>
                    <a:custGeom>
                      <a:avLst/>
                      <a:gdLst>
                        <a:gd name="T0" fmla="*/ 14 w 58"/>
                        <a:gd name="T1" fmla="*/ 29 h 29"/>
                        <a:gd name="T2" fmla="*/ 43 w 58"/>
                        <a:gd name="T3" fmla="*/ 29 h 29"/>
                        <a:gd name="T4" fmla="*/ 58 w 58"/>
                        <a:gd name="T5" fmla="*/ 15 h 29"/>
                        <a:gd name="T6" fmla="*/ 43 w 58"/>
                        <a:gd name="T7" fmla="*/ 0 h 29"/>
                        <a:gd name="T8" fmla="*/ 14 w 58"/>
                        <a:gd name="T9" fmla="*/ 0 h 29"/>
                        <a:gd name="T10" fmla="*/ 0 w 58"/>
                        <a:gd name="T11" fmla="*/ 15 h 29"/>
                        <a:gd name="T12" fmla="*/ 14 w 58"/>
                        <a:gd name="T13" fmla="*/ 29 h 2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58" h="29">
                          <a:moveTo>
                            <a:pt x="14" y="29"/>
                          </a:moveTo>
                          <a:cubicBezTo>
                            <a:pt x="43" y="29"/>
                            <a:pt x="43" y="29"/>
                            <a:pt x="43" y="29"/>
                          </a:cubicBezTo>
                          <a:cubicBezTo>
                            <a:pt x="51" y="29"/>
                            <a:pt x="58" y="23"/>
                            <a:pt x="58" y="15"/>
                          </a:cubicBezTo>
                          <a:cubicBezTo>
                            <a:pt x="58" y="7"/>
                            <a:pt x="51" y="0"/>
                            <a:pt x="43" y="0"/>
                          </a:cubicBezTo>
                          <a:cubicBezTo>
                            <a:pt x="14" y="0"/>
                            <a:pt x="14" y="0"/>
                            <a:pt x="14" y="0"/>
                          </a:cubicBezTo>
                          <a:cubicBezTo>
                            <a:pt x="6" y="0"/>
                            <a:pt x="0" y="7"/>
                            <a:pt x="0" y="15"/>
                          </a:cubicBezTo>
                          <a:cubicBezTo>
                            <a:pt x="0" y="23"/>
                            <a:pt x="6" y="29"/>
                            <a:pt x="14" y="29"/>
                          </a:cubicBezTo>
                          <a:close/>
                        </a:path>
                      </a:pathLst>
                    </a:custGeom>
                    <a:solidFill>
                      <a:srgbClr val="4D4D4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cs typeface=""/>
                      </a:endParaRPr>
                    </a:p>
                  </p:txBody>
                </p:sp>
                <p:sp>
                  <p:nvSpPr>
                    <p:cNvPr id="365" name="Freeform 23"/>
                    <p:cNvSpPr>
                      <a:spLocks/>
                    </p:cNvSpPr>
                    <p:nvPr/>
                  </p:nvSpPr>
                  <p:spPr bwMode="auto">
                    <a:xfrm>
                      <a:off x="4676776" y="1985963"/>
                      <a:ext cx="50800" cy="26988"/>
                    </a:xfrm>
                    <a:custGeom>
                      <a:avLst/>
                      <a:gdLst>
                        <a:gd name="T0" fmla="*/ 15 w 58"/>
                        <a:gd name="T1" fmla="*/ 29 h 29"/>
                        <a:gd name="T2" fmla="*/ 43 w 58"/>
                        <a:gd name="T3" fmla="*/ 29 h 29"/>
                        <a:gd name="T4" fmla="*/ 58 w 58"/>
                        <a:gd name="T5" fmla="*/ 15 h 29"/>
                        <a:gd name="T6" fmla="*/ 43 w 58"/>
                        <a:gd name="T7" fmla="*/ 0 h 29"/>
                        <a:gd name="T8" fmla="*/ 15 w 58"/>
                        <a:gd name="T9" fmla="*/ 0 h 29"/>
                        <a:gd name="T10" fmla="*/ 0 w 58"/>
                        <a:gd name="T11" fmla="*/ 15 h 29"/>
                        <a:gd name="T12" fmla="*/ 15 w 58"/>
                        <a:gd name="T13" fmla="*/ 29 h 2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58" h="29">
                          <a:moveTo>
                            <a:pt x="15" y="29"/>
                          </a:moveTo>
                          <a:cubicBezTo>
                            <a:pt x="43" y="29"/>
                            <a:pt x="43" y="29"/>
                            <a:pt x="43" y="29"/>
                          </a:cubicBezTo>
                          <a:cubicBezTo>
                            <a:pt x="51" y="29"/>
                            <a:pt x="58" y="23"/>
                            <a:pt x="58" y="15"/>
                          </a:cubicBezTo>
                          <a:cubicBezTo>
                            <a:pt x="58" y="7"/>
                            <a:pt x="51" y="0"/>
                            <a:pt x="43" y="0"/>
                          </a:cubicBezTo>
                          <a:cubicBezTo>
                            <a:pt x="15" y="0"/>
                            <a:pt x="15" y="0"/>
                            <a:pt x="15" y="0"/>
                          </a:cubicBezTo>
                          <a:cubicBezTo>
                            <a:pt x="7" y="0"/>
                            <a:pt x="0" y="7"/>
                            <a:pt x="0" y="15"/>
                          </a:cubicBezTo>
                          <a:cubicBezTo>
                            <a:pt x="0" y="23"/>
                            <a:pt x="7" y="29"/>
                            <a:pt x="15" y="29"/>
                          </a:cubicBezTo>
                          <a:close/>
                        </a:path>
                      </a:pathLst>
                    </a:custGeom>
                    <a:solidFill>
                      <a:srgbClr val="4D4D4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cs typeface=""/>
                      </a:endParaRPr>
                    </a:p>
                  </p:txBody>
                </p:sp>
                <p:sp>
                  <p:nvSpPr>
                    <p:cNvPr id="366" name="Freeform 24"/>
                    <p:cNvSpPr>
                      <a:spLocks/>
                    </p:cNvSpPr>
                    <p:nvPr/>
                  </p:nvSpPr>
                  <p:spPr bwMode="auto">
                    <a:xfrm>
                      <a:off x="4752976" y="1985963"/>
                      <a:ext cx="52388" cy="26988"/>
                    </a:xfrm>
                    <a:custGeom>
                      <a:avLst/>
                      <a:gdLst>
                        <a:gd name="T0" fmla="*/ 15 w 58"/>
                        <a:gd name="T1" fmla="*/ 29 h 29"/>
                        <a:gd name="T2" fmla="*/ 43 w 58"/>
                        <a:gd name="T3" fmla="*/ 29 h 29"/>
                        <a:gd name="T4" fmla="*/ 58 w 58"/>
                        <a:gd name="T5" fmla="*/ 15 h 29"/>
                        <a:gd name="T6" fmla="*/ 43 w 58"/>
                        <a:gd name="T7" fmla="*/ 0 h 29"/>
                        <a:gd name="T8" fmla="*/ 15 w 58"/>
                        <a:gd name="T9" fmla="*/ 0 h 29"/>
                        <a:gd name="T10" fmla="*/ 0 w 58"/>
                        <a:gd name="T11" fmla="*/ 15 h 29"/>
                        <a:gd name="T12" fmla="*/ 15 w 58"/>
                        <a:gd name="T13" fmla="*/ 29 h 2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58" h="29">
                          <a:moveTo>
                            <a:pt x="15" y="29"/>
                          </a:moveTo>
                          <a:cubicBezTo>
                            <a:pt x="43" y="29"/>
                            <a:pt x="43" y="29"/>
                            <a:pt x="43" y="29"/>
                          </a:cubicBezTo>
                          <a:cubicBezTo>
                            <a:pt x="51" y="29"/>
                            <a:pt x="58" y="23"/>
                            <a:pt x="58" y="15"/>
                          </a:cubicBezTo>
                          <a:cubicBezTo>
                            <a:pt x="58" y="7"/>
                            <a:pt x="51" y="0"/>
                            <a:pt x="43" y="0"/>
                          </a:cubicBezTo>
                          <a:cubicBezTo>
                            <a:pt x="15" y="0"/>
                            <a:pt x="15" y="0"/>
                            <a:pt x="15" y="0"/>
                          </a:cubicBezTo>
                          <a:cubicBezTo>
                            <a:pt x="7" y="0"/>
                            <a:pt x="0" y="7"/>
                            <a:pt x="0" y="15"/>
                          </a:cubicBezTo>
                          <a:cubicBezTo>
                            <a:pt x="0" y="23"/>
                            <a:pt x="7" y="29"/>
                            <a:pt x="15" y="29"/>
                          </a:cubicBezTo>
                          <a:close/>
                        </a:path>
                      </a:pathLst>
                    </a:custGeom>
                    <a:solidFill>
                      <a:srgbClr val="4D4D4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cs typeface=""/>
                      </a:endParaRPr>
                    </a:p>
                  </p:txBody>
                </p:sp>
                <p:sp>
                  <p:nvSpPr>
                    <p:cNvPr id="367" name="Freeform 25"/>
                    <p:cNvSpPr>
                      <a:spLocks/>
                    </p:cNvSpPr>
                    <p:nvPr/>
                  </p:nvSpPr>
                  <p:spPr bwMode="auto">
                    <a:xfrm>
                      <a:off x="4471988" y="2349500"/>
                      <a:ext cx="26988" cy="52388"/>
                    </a:xfrm>
                    <a:custGeom>
                      <a:avLst/>
                      <a:gdLst>
                        <a:gd name="T0" fmla="*/ 30 w 31"/>
                        <a:gd name="T1" fmla="*/ 42 h 58"/>
                        <a:gd name="T2" fmla="*/ 29 w 31"/>
                        <a:gd name="T3" fmla="*/ 28 h 58"/>
                        <a:gd name="T4" fmla="*/ 29 w 31"/>
                        <a:gd name="T5" fmla="*/ 15 h 58"/>
                        <a:gd name="T6" fmla="*/ 14 w 31"/>
                        <a:gd name="T7" fmla="*/ 0 h 58"/>
                        <a:gd name="T8" fmla="*/ 0 w 31"/>
                        <a:gd name="T9" fmla="*/ 15 h 58"/>
                        <a:gd name="T10" fmla="*/ 0 w 31"/>
                        <a:gd name="T11" fmla="*/ 28 h 58"/>
                        <a:gd name="T12" fmla="*/ 1 w 31"/>
                        <a:gd name="T13" fmla="*/ 45 h 58"/>
                        <a:gd name="T14" fmla="*/ 15 w 31"/>
                        <a:gd name="T15" fmla="*/ 58 h 58"/>
                        <a:gd name="T16" fmla="*/ 17 w 31"/>
                        <a:gd name="T17" fmla="*/ 58 h 58"/>
                        <a:gd name="T18" fmla="*/ 30 w 31"/>
                        <a:gd name="T19" fmla="*/ 42 h 5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</a:cxnLst>
                      <a:rect l="0" t="0" r="r" b="b"/>
                      <a:pathLst>
                        <a:path w="31" h="58">
                          <a:moveTo>
                            <a:pt x="30" y="42"/>
                          </a:moveTo>
                          <a:cubicBezTo>
                            <a:pt x="29" y="37"/>
                            <a:pt x="29" y="33"/>
                            <a:pt x="29" y="28"/>
                          </a:cubicBezTo>
                          <a:cubicBezTo>
                            <a:pt x="29" y="15"/>
                            <a:pt x="29" y="15"/>
                            <a:pt x="29" y="15"/>
                          </a:cubicBezTo>
                          <a:cubicBezTo>
                            <a:pt x="29" y="7"/>
                            <a:pt x="22" y="0"/>
                            <a:pt x="14" y="0"/>
                          </a:cubicBezTo>
                          <a:cubicBezTo>
                            <a:pt x="7" y="0"/>
                            <a:pt x="0" y="7"/>
                            <a:pt x="0" y="15"/>
                          </a:cubicBezTo>
                          <a:cubicBezTo>
                            <a:pt x="0" y="28"/>
                            <a:pt x="0" y="28"/>
                            <a:pt x="0" y="28"/>
                          </a:cubicBezTo>
                          <a:cubicBezTo>
                            <a:pt x="0" y="34"/>
                            <a:pt x="0" y="39"/>
                            <a:pt x="1" y="45"/>
                          </a:cubicBezTo>
                          <a:cubicBezTo>
                            <a:pt x="2" y="52"/>
                            <a:pt x="8" y="58"/>
                            <a:pt x="15" y="58"/>
                          </a:cubicBezTo>
                          <a:cubicBezTo>
                            <a:pt x="16" y="58"/>
                            <a:pt x="17" y="58"/>
                            <a:pt x="17" y="58"/>
                          </a:cubicBezTo>
                          <a:cubicBezTo>
                            <a:pt x="25" y="57"/>
                            <a:pt x="31" y="50"/>
                            <a:pt x="30" y="42"/>
                          </a:cubicBezTo>
                          <a:close/>
                        </a:path>
                      </a:pathLst>
                    </a:custGeom>
                    <a:solidFill>
                      <a:srgbClr val="4D4D4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cs typeface=""/>
                      </a:endParaRPr>
                    </a:p>
                  </p:txBody>
                </p:sp>
                <p:sp>
                  <p:nvSpPr>
                    <p:cNvPr id="368" name="Freeform 26"/>
                    <p:cNvSpPr>
                      <a:spLocks/>
                    </p:cNvSpPr>
                    <p:nvPr/>
                  </p:nvSpPr>
                  <p:spPr bwMode="auto">
                    <a:xfrm>
                      <a:off x="4973638" y="2282825"/>
                      <a:ext cx="25400" cy="52388"/>
                    </a:xfrm>
                    <a:custGeom>
                      <a:avLst/>
                      <a:gdLst>
                        <a:gd name="T0" fmla="*/ 14 w 29"/>
                        <a:gd name="T1" fmla="*/ 0 h 58"/>
                        <a:gd name="T2" fmla="*/ 0 w 29"/>
                        <a:gd name="T3" fmla="*/ 15 h 58"/>
                        <a:gd name="T4" fmla="*/ 0 w 29"/>
                        <a:gd name="T5" fmla="*/ 44 h 58"/>
                        <a:gd name="T6" fmla="*/ 14 w 29"/>
                        <a:gd name="T7" fmla="*/ 58 h 58"/>
                        <a:gd name="T8" fmla="*/ 29 w 29"/>
                        <a:gd name="T9" fmla="*/ 44 h 58"/>
                        <a:gd name="T10" fmla="*/ 29 w 29"/>
                        <a:gd name="T11" fmla="*/ 15 h 58"/>
                        <a:gd name="T12" fmla="*/ 14 w 29"/>
                        <a:gd name="T13" fmla="*/ 0 h 5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29" h="58">
                          <a:moveTo>
                            <a:pt x="14" y="0"/>
                          </a:moveTo>
                          <a:cubicBezTo>
                            <a:pt x="6" y="0"/>
                            <a:pt x="0" y="7"/>
                            <a:pt x="0" y="15"/>
                          </a:cubicBezTo>
                          <a:cubicBezTo>
                            <a:pt x="0" y="44"/>
                            <a:pt x="0" y="44"/>
                            <a:pt x="0" y="44"/>
                          </a:cubicBezTo>
                          <a:cubicBezTo>
                            <a:pt x="0" y="52"/>
                            <a:pt x="6" y="58"/>
                            <a:pt x="14" y="58"/>
                          </a:cubicBezTo>
                          <a:cubicBezTo>
                            <a:pt x="22" y="58"/>
                            <a:pt x="29" y="52"/>
                            <a:pt x="29" y="44"/>
                          </a:cubicBezTo>
                          <a:cubicBezTo>
                            <a:pt x="29" y="15"/>
                            <a:pt x="29" y="15"/>
                            <a:pt x="29" y="15"/>
                          </a:cubicBezTo>
                          <a:cubicBezTo>
                            <a:pt x="29" y="7"/>
                            <a:pt x="22" y="0"/>
                            <a:pt x="14" y="0"/>
                          </a:cubicBezTo>
                          <a:close/>
                        </a:path>
                      </a:pathLst>
                    </a:custGeom>
                    <a:solidFill>
                      <a:srgbClr val="4D4D4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cs typeface=""/>
                      </a:endParaRPr>
                    </a:p>
                  </p:txBody>
                </p:sp>
                <p:sp>
                  <p:nvSpPr>
                    <p:cNvPr id="369" name="Freeform 28"/>
                    <p:cNvSpPr>
                      <a:spLocks/>
                    </p:cNvSpPr>
                    <p:nvPr/>
                  </p:nvSpPr>
                  <p:spPr bwMode="auto">
                    <a:xfrm>
                      <a:off x="4927601" y="2432050"/>
                      <a:ext cx="47625" cy="46038"/>
                    </a:xfrm>
                    <a:custGeom>
                      <a:avLst/>
                      <a:gdLst>
                        <a:gd name="T0" fmla="*/ 25 w 53"/>
                        <a:gd name="T1" fmla="*/ 7 h 51"/>
                        <a:gd name="T2" fmla="*/ 7 w 53"/>
                        <a:gd name="T3" fmla="*/ 25 h 51"/>
                        <a:gd name="T4" fmla="*/ 5 w 53"/>
                        <a:gd name="T5" fmla="*/ 45 h 51"/>
                        <a:gd name="T6" fmla="*/ 16 w 53"/>
                        <a:gd name="T7" fmla="*/ 51 h 51"/>
                        <a:gd name="T8" fmla="*/ 25 w 53"/>
                        <a:gd name="T9" fmla="*/ 47 h 51"/>
                        <a:gd name="T10" fmla="*/ 48 w 53"/>
                        <a:gd name="T11" fmla="*/ 25 h 51"/>
                        <a:gd name="T12" fmla="*/ 45 w 53"/>
                        <a:gd name="T13" fmla="*/ 5 h 51"/>
                        <a:gd name="T14" fmla="*/ 25 w 53"/>
                        <a:gd name="T15" fmla="*/ 7 h 5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53" h="51">
                          <a:moveTo>
                            <a:pt x="25" y="7"/>
                          </a:moveTo>
                          <a:cubicBezTo>
                            <a:pt x="20" y="14"/>
                            <a:pt x="14" y="20"/>
                            <a:pt x="7" y="25"/>
                          </a:cubicBezTo>
                          <a:cubicBezTo>
                            <a:pt x="1" y="30"/>
                            <a:pt x="0" y="39"/>
                            <a:pt x="5" y="45"/>
                          </a:cubicBezTo>
                          <a:cubicBezTo>
                            <a:pt x="8" y="49"/>
                            <a:pt x="12" y="51"/>
                            <a:pt x="16" y="51"/>
                          </a:cubicBezTo>
                          <a:cubicBezTo>
                            <a:pt x="20" y="51"/>
                            <a:pt x="23" y="50"/>
                            <a:pt x="25" y="47"/>
                          </a:cubicBezTo>
                          <a:cubicBezTo>
                            <a:pt x="34" y="41"/>
                            <a:pt x="41" y="33"/>
                            <a:pt x="48" y="25"/>
                          </a:cubicBezTo>
                          <a:cubicBezTo>
                            <a:pt x="53" y="19"/>
                            <a:pt x="52" y="9"/>
                            <a:pt x="45" y="5"/>
                          </a:cubicBezTo>
                          <a:cubicBezTo>
                            <a:pt x="39" y="0"/>
                            <a:pt x="30" y="1"/>
                            <a:pt x="25" y="7"/>
                          </a:cubicBezTo>
                          <a:close/>
                        </a:path>
                      </a:pathLst>
                    </a:custGeom>
                    <a:solidFill>
                      <a:srgbClr val="4D4D4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cs typeface=""/>
                      </a:endParaRPr>
                    </a:p>
                  </p:txBody>
                </p:sp>
                <p:sp>
                  <p:nvSpPr>
                    <p:cNvPr id="370" name="Freeform 29"/>
                    <p:cNvSpPr>
                      <a:spLocks/>
                    </p:cNvSpPr>
                    <p:nvPr/>
                  </p:nvSpPr>
                  <p:spPr bwMode="auto">
                    <a:xfrm>
                      <a:off x="4968876" y="2360613"/>
                      <a:ext cx="30163" cy="52388"/>
                    </a:xfrm>
                    <a:custGeom>
                      <a:avLst/>
                      <a:gdLst>
                        <a:gd name="T0" fmla="*/ 19 w 34"/>
                        <a:gd name="T1" fmla="*/ 0 h 58"/>
                        <a:gd name="T2" fmla="*/ 5 w 34"/>
                        <a:gd name="T3" fmla="*/ 15 h 58"/>
                        <a:gd name="T4" fmla="*/ 2 w 34"/>
                        <a:gd name="T5" fmla="*/ 40 h 58"/>
                        <a:gd name="T6" fmla="*/ 13 w 34"/>
                        <a:gd name="T7" fmla="*/ 58 h 58"/>
                        <a:gd name="T8" fmla="*/ 16 w 34"/>
                        <a:gd name="T9" fmla="*/ 58 h 58"/>
                        <a:gd name="T10" fmla="*/ 30 w 34"/>
                        <a:gd name="T11" fmla="*/ 47 h 58"/>
                        <a:gd name="T12" fmla="*/ 34 w 34"/>
                        <a:gd name="T13" fmla="*/ 15 h 58"/>
                        <a:gd name="T14" fmla="*/ 34 w 34"/>
                        <a:gd name="T15" fmla="*/ 14 h 58"/>
                        <a:gd name="T16" fmla="*/ 19 w 34"/>
                        <a:gd name="T17" fmla="*/ 0 h 5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34" h="58">
                          <a:moveTo>
                            <a:pt x="19" y="0"/>
                          </a:moveTo>
                          <a:cubicBezTo>
                            <a:pt x="11" y="0"/>
                            <a:pt x="5" y="7"/>
                            <a:pt x="5" y="15"/>
                          </a:cubicBezTo>
                          <a:cubicBezTo>
                            <a:pt x="5" y="24"/>
                            <a:pt x="4" y="32"/>
                            <a:pt x="2" y="40"/>
                          </a:cubicBezTo>
                          <a:cubicBezTo>
                            <a:pt x="0" y="48"/>
                            <a:pt x="5" y="56"/>
                            <a:pt x="13" y="58"/>
                          </a:cubicBezTo>
                          <a:cubicBezTo>
                            <a:pt x="14" y="58"/>
                            <a:pt x="15" y="58"/>
                            <a:pt x="16" y="58"/>
                          </a:cubicBezTo>
                          <a:cubicBezTo>
                            <a:pt x="23" y="58"/>
                            <a:pt x="29" y="53"/>
                            <a:pt x="30" y="47"/>
                          </a:cubicBezTo>
                          <a:cubicBezTo>
                            <a:pt x="32" y="36"/>
                            <a:pt x="34" y="26"/>
                            <a:pt x="34" y="15"/>
                          </a:cubicBezTo>
                          <a:cubicBezTo>
                            <a:pt x="34" y="14"/>
                            <a:pt x="34" y="14"/>
                            <a:pt x="34" y="14"/>
                          </a:cubicBezTo>
                          <a:cubicBezTo>
                            <a:pt x="34" y="6"/>
                            <a:pt x="27" y="0"/>
                            <a:pt x="19" y="0"/>
                          </a:cubicBezTo>
                          <a:close/>
                        </a:path>
                      </a:pathLst>
                    </a:custGeom>
                    <a:solidFill>
                      <a:srgbClr val="4D4D4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cs typeface=""/>
                      </a:endParaRPr>
                    </a:p>
                  </p:txBody>
                </p:sp>
                <p:sp>
                  <p:nvSpPr>
                    <p:cNvPr id="371" name="Freeform 30"/>
                    <p:cNvSpPr>
                      <a:spLocks/>
                    </p:cNvSpPr>
                    <p:nvPr/>
                  </p:nvSpPr>
                  <p:spPr bwMode="auto">
                    <a:xfrm>
                      <a:off x="4973638" y="2205038"/>
                      <a:ext cx="25400" cy="52388"/>
                    </a:xfrm>
                    <a:custGeom>
                      <a:avLst/>
                      <a:gdLst>
                        <a:gd name="T0" fmla="*/ 14 w 29"/>
                        <a:gd name="T1" fmla="*/ 0 h 58"/>
                        <a:gd name="T2" fmla="*/ 0 w 29"/>
                        <a:gd name="T3" fmla="*/ 15 h 58"/>
                        <a:gd name="T4" fmla="*/ 0 w 29"/>
                        <a:gd name="T5" fmla="*/ 43 h 58"/>
                        <a:gd name="T6" fmla="*/ 14 w 29"/>
                        <a:gd name="T7" fmla="*/ 58 h 58"/>
                        <a:gd name="T8" fmla="*/ 29 w 29"/>
                        <a:gd name="T9" fmla="*/ 43 h 58"/>
                        <a:gd name="T10" fmla="*/ 29 w 29"/>
                        <a:gd name="T11" fmla="*/ 15 h 58"/>
                        <a:gd name="T12" fmla="*/ 14 w 29"/>
                        <a:gd name="T13" fmla="*/ 0 h 5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29" h="58">
                          <a:moveTo>
                            <a:pt x="14" y="0"/>
                          </a:moveTo>
                          <a:cubicBezTo>
                            <a:pt x="6" y="0"/>
                            <a:pt x="0" y="7"/>
                            <a:pt x="0" y="15"/>
                          </a:cubicBezTo>
                          <a:cubicBezTo>
                            <a:pt x="0" y="43"/>
                            <a:pt x="0" y="43"/>
                            <a:pt x="0" y="43"/>
                          </a:cubicBezTo>
                          <a:cubicBezTo>
                            <a:pt x="0" y="51"/>
                            <a:pt x="6" y="58"/>
                            <a:pt x="14" y="58"/>
                          </a:cubicBezTo>
                          <a:cubicBezTo>
                            <a:pt x="22" y="58"/>
                            <a:pt x="29" y="51"/>
                            <a:pt x="29" y="43"/>
                          </a:cubicBezTo>
                          <a:cubicBezTo>
                            <a:pt x="29" y="15"/>
                            <a:pt x="29" y="15"/>
                            <a:pt x="29" y="15"/>
                          </a:cubicBezTo>
                          <a:cubicBezTo>
                            <a:pt x="29" y="7"/>
                            <a:pt x="22" y="0"/>
                            <a:pt x="14" y="0"/>
                          </a:cubicBezTo>
                          <a:close/>
                        </a:path>
                      </a:pathLst>
                    </a:custGeom>
                    <a:solidFill>
                      <a:srgbClr val="4D4D4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cs typeface=""/>
                      </a:endParaRPr>
                    </a:p>
                  </p:txBody>
                </p:sp>
                <p:sp>
                  <p:nvSpPr>
                    <p:cNvPr id="372" name="Freeform 31"/>
                    <p:cNvSpPr>
                      <a:spLocks/>
                    </p:cNvSpPr>
                    <p:nvPr/>
                  </p:nvSpPr>
                  <p:spPr bwMode="auto">
                    <a:xfrm>
                      <a:off x="4973638" y="2127250"/>
                      <a:ext cx="25400" cy="52388"/>
                    </a:xfrm>
                    <a:custGeom>
                      <a:avLst/>
                      <a:gdLst>
                        <a:gd name="T0" fmla="*/ 14 w 29"/>
                        <a:gd name="T1" fmla="*/ 0 h 58"/>
                        <a:gd name="T2" fmla="*/ 0 w 29"/>
                        <a:gd name="T3" fmla="*/ 15 h 58"/>
                        <a:gd name="T4" fmla="*/ 0 w 29"/>
                        <a:gd name="T5" fmla="*/ 43 h 58"/>
                        <a:gd name="T6" fmla="*/ 14 w 29"/>
                        <a:gd name="T7" fmla="*/ 58 h 58"/>
                        <a:gd name="T8" fmla="*/ 29 w 29"/>
                        <a:gd name="T9" fmla="*/ 43 h 58"/>
                        <a:gd name="T10" fmla="*/ 29 w 29"/>
                        <a:gd name="T11" fmla="*/ 15 h 58"/>
                        <a:gd name="T12" fmla="*/ 14 w 29"/>
                        <a:gd name="T13" fmla="*/ 0 h 5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29" h="58">
                          <a:moveTo>
                            <a:pt x="14" y="0"/>
                          </a:moveTo>
                          <a:cubicBezTo>
                            <a:pt x="6" y="0"/>
                            <a:pt x="0" y="7"/>
                            <a:pt x="0" y="15"/>
                          </a:cubicBezTo>
                          <a:cubicBezTo>
                            <a:pt x="0" y="43"/>
                            <a:pt x="0" y="43"/>
                            <a:pt x="0" y="43"/>
                          </a:cubicBezTo>
                          <a:cubicBezTo>
                            <a:pt x="0" y="51"/>
                            <a:pt x="6" y="58"/>
                            <a:pt x="14" y="58"/>
                          </a:cubicBezTo>
                          <a:cubicBezTo>
                            <a:pt x="22" y="58"/>
                            <a:pt x="29" y="51"/>
                            <a:pt x="29" y="43"/>
                          </a:cubicBezTo>
                          <a:cubicBezTo>
                            <a:pt x="29" y="15"/>
                            <a:pt x="29" y="15"/>
                            <a:pt x="29" y="15"/>
                          </a:cubicBezTo>
                          <a:cubicBezTo>
                            <a:pt x="29" y="7"/>
                            <a:pt x="22" y="0"/>
                            <a:pt x="14" y="0"/>
                          </a:cubicBezTo>
                          <a:close/>
                        </a:path>
                      </a:pathLst>
                    </a:custGeom>
                    <a:solidFill>
                      <a:srgbClr val="4D4D4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cs typeface=""/>
                      </a:endParaRPr>
                    </a:p>
                  </p:txBody>
                </p:sp>
                <p:sp>
                  <p:nvSpPr>
                    <p:cNvPr id="373" name="Freeform 32"/>
                    <p:cNvSpPr>
                      <a:spLocks/>
                    </p:cNvSpPr>
                    <p:nvPr/>
                  </p:nvSpPr>
                  <p:spPr bwMode="auto">
                    <a:xfrm>
                      <a:off x="4546601" y="2470150"/>
                      <a:ext cx="53975" cy="33338"/>
                    </a:xfrm>
                    <a:custGeom>
                      <a:avLst/>
                      <a:gdLst>
                        <a:gd name="T0" fmla="*/ 46 w 60"/>
                        <a:gd name="T1" fmla="*/ 8 h 37"/>
                        <a:gd name="T2" fmla="*/ 21 w 60"/>
                        <a:gd name="T3" fmla="*/ 2 h 37"/>
                        <a:gd name="T4" fmla="*/ 3 w 60"/>
                        <a:gd name="T5" fmla="*/ 11 h 37"/>
                        <a:gd name="T6" fmla="*/ 12 w 60"/>
                        <a:gd name="T7" fmla="*/ 30 h 37"/>
                        <a:gd name="T8" fmla="*/ 43 w 60"/>
                        <a:gd name="T9" fmla="*/ 37 h 37"/>
                        <a:gd name="T10" fmla="*/ 44 w 60"/>
                        <a:gd name="T11" fmla="*/ 37 h 37"/>
                        <a:gd name="T12" fmla="*/ 59 w 60"/>
                        <a:gd name="T13" fmla="*/ 24 h 37"/>
                        <a:gd name="T14" fmla="*/ 46 w 60"/>
                        <a:gd name="T15" fmla="*/ 8 h 3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60" h="37">
                          <a:moveTo>
                            <a:pt x="46" y="8"/>
                          </a:moveTo>
                          <a:cubicBezTo>
                            <a:pt x="38" y="7"/>
                            <a:pt x="29" y="5"/>
                            <a:pt x="21" y="2"/>
                          </a:cubicBezTo>
                          <a:cubicBezTo>
                            <a:pt x="14" y="0"/>
                            <a:pt x="6" y="4"/>
                            <a:pt x="3" y="11"/>
                          </a:cubicBezTo>
                          <a:cubicBezTo>
                            <a:pt x="0" y="19"/>
                            <a:pt x="4" y="27"/>
                            <a:pt x="12" y="30"/>
                          </a:cubicBezTo>
                          <a:cubicBezTo>
                            <a:pt x="22" y="33"/>
                            <a:pt x="32" y="36"/>
                            <a:pt x="43" y="37"/>
                          </a:cubicBezTo>
                          <a:cubicBezTo>
                            <a:pt x="43" y="37"/>
                            <a:pt x="44" y="37"/>
                            <a:pt x="44" y="37"/>
                          </a:cubicBezTo>
                          <a:cubicBezTo>
                            <a:pt x="51" y="37"/>
                            <a:pt x="58" y="32"/>
                            <a:pt x="59" y="24"/>
                          </a:cubicBezTo>
                          <a:cubicBezTo>
                            <a:pt x="60" y="16"/>
                            <a:pt x="54" y="9"/>
                            <a:pt x="46" y="8"/>
                          </a:cubicBezTo>
                          <a:close/>
                        </a:path>
                      </a:pathLst>
                    </a:custGeom>
                    <a:solidFill>
                      <a:srgbClr val="4D4D4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cs typeface=""/>
                      </a:endParaRPr>
                    </a:p>
                  </p:txBody>
                </p:sp>
                <p:sp>
                  <p:nvSpPr>
                    <p:cNvPr id="374" name="Freeform 33"/>
                    <p:cNvSpPr>
                      <a:spLocks/>
                    </p:cNvSpPr>
                    <p:nvPr/>
                  </p:nvSpPr>
                  <p:spPr bwMode="auto">
                    <a:xfrm>
                      <a:off x="4781551" y="2478088"/>
                      <a:ext cx="50800" cy="25400"/>
                    </a:xfrm>
                    <a:custGeom>
                      <a:avLst/>
                      <a:gdLst>
                        <a:gd name="T0" fmla="*/ 43 w 57"/>
                        <a:gd name="T1" fmla="*/ 0 h 29"/>
                        <a:gd name="T2" fmla="*/ 14 w 57"/>
                        <a:gd name="T3" fmla="*/ 0 h 29"/>
                        <a:gd name="T4" fmla="*/ 0 w 57"/>
                        <a:gd name="T5" fmla="*/ 15 h 29"/>
                        <a:gd name="T6" fmla="*/ 14 w 57"/>
                        <a:gd name="T7" fmla="*/ 29 h 29"/>
                        <a:gd name="T8" fmla="*/ 43 w 57"/>
                        <a:gd name="T9" fmla="*/ 29 h 29"/>
                        <a:gd name="T10" fmla="*/ 57 w 57"/>
                        <a:gd name="T11" fmla="*/ 15 h 29"/>
                        <a:gd name="T12" fmla="*/ 43 w 57"/>
                        <a:gd name="T13" fmla="*/ 0 h 2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57" h="29">
                          <a:moveTo>
                            <a:pt x="43" y="0"/>
                          </a:moveTo>
                          <a:cubicBezTo>
                            <a:pt x="14" y="0"/>
                            <a:pt x="14" y="0"/>
                            <a:pt x="14" y="0"/>
                          </a:cubicBezTo>
                          <a:cubicBezTo>
                            <a:pt x="6" y="0"/>
                            <a:pt x="0" y="7"/>
                            <a:pt x="0" y="15"/>
                          </a:cubicBezTo>
                          <a:cubicBezTo>
                            <a:pt x="0" y="23"/>
                            <a:pt x="6" y="29"/>
                            <a:pt x="14" y="29"/>
                          </a:cubicBezTo>
                          <a:cubicBezTo>
                            <a:pt x="43" y="29"/>
                            <a:pt x="43" y="29"/>
                            <a:pt x="43" y="29"/>
                          </a:cubicBezTo>
                          <a:cubicBezTo>
                            <a:pt x="51" y="29"/>
                            <a:pt x="57" y="23"/>
                            <a:pt x="57" y="15"/>
                          </a:cubicBezTo>
                          <a:cubicBezTo>
                            <a:pt x="57" y="7"/>
                            <a:pt x="51" y="0"/>
                            <a:pt x="43" y="0"/>
                          </a:cubicBezTo>
                          <a:close/>
                        </a:path>
                      </a:pathLst>
                    </a:custGeom>
                    <a:solidFill>
                      <a:srgbClr val="4D4D4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cs typeface=""/>
                      </a:endParaRPr>
                    </a:p>
                  </p:txBody>
                </p:sp>
                <p:sp>
                  <p:nvSpPr>
                    <p:cNvPr id="375" name="Freeform 34"/>
                    <p:cNvSpPr>
                      <a:spLocks/>
                    </p:cNvSpPr>
                    <p:nvPr/>
                  </p:nvSpPr>
                  <p:spPr bwMode="auto">
                    <a:xfrm>
                      <a:off x="4703763" y="2478088"/>
                      <a:ext cx="50800" cy="25400"/>
                    </a:xfrm>
                    <a:custGeom>
                      <a:avLst/>
                      <a:gdLst>
                        <a:gd name="T0" fmla="*/ 44 w 58"/>
                        <a:gd name="T1" fmla="*/ 0 h 29"/>
                        <a:gd name="T2" fmla="*/ 15 w 58"/>
                        <a:gd name="T3" fmla="*/ 0 h 29"/>
                        <a:gd name="T4" fmla="*/ 0 w 58"/>
                        <a:gd name="T5" fmla="*/ 15 h 29"/>
                        <a:gd name="T6" fmla="*/ 15 w 58"/>
                        <a:gd name="T7" fmla="*/ 29 h 29"/>
                        <a:gd name="T8" fmla="*/ 44 w 58"/>
                        <a:gd name="T9" fmla="*/ 29 h 29"/>
                        <a:gd name="T10" fmla="*/ 58 w 58"/>
                        <a:gd name="T11" fmla="*/ 15 h 29"/>
                        <a:gd name="T12" fmla="*/ 44 w 58"/>
                        <a:gd name="T13" fmla="*/ 0 h 2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58" h="29">
                          <a:moveTo>
                            <a:pt x="44" y="0"/>
                          </a:moveTo>
                          <a:cubicBezTo>
                            <a:pt x="15" y="0"/>
                            <a:pt x="15" y="0"/>
                            <a:pt x="15" y="0"/>
                          </a:cubicBezTo>
                          <a:cubicBezTo>
                            <a:pt x="7" y="0"/>
                            <a:pt x="0" y="7"/>
                            <a:pt x="0" y="15"/>
                          </a:cubicBezTo>
                          <a:cubicBezTo>
                            <a:pt x="0" y="23"/>
                            <a:pt x="7" y="29"/>
                            <a:pt x="15" y="29"/>
                          </a:cubicBezTo>
                          <a:cubicBezTo>
                            <a:pt x="44" y="29"/>
                            <a:pt x="44" y="29"/>
                            <a:pt x="44" y="29"/>
                          </a:cubicBezTo>
                          <a:cubicBezTo>
                            <a:pt x="51" y="29"/>
                            <a:pt x="58" y="23"/>
                            <a:pt x="58" y="15"/>
                          </a:cubicBezTo>
                          <a:cubicBezTo>
                            <a:pt x="58" y="7"/>
                            <a:pt x="51" y="0"/>
                            <a:pt x="44" y="0"/>
                          </a:cubicBezTo>
                          <a:close/>
                        </a:path>
                      </a:pathLst>
                    </a:custGeom>
                    <a:solidFill>
                      <a:srgbClr val="4D4D4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cs typeface=""/>
                      </a:endParaRPr>
                    </a:p>
                  </p:txBody>
                </p:sp>
                <p:sp>
                  <p:nvSpPr>
                    <p:cNvPr id="376" name="Freeform 35"/>
                    <p:cNvSpPr>
                      <a:spLocks/>
                    </p:cNvSpPr>
                    <p:nvPr/>
                  </p:nvSpPr>
                  <p:spPr bwMode="auto">
                    <a:xfrm>
                      <a:off x="4625976" y="2478088"/>
                      <a:ext cx="52388" cy="25400"/>
                    </a:xfrm>
                    <a:custGeom>
                      <a:avLst/>
                      <a:gdLst>
                        <a:gd name="T0" fmla="*/ 43 w 58"/>
                        <a:gd name="T1" fmla="*/ 0 h 29"/>
                        <a:gd name="T2" fmla="*/ 15 w 58"/>
                        <a:gd name="T3" fmla="*/ 0 h 29"/>
                        <a:gd name="T4" fmla="*/ 0 w 58"/>
                        <a:gd name="T5" fmla="*/ 15 h 29"/>
                        <a:gd name="T6" fmla="*/ 15 w 58"/>
                        <a:gd name="T7" fmla="*/ 29 h 29"/>
                        <a:gd name="T8" fmla="*/ 43 w 58"/>
                        <a:gd name="T9" fmla="*/ 29 h 29"/>
                        <a:gd name="T10" fmla="*/ 58 w 58"/>
                        <a:gd name="T11" fmla="*/ 15 h 29"/>
                        <a:gd name="T12" fmla="*/ 43 w 58"/>
                        <a:gd name="T13" fmla="*/ 0 h 2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58" h="29">
                          <a:moveTo>
                            <a:pt x="43" y="0"/>
                          </a:moveTo>
                          <a:cubicBezTo>
                            <a:pt x="15" y="0"/>
                            <a:pt x="15" y="0"/>
                            <a:pt x="15" y="0"/>
                          </a:cubicBezTo>
                          <a:cubicBezTo>
                            <a:pt x="7" y="0"/>
                            <a:pt x="0" y="7"/>
                            <a:pt x="0" y="15"/>
                          </a:cubicBezTo>
                          <a:cubicBezTo>
                            <a:pt x="0" y="23"/>
                            <a:pt x="7" y="29"/>
                            <a:pt x="15" y="29"/>
                          </a:cubicBezTo>
                          <a:cubicBezTo>
                            <a:pt x="43" y="29"/>
                            <a:pt x="43" y="29"/>
                            <a:pt x="43" y="29"/>
                          </a:cubicBezTo>
                          <a:cubicBezTo>
                            <a:pt x="51" y="29"/>
                            <a:pt x="58" y="23"/>
                            <a:pt x="58" y="15"/>
                          </a:cubicBezTo>
                          <a:cubicBezTo>
                            <a:pt x="58" y="7"/>
                            <a:pt x="51" y="0"/>
                            <a:pt x="43" y="0"/>
                          </a:cubicBezTo>
                          <a:close/>
                        </a:path>
                      </a:pathLst>
                    </a:custGeom>
                    <a:solidFill>
                      <a:srgbClr val="4D4D4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cs typeface=""/>
                      </a:endParaRPr>
                    </a:p>
                  </p:txBody>
                </p:sp>
                <p:sp>
                  <p:nvSpPr>
                    <p:cNvPr id="377" name="Freeform 38"/>
                    <p:cNvSpPr>
                      <a:spLocks/>
                    </p:cNvSpPr>
                    <p:nvPr/>
                  </p:nvSpPr>
                  <p:spPr bwMode="auto">
                    <a:xfrm>
                      <a:off x="4859338" y="2473325"/>
                      <a:ext cx="52388" cy="30163"/>
                    </a:xfrm>
                    <a:custGeom>
                      <a:avLst/>
                      <a:gdLst>
                        <a:gd name="T0" fmla="*/ 39 w 58"/>
                        <a:gd name="T1" fmla="*/ 2 h 34"/>
                        <a:gd name="T2" fmla="*/ 14 w 58"/>
                        <a:gd name="T3" fmla="*/ 5 h 34"/>
                        <a:gd name="T4" fmla="*/ 0 w 58"/>
                        <a:gd name="T5" fmla="*/ 20 h 34"/>
                        <a:gd name="T6" fmla="*/ 14 w 58"/>
                        <a:gd name="T7" fmla="*/ 34 h 34"/>
                        <a:gd name="T8" fmla="*/ 14 w 58"/>
                        <a:gd name="T9" fmla="*/ 34 h 34"/>
                        <a:gd name="T10" fmla="*/ 46 w 58"/>
                        <a:gd name="T11" fmla="*/ 30 h 34"/>
                        <a:gd name="T12" fmla="*/ 56 w 58"/>
                        <a:gd name="T13" fmla="*/ 12 h 34"/>
                        <a:gd name="T14" fmla="*/ 39 w 58"/>
                        <a:gd name="T15" fmla="*/ 2 h 3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58" h="34">
                          <a:moveTo>
                            <a:pt x="39" y="2"/>
                          </a:moveTo>
                          <a:cubicBezTo>
                            <a:pt x="31" y="4"/>
                            <a:pt x="22" y="5"/>
                            <a:pt x="14" y="5"/>
                          </a:cubicBezTo>
                          <a:cubicBezTo>
                            <a:pt x="6" y="5"/>
                            <a:pt x="0" y="12"/>
                            <a:pt x="0" y="20"/>
                          </a:cubicBezTo>
                          <a:cubicBezTo>
                            <a:pt x="0" y="28"/>
                            <a:pt x="6" y="34"/>
                            <a:pt x="14" y="34"/>
                          </a:cubicBezTo>
                          <a:cubicBezTo>
                            <a:pt x="14" y="34"/>
                            <a:pt x="14" y="34"/>
                            <a:pt x="14" y="34"/>
                          </a:cubicBezTo>
                          <a:cubicBezTo>
                            <a:pt x="25" y="34"/>
                            <a:pt x="36" y="32"/>
                            <a:pt x="46" y="30"/>
                          </a:cubicBezTo>
                          <a:cubicBezTo>
                            <a:pt x="54" y="28"/>
                            <a:pt x="58" y="20"/>
                            <a:pt x="56" y="12"/>
                          </a:cubicBezTo>
                          <a:cubicBezTo>
                            <a:pt x="55" y="5"/>
                            <a:pt x="47" y="0"/>
                            <a:pt x="39" y="2"/>
                          </a:cubicBezTo>
                          <a:close/>
                        </a:path>
                      </a:pathLst>
                    </a:custGeom>
                    <a:solidFill>
                      <a:srgbClr val="4D4D4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cs typeface=""/>
                      </a:endParaRPr>
                    </a:p>
                  </p:txBody>
                </p:sp>
              </p:grpSp>
              <p:sp>
                <p:nvSpPr>
                  <p:cNvPr id="354" name="Freeform 12"/>
                  <p:cNvSpPr>
                    <a:spLocks noEditPoints="1"/>
                  </p:cNvSpPr>
                  <p:nvPr/>
                </p:nvSpPr>
                <p:spPr bwMode="auto">
                  <a:xfrm>
                    <a:off x="5406483" y="2446478"/>
                    <a:ext cx="214941" cy="191168"/>
                  </a:xfrm>
                  <a:custGeom>
                    <a:avLst/>
                    <a:gdLst>
                      <a:gd name="T0" fmla="*/ 419 w 494"/>
                      <a:gd name="T1" fmla="*/ 299 h 448"/>
                      <a:gd name="T2" fmla="*/ 403 w 494"/>
                      <a:gd name="T3" fmla="*/ 301 h 448"/>
                      <a:gd name="T4" fmla="*/ 302 w 494"/>
                      <a:gd name="T5" fmla="*/ 126 h 448"/>
                      <a:gd name="T6" fmla="*/ 322 w 494"/>
                      <a:gd name="T7" fmla="*/ 75 h 448"/>
                      <a:gd name="T8" fmla="*/ 247 w 494"/>
                      <a:gd name="T9" fmla="*/ 0 h 448"/>
                      <a:gd name="T10" fmla="*/ 173 w 494"/>
                      <a:gd name="T11" fmla="*/ 75 h 448"/>
                      <a:gd name="T12" fmla="*/ 193 w 494"/>
                      <a:gd name="T13" fmla="*/ 126 h 448"/>
                      <a:gd name="T14" fmla="*/ 91 w 494"/>
                      <a:gd name="T15" fmla="*/ 301 h 448"/>
                      <a:gd name="T16" fmla="*/ 75 w 494"/>
                      <a:gd name="T17" fmla="*/ 299 h 448"/>
                      <a:gd name="T18" fmla="*/ 0 w 494"/>
                      <a:gd name="T19" fmla="*/ 373 h 448"/>
                      <a:gd name="T20" fmla="*/ 75 w 494"/>
                      <a:gd name="T21" fmla="*/ 448 h 448"/>
                      <a:gd name="T22" fmla="*/ 146 w 494"/>
                      <a:gd name="T23" fmla="*/ 395 h 448"/>
                      <a:gd name="T24" fmla="*/ 349 w 494"/>
                      <a:gd name="T25" fmla="*/ 395 h 448"/>
                      <a:gd name="T26" fmla="*/ 419 w 494"/>
                      <a:gd name="T27" fmla="*/ 448 h 448"/>
                      <a:gd name="T28" fmla="*/ 494 w 494"/>
                      <a:gd name="T29" fmla="*/ 373 h 448"/>
                      <a:gd name="T30" fmla="*/ 419 w 494"/>
                      <a:gd name="T31" fmla="*/ 299 h 448"/>
                      <a:gd name="T32" fmla="*/ 349 w 494"/>
                      <a:gd name="T33" fmla="*/ 351 h 448"/>
                      <a:gd name="T34" fmla="*/ 146 w 494"/>
                      <a:gd name="T35" fmla="*/ 351 h 448"/>
                      <a:gd name="T36" fmla="*/ 130 w 494"/>
                      <a:gd name="T37" fmla="*/ 323 h 448"/>
                      <a:gd name="T38" fmla="*/ 231 w 494"/>
                      <a:gd name="T39" fmla="*/ 148 h 448"/>
                      <a:gd name="T40" fmla="*/ 247 w 494"/>
                      <a:gd name="T41" fmla="*/ 150 h 448"/>
                      <a:gd name="T42" fmla="*/ 264 w 494"/>
                      <a:gd name="T43" fmla="*/ 148 h 448"/>
                      <a:gd name="T44" fmla="*/ 365 w 494"/>
                      <a:gd name="T45" fmla="*/ 323 h 448"/>
                      <a:gd name="T46" fmla="*/ 349 w 494"/>
                      <a:gd name="T47" fmla="*/ 351 h 44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</a:cxnLst>
                    <a:rect l="0" t="0" r="r" b="b"/>
                    <a:pathLst>
                      <a:path w="494" h="448">
                        <a:moveTo>
                          <a:pt x="419" y="299"/>
                        </a:moveTo>
                        <a:cubicBezTo>
                          <a:pt x="414" y="299"/>
                          <a:pt x="408" y="300"/>
                          <a:pt x="403" y="301"/>
                        </a:cubicBezTo>
                        <a:cubicBezTo>
                          <a:pt x="302" y="126"/>
                          <a:pt x="302" y="126"/>
                          <a:pt x="302" y="126"/>
                        </a:cubicBezTo>
                        <a:cubicBezTo>
                          <a:pt x="314" y="112"/>
                          <a:pt x="322" y="95"/>
                          <a:pt x="322" y="75"/>
                        </a:cubicBezTo>
                        <a:cubicBezTo>
                          <a:pt x="322" y="34"/>
                          <a:pt x="288" y="0"/>
                          <a:pt x="247" y="0"/>
                        </a:cubicBezTo>
                        <a:cubicBezTo>
                          <a:pt x="206" y="0"/>
                          <a:pt x="173" y="34"/>
                          <a:pt x="173" y="75"/>
                        </a:cubicBezTo>
                        <a:cubicBezTo>
                          <a:pt x="173" y="95"/>
                          <a:pt x="180" y="112"/>
                          <a:pt x="193" y="126"/>
                        </a:cubicBezTo>
                        <a:cubicBezTo>
                          <a:pt x="91" y="301"/>
                          <a:pt x="91" y="301"/>
                          <a:pt x="91" y="301"/>
                        </a:cubicBezTo>
                        <a:cubicBezTo>
                          <a:pt x="86" y="300"/>
                          <a:pt x="81" y="299"/>
                          <a:pt x="75" y="299"/>
                        </a:cubicBezTo>
                        <a:cubicBezTo>
                          <a:pt x="34" y="299"/>
                          <a:pt x="0" y="332"/>
                          <a:pt x="0" y="373"/>
                        </a:cubicBezTo>
                        <a:cubicBezTo>
                          <a:pt x="0" y="415"/>
                          <a:pt x="34" y="448"/>
                          <a:pt x="75" y="448"/>
                        </a:cubicBezTo>
                        <a:cubicBezTo>
                          <a:pt x="108" y="448"/>
                          <a:pt x="136" y="426"/>
                          <a:pt x="146" y="395"/>
                        </a:cubicBezTo>
                        <a:cubicBezTo>
                          <a:pt x="349" y="395"/>
                          <a:pt x="349" y="395"/>
                          <a:pt x="349" y="395"/>
                        </a:cubicBezTo>
                        <a:cubicBezTo>
                          <a:pt x="358" y="426"/>
                          <a:pt x="386" y="448"/>
                          <a:pt x="419" y="448"/>
                        </a:cubicBezTo>
                        <a:cubicBezTo>
                          <a:pt x="461" y="448"/>
                          <a:pt x="494" y="415"/>
                          <a:pt x="494" y="373"/>
                        </a:cubicBezTo>
                        <a:cubicBezTo>
                          <a:pt x="494" y="332"/>
                          <a:pt x="461" y="299"/>
                          <a:pt x="419" y="299"/>
                        </a:cubicBezTo>
                        <a:close/>
                        <a:moveTo>
                          <a:pt x="349" y="351"/>
                        </a:moveTo>
                        <a:cubicBezTo>
                          <a:pt x="146" y="351"/>
                          <a:pt x="146" y="351"/>
                          <a:pt x="146" y="351"/>
                        </a:cubicBezTo>
                        <a:cubicBezTo>
                          <a:pt x="142" y="341"/>
                          <a:pt x="137" y="331"/>
                          <a:pt x="130" y="323"/>
                        </a:cubicBezTo>
                        <a:cubicBezTo>
                          <a:pt x="231" y="148"/>
                          <a:pt x="231" y="148"/>
                          <a:pt x="231" y="148"/>
                        </a:cubicBezTo>
                        <a:cubicBezTo>
                          <a:pt x="236" y="149"/>
                          <a:pt x="242" y="150"/>
                          <a:pt x="247" y="150"/>
                        </a:cubicBezTo>
                        <a:cubicBezTo>
                          <a:pt x="253" y="150"/>
                          <a:pt x="258" y="149"/>
                          <a:pt x="264" y="148"/>
                        </a:cubicBezTo>
                        <a:cubicBezTo>
                          <a:pt x="365" y="323"/>
                          <a:pt x="365" y="323"/>
                          <a:pt x="365" y="323"/>
                        </a:cubicBezTo>
                        <a:cubicBezTo>
                          <a:pt x="358" y="331"/>
                          <a:pt x="352" y="341"/>
                          <a:pt x="349" y="351"/>
                        </a:cubicBezTo>
                        <a:close/>
                      </a:path>
                    </a:pathLst>
                  </a:custGeom>
                  <a:solidFill>
                    <a:sysClr val="window" lastClr="FFFFFF"/>
                  </a:solidFill>
                  <a:ln>
                    <a:noFill/>
                  </a:ln>
                  <a:ex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2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/>
                      <a:cs typeface=""/>
                    </a:endParaRPr>
                  </a:p>
                </p:txBody>
              </p:sp>
            </p:grpSp>
            <p:sp>
              <p:nvSpPr>
                <p:cNvPr id="351" name="Rounded Rectangle 350"/>
                <p:cNvSpPr/>
                <p:nvPr/>
              </p:nvSpPr>
              <p:spPr>
                <a:xfrm>
                  <a:off x="5352784" y="2386601"/>
                  <a:ext cx="308105" cy="310923"/>
                </a:xfrm>
                <a:prstGeom prst="roundRect">
                  <a:avLst/>
                </a:prstGeom>
                <a:solidFill>
                  <a:srgbClr val="4F81BD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"/>
                    <a:cs typeface=""/>
                  </a:endParaRPr>
                </a:p>
              </p:txBody>
            </p:sp>
            <p:sp>
              <p:nvSpPr>
                <p:cNvPr id="352" name="Freeform 12"/>
                <p:cNvSpPr>
                  <a:spLocks noEditPoints="1"/>
                </p:cNvSpPr>
                <p:nvPr/>
              </p:nvSpPr>
              <p:spPr bwMode="auto">
                <a:xfrm>
                  <a:off x="5388323" y="2435434"/>
                  <a:ext cx="214941" cy="191168"/>
                </a:xfrm>
                <a:custGeom>
                  <a:avLst/>
                  <a:gdLst>
                    <a:gd name="T0" fmla="*/ 419 w 494"/>
                    <a:gd name="T1" fmla="*/ 299 h 448"/>
                    <a:gd name="T2" fmla="*/ 403 w 494"/>
                    <a:gd name="T3" fmla="*/ 301 h 448"/>
                    <a:gd name="T4" fmla="*/ 302 w 494"/>
                    <a:gd name="T5" fmla="*/ 126 h 448"/>
                    <a:gd name="T6" fmla="*/ 322 w 494"/>
                    <a:gd name="T7" fmla="*/ 75 h 448"/>
                    <a:gd name="T8" fmla="*/ 247 w 494"/>
                    <a:gd name="T9" fmla="*/ 0 h 448"/>
                    <a:gd name="T10" fmla="*/ 173 w 494"/>
                    <a:gd name="T11" fmla="*/ 75 h 448"/>
                    <a:gd name="T12" fmla="*/ 193 w 494"/>
                    <a:gd name="T13" fmla="*/ 126 h 448"/>
                    <a:gd name="T14" fmla="*/ 91 w 494"/>
                    <a:gd name="T15" fmla="*/ 301 h 448"/>
                    <a:gd name="T16" fmla="*/ 75 w 494"/>
                    <a:gd name="T17" fmla="*/ 299 h 448"/>
                    <a:gd name="T18" fmla="*/ 0 w 494"/>
                    <a:gd name="T19" fmla="*/ 373 h 448"/>
                    <a:gd name="T20" fmla="*/ 75 w 494"/>
                    <a:gd name="T21" fmla="*/ 448 h 448"/>
                    <a:gd name="T22" fmla="*/ 146 w 494"/>
                    <a:gd name="T23" fmla="*/ 395 h 448"/>
                    <a:gd name="T24" fmla="*/ 349 w 494"/>
                    <a:gd name="T25" fmla="*/ 395 h 448"/>
                    <a:gd name="T26" fmla="*/ 419 w 494"/>
                    <a:gd name="T27" fmla="*/ 448 h 448"/>
                    <a:gd name="T28" fmla="*/ 494 w 494"/>
                    <a:gd name="T29" fmla="*/ 373 h 448"/>
                    <a:gd name="T30" fmla="*/ 419 w 494"/>
                    <a:gd name="T31" fmla="*/ 299 h 448"/>
                    <a:gd name="T32" fmla="*/ 349 w 494"/>
                    <a:gd name="T33" fmla="*/ 351 h 448"/>
                    <a:gd name="T34" fmla="*/ 146 w 494"/>
                    <a:gd name="T35" fmla="*/ 351 h 448"/>
                    <a:gd name="T36" fmla="*/ 130 w 494"/>
                    <a:gd name="T37" fmla="*/ 323 h 448"/>
                    <a:gd name="T38" fmla="*/ 231 w 494"/>
                    <a:gd name="T39" fmla="*/ 148 h 448"/>
                    <a:gd name="T40" fmla="*/ 247 w 494"/>
                    <a:gd name="T41" fmla="*/ 150 h 448"/>
                    <a:gd name="T42" fmla="*/ 264 w 494"/>
                    <a:gd name="T43" fmla="*/ 148 h 448"/>
                    <a:gd name="T44" fmla="*/ 365 w 494"/>
                    <a:gd name="T45" fmla="*/ 323 h 448"/>
                    <a:gd name="T46" fmla="*/ 349 w 494"/>
                    <a:gd name="T47" fmla="*/ 351 h 4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494" h="448">
                      <a:moveTo>
                        <a:pt x="419" y="299"/>
                      </a:moveTo>
                      <a:cubicBezTo>
                        <a:pt x="414" y="299"/>
                        <a:pt x="408" y="300"/>
                        <a:pt x="403" y="301"/>
                      </a:cubicBezTo>
                      <a:cubicBezTo>
                        <a:pt x="302" y="126"/>
                        <a:pt x="302" y="126"/>
                        <a:pt x="302" y="126"/>
                      </a:cubicBezTo>
                      <a:cubicBezTo>
                        <a:pt x="314" y="112"/>
                        <a:pt x="322" y="95"/>
                        <a:pt x="322" y="75"/>
                      </a:cubicBezTo>
                      <a:cubicBezTo>
                        <a:pt x="322" y="34"/>
                        <a:pt x="288" y="0"/>
                        <a:pt x="247" y="0"/>
                      </a:cubicBezTo>
                      <a:cubicBezTo>
                        <a:pt x="206" y="0"/>
                        <a:pt x="173" y="34"/>
                        <a:pt x="173" y="75"/>
                      </a:cubicBezTo>
                      <a:cubicBezTo>
                        <a:pt x="173" y="95"/>
                        <a:pt x="180" y="112"/>
                        <a:pt x="193" y="126"/>
                      </a:cubicBezTo>
                      <a:cubicBezTo>
                        <a:pt x="91" y="301"/>
                        <a:pt x="91" y="301"/>
                        <a:pt x="91" y="301"/>
                      </a:cubicBezTo>
                      <a:cubicBezTo>
                        <a:pt x="86" y="300"/>
                        <a:pt x="81" y="299"/>
                        <a:pt x="75" y="299"/>
                      </a:cubicBezTo>
                      <a:cubicBezTo>
                        <a:pt x="34" y="299"/>
                        <a:pt x="0" y="332"/>
                        <a:pt x="0" y="373"/>
                      </a:cubicBezTo>
                      <a:cubicBezTo>
                        <a:pt x="0" y="415"/>
                        <a:pt x="34" y="448"/>
                        <a:pt x="75" y="448"/>
                      </a:cubicBezTo>
                      <a:cubicBezTo>
                        <a:pt x="108" y="448"/>
                        <a:pt x="136" y="426"/>
                        <a:pt x="146" y="395"/>
                      </a:cubicBezTo>
                      <a:cubicBezTo>
                        <a:pt x="349" y="395"/>
                        <a:pt x="349" y="395"/>
                        <a:pt x="349" y="395"/>
                      </a:cubicBezTo>
                      <a:cubicBezTo>
                        <a:pt x="358" y="426"/>
                        <a:pt x="386" y="448"/>
                        <a:pt x="419" y="448"/>
                      </a:cubicBezTo>
                      <a:cubicBezTo>
                        <a:pt x="461" y="448"/>
                        <a:pt x="494" y="415"/>
                        <a:pt x="494" y="373"/>
                      </a:cubicBezTo>
                      <a:cubicBezTo>
                        <a:pt x="494" y="332"/>
                        <a:pt x="461" y="299"/>
                        <a:pt x="419" y="299"/>
                      </a:cubicBezTo>
                      <a:close/>
                      <a:moveTo>
                        <a:pt x="349" y="351"/>
                      </a:moveTo>
                      <a:cubicBezTo>
                        <a:pt x="146" y="351"/>
                        <a:pt x="146" y="351"/>
                        <a:pt x="146" y="351"/>
                      </a:cubicBezTo>
                      <a:cubicBezTo>
                        <a:pt x="142" y="341"/>
                        <a:pt x="137" y="331"/>
                        <a:pt x="130" y="323"/>
                      </a:cubicBezTo>
                      <a:cubicBezTo>
                        <a:pt x="231" y="148"/>
                        <a:pt x="231" y="148"/>
                        <a:pt x="231" y="148"/>
                      </a:cubicBezTo>
                      <a:cubicBezTo>
                        <a:pt x="236" y="149"/>
                        <a:pt x="242" y="150"/>
                        <a:pt x="247" y="150"/>
                      </a:cubicBezTo>
                      <a:cubicBezTo>
                        <a:pt x="253" y="150"/>
                        <a:pt x="258" y="149"/>
                        <a:pt x="264" y="148"/>
                      </a:cubicBezTo>
                      <a:cubicBezTo>
                        <a:pt x="365" y="323"/>
                        <a:pt x="365" y="323"/>
                        <a:pt x="365" y="323"/>
                      </a:cubicBezTo>
                      <a:cubicBezTo>
                        <a:pt x="358" y="331"/>
                        <a:pt x="352" y="341"/>
                        <a:pt x="349" y="351"/>
                      </a:cubicBezTo>
                      <a:close/>
                    </a:path>
                  </a:pathLst>
                </a:custGeom>
                <a:solidFill>
                  <a:sysClr val="window" lastClr="FFFFFF"/>
                </a:solidFill>
                <a:ln>
                  <a:noFill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cs typeface=""/>
                  </a:endParaRPr>
                </a:p>
              </p:txBody>
            </p:sp>
          </p:grpSp>
          <p:grpSp>
            <p:nvGrpSpPr>
              <p:cNvPr id="292" name="Group 291"/>
              <p:cNvGrpSpPr/>
              <p:nvPr/>
            </p:nvGrpSpPr>
            <p:grpSpPr>
              <a:xfrm>
                <a:off x="3859092" y="3040864"/>
                <a:ext cx="309858" cy="281520"/>
                <a:chOff x="5310724" y="2352924"/>
                <a:chExt cx="398754" cy="374816"/>
              </a:xfrm>
            </p:grpSpPr>
            <p:grpSp>
              <p:nvGrpSpPr>
                <p:cNvPr id="322" name="Group 321"/>
                <p:cNvGrpSpPr/>
                <p:nvPr/>
              </p:nvGrpSpPr>
              <p:grpSpPr>
                <a:xfrm>
                  <a:off x="5310724" y="2352924"/>
                  <a:ext cx="398754" cy="374816"/>
                  <a:chOff x="5310724" y="2352924"/>
                  <a:chExt cx="398754" cy="374816"/>
                </a:xfrm>
              </p:grpSpPr>
              <p:grpSp>
                <p:nvGrpSpPr>
                  <p:cNvPr id="325" name="Group 324"/>
                  <p:cNvGrpSpPr/>
                  <p:nvPr/>
                </p:nvGrpSpPr>
                <p:grpSpPr>
                  <a:xfrm rot="5400000">
                    <a:off x="5322693" y="2340955"/>
                    <a:ext cx="374816" cy="398754"/>
                    <a:chOff x="4471988" y="1985963"/>
                    <a:chExt cx="527051" cy="517525"/>
                  </a:xfrm>
                </p:grpSpPr>
                <p:sp>
                  <p:nvSpPr>
                    <p:cNvPr id="327" name="Freeform 13"/>
                    <p:cNvSpPr>
                      <a:spLocks/>
                    </p:cNvSpPr>
                    <p:nvPr/>
                  </p:nvSpPr>
                  <p:spPr bwMode="auto">
                    <a:xfrm>
                      <a:off x="4471988" y="2117725"/>
                      <a:ext cx="25400" cy="50800"/>
                    </a:xfrm>
                    <a:custGeom>
                      <a:avLst/>
                      <a:gdLst>
                        <a:gd name="T0" fmla="*/ 14 w 29"/>
                        <a:gd name="T1" fmla="*/ 57 h 57"/>
                        <a:gd name="T2" fmla="*/ 29 w 29"/>
                        <a:gd name="T3" fmla="*/ 43 h 57"/>
                        <a:gd name="T4" fmla="*/ 29 w 29"/>
                        <a:gd name="T5" fmla="*/ 14 h 57"/>
                        <a:gd name="T6" fmla="*/ 14 w 29"/>
                        <a:gd name="T7" fmla="*/ 0 h 57"/>
                        <a:gd name="T8" fmla="*/ 0 w 29"/>
                        <a:gd name="T9" fmla="*/ 14 h 57"/>
                        <a:gd name="T10" fmla="*/ 0 w 29"/>
                        <a:gd name="T11" fmla="*/ 43 h 57"/>
                        <a:gd name="T12" fmla="*/ 14 w 29"/>
                        <a:gd name="T13" fmla="*/ 57 h 5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29" h="57">
                          <a:moveTo>
                            <a:pt x="14" y="57"/>
                          </a:moveTo>
                          <a:cubicBezTo>
                            <a:pt x="22" y="57"/>
                            <a:pt x="29" y="51"/>
                            <a:pt x="29" y="43"/>
                          </a:cubicBezTo>
                          <a:cubicBezTo>
                            <a:pt x="29" y="14"/>
                            <a:pt x="29" y="14"/>
                            <a:pt x="29" y="14"/>
                          </a:cubicBezTo>
                          <a:cubicBezTo>
                            <a:pt x="29" y="6"/>
                            <a:pt x="22" y="0"/>
                            <a:pt x="14" y="0"/>
                          </a:cubicBezTo>
                          <a:cubicBezTo>
                            <a:pt x="7" y="0"/>
                            <a:pt x="0" y="6"/>
                            <a:pt x="0" y="14"/>
                          </a:cubicBezTo>
                          <a:cubicBezTo>
                            <a:pt x="0" y="43"/>
                            <a:pt x="0" y="43"/>
                            <a:pt x="0" y="43"/>
                          </a:cubicBezTo>
                          <a:cubicBezTo>
                            <a:pt x="0" y="51"/>
                            <a:pt x="7" y="57"/>
                            <a:pt x="14" y="57"/>
                          </a:cubicBezTo>
                          <a:close/>
                        </a:path>
                      </a:pathLst>
                    </a:custGeom>
                    <a:solidFill>
                      <a:srgbClr val="4D4D4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cs typeface=""/>
                      </a:endParaRPr>
                    </a:p>
                  </p:txBody>
                </p:sp>
                <p:sp>
                  <p:nvSpPr>
                    <p:cNvPr id="328" name="Freeform 14"/>
                    <p:cNvSpPr>
                      <a:spLocks/>
                    </p:cNvSpPr>
                    <p:nvPr/>
                  </p:nvSpPr>
                  <p:spPr bwMode="auto">
                    <a:xfrm>
                      <a:off x="4471988" y="2271713"/>
                      <a:ext cx="25400" cy="52388"/>
                    </a:xfrm>
                    <a:custGeom>
                      <a:avLst/>
                      <a:gdLst>
                        <a:gd name="T0" fmla="*/ 14 w 29"/>
                        <a:gd name="T1" fmla="*/ 58 h 58"/>
                        <a:gd name="T2" fmla="*/ 29 w 29"/>
                        <a:gd name="T3" fmla="*/ 43 h 58"/>
                        <a:gd name="T4" fmla="*/ 29 w 29"/>
                        <a:gd name="T5" fmla="*/ 15 h 58"/>
                        <a:gd name="T6" fmla="*/ 14 w 29"/>
                        <a:gd name="T7" fmla="*/ 0 h 58"/>
                        <a:gd name="T8" fmla="*/ 0 w 29"/>
                        <a:gd name="T9" fmla="*/ 15 h 58"/>
                        <a:gd name="T10" fmla="*/ 0 w 29"/>
                        <a:gd name="T11" fmla="*/ 43 h 58"/>
                        <a:gd name="T12" fmla="*/ 14 w 29"/>
                        <a:gd name="T13" fmla="*/ 58 h 5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29" h="58">
                          <a:moveTo>
                            <a:pt x="14" y="58"/>
                          </a:moveTo>
                          <a:cubicBezTo>
                            <a:pt x="22" y="58"/>
                            <a:pt x="29" y="51"/>
                            <a:pt x="29" y="43"/>
                          </a:cubicBezTo>
                          <a:cubicBezTo>
                            <a:pt x="29" y="15"/>
                            <a:pt x="29" y="15"/>
                            <a:pt x="29" y="15"/>
                          </a:cubicBezTo>
                          <a:cubicBezTo>
                            <a:pt x="29" y="7"/>
                            <a:pt x="22" y="0"/>
                            <a:pt x="14" y="0"/>
                          </a:cubicBezTo>
                          <a:cubicBezTo>
                            <a:pt x="7" y="0"/>
                            <a:pt x="0" y="7"/>
                            <a:pt x="0" y="15"/>
                          </a:cubicBezTo>
                          <a:cubicBezTo>
                            <a:pt x="0" y="43"/>
                            <a:pt x="0" y="43"/>
                            <a:pt x="0" y="43"/>
                          </a:cubicBezTo>
                          <a:cubicBezTo>
                            <a:pt x="0" y="51"/>
                            <a:pt x="7" y="58"/>
                            <a:pt x="14" y="58"/>
                          </a:cubicBezTo>
                          <a:close/>
                        </a:path>
                      </a:pathLst>
                    </a:custGeom>
                    <a:solidFill>
                      <a:srgbClr val="4D4D4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cs typeface=""/>
                      </a:endParaRPr>
                    </a:p>
                  </p:txBody>
                </p:sp>
                <p:sp>
                  <p:nvSpPr>
                    <p:cNvPr id="329" name="Freeform 15"/>
                    <p:cNvSpPr>
                      <a:spLocks/>
                    </p:cNvSpPr>
                    <p:nvPr/>
                  </p:nvSpPr>
                  <p:spPr bwMode="auto">
                    <a:xfrm>
                      <a:off x="4487863" y="2422525"/>
                      <a:ext cx="44450" cy="47625"/>
                    </a:xfrm>
                    <a:custGeom>
                      <a:avLst/>
                      <a:gdLst>
                        <a:gd name="T0" fmla="*/ 29 w 50"/>
                        <a:gd name="T1" fmla="*/ 8 h 53"/>
                        <a:gd name="T2" fmla="*/ 9 w 50"/>
                        <a:gd name="T3" fmla="*/ 4 h 53"/>
                        <a:gd name="T4" fmla="*/ 4 w 50"/>
                        <a:gd name="T5" fmla="*/ 24 h 53"/>
                        <a:gd name="T6" fmla="*/ 24 w 50"/>
                        <a:gd name="T7" fmla="*/ 49 h 53"/>
                        <a:gd name="T8" fmla="*/ 34 w 50"/>
                        <a:gd name="T9" fmla="*/ 53 h 53"/>
                        <a:gd name="T10" fmla="*/ 45 w 50"/>
                        <a:gd name="T11" fmla="*/ 49 h 53"/>
                        <a:gd name="T12" fmla="*/ 45 w 50"/>
                        <a:gd name="T13" fmla="*/ 28 h 53"/>
                        <a:gd name="T14" fmla="*/ 29 w 50"/>
                        <a:gd name="T15" fmla="*/ 8 h 5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50" h="53">
                          <a:moveTo>
                            <a:pt x="29" y="8"/>
                          </a:moveTo>
                          <a:cubicBezTo>
                            <a:pt x="24" y="2"/>
                            <a:pt x="15" y="0"/>
                            <a:pt x="9" y="4"/>
                          </a:cubicBezTo>
                          <a:cubicBezTo>
                            <a:pt x="2" y="8"/>
                            <a:pt x="0" y="17"/>
                            <a:pt x="4" y="24"/>
                          </a:cubicBezTo>
                          <a:cubicBezTo>
                            <a:pt x="10" y="33"/>
                            <a:pt x="17" y="41"/>
                            <a:pt x="24" y="49"/>
                          </a:cubicBezTo>
                          <a:cubicBezTo>
                            <a:pt x="27" y="51"/>
                            <a:pt x="31" y="53"/>
                            <a:pt x="34" y="53"/>
                          </a:cubicBezTo>
                          <a:cubicBezTo>
                            <a:pt x="38" y="53"/>
                            <a:pt x="42" y="51"/>
                            <a:pt x="45" y="49"/>
                          </a:cubicBezTo>
                          <a:cubicBezTo>
                            <a:pt x="50" y="43"/>
                            <a:pt x="50" y="34"/>
                            <a:pt x="45" y="28"/>
                          </a:cubicBezTo>
                          <a:cubicBezTo>
                            <a:pt x="39" y="22"/>
                            <a:pt x="33" y="15"/>
                            <a:pt x="29" y="8"/>
                          </a:cubicBezTo>
                          <a:close/>
                        </a:path>
                      </a:pathLst>
                    </a:custGeom>
                    <a:solidFill>
                      <a:srgbClr val="4D4D4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cs typeface=""/>
                      </a:endParaRPr>
                    </a:p>
                  </p:txBody>
                </p:sp>
                <p:sp>
                  <p:nvSpPr>
                    <p:cNvPr id="330" name="Freeform 16"/>
                    <p:cNvSpPr>
                      <a:spLocks/>
                    </p:cNvSpPr>
                    <p:nvPr/>
                  </p:nvSpPr>
                  <p:spPr bwMode="auto">
                    <a:xfrm>
                      <a:off x="4471988" y="2193925"/>
                      <a:ext cx="25400" cy="52388"/>
                    </a:xfrm>
                    <a:custGeom>
                      <a:avLst/>
                      <a:gdLst>
                        <a:gd name="T0" fmla="*/ 14 w 29"/>
                        <a:gd name="T1" fmla="*/ 58 h 58"/>
                        <a:gd name="T2" fmla="*/ 29 w 29"/>
                        <a:gd name="T3" fmla="*/ 43 h 58"/>
                        <a:gd name="T4" fmla="*/ 29 w 29"/>
                        <a:gd name="T5" fmla="*/ 14 h 58"/>
                        <a:gd name="T6" fmla="*/ 14 w 29"/>
                        <a:gd name="T7" fmla="*/ 0 h 58"/>
                        <a:gd name="T8" fmla="*/ 0 w 29"/>
                        <a:gd name="T9" fmla="*/ 14 h 58"/>
                        <a:gd name="T10" fmla="*/ 0 w 29"/>
                        <a:gd name="T11" fmla="*/ 43 h 58"/>
                        <a:gd name="T12" fmla="*/ 14 w 29"/>
                        <a:gd name="T13" fmla="*/ 58 h 5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29" h="58">
                          <a:moveTo>
                            <a:pt x="14" y="58"/>
                          </a:moveTo>
                          <a:cubicBezTo>
                            <a:pt x="22" y="58"/>
                            <a:pt x="29" y="51"/>
                            <a:pt x="29" y="43"/>
                          </a:cubicBezTo>
                          <a:cubicBezTo>
                            <a:pt x="29" y="14"/>
                            <a:pt x="29" y="14"/>
                            <a:pt x="29" y="14"/>
                          </a:cubicBezTo>
                          <a:cubicBezTo>
                            <a:pt x="29" y="6"/>
                            <a:pt x="22" y="0"/>
                            <a:pt x="14" y="0"/>
                          </a:cubicBezTo>
                          <a:cubicBezTo>
                            <a:pt x="7" y="0"/>
                            <a:pt x="0" y="6"/>
                            <a:pt x="0" y="14"/>
                          </a:cubicBezTo>
                          <a:cubicBezTo>
                            <a:pt x="0" y="43"/>
                            <a:pt x="0" y="43"/>
                            <a:pt x="0" y="43"/>
                          </a:cubicBezTo>
                          <a:cubicBezTo>
                            <a:pt x="0" y="51"/>
                            <a:pt x="7" y="58"/>
                            <a:pt x="14" y="58"/>
                          </a:cubicBezTo>
                          <a:close/>
                        </a:path>
                      </a:pathLst>
                    </a:custGeom>
                    <a:solidFill>
                      <a:srgbClr val="4D4D4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cs typeface=""/>
                      </a:endParaRPr>
                    </a:p>
                  </p:txBody>
                </p:sp>
                <p:sp>
                  <p:nvSpPr>
                    <p:cNvPr id="331" name="Freeform 17"/>
                    <p:cNvSpPr>
                      <a:spLocks/>
                    </p:cNvSpPr>
                    <p:nvPr/>
                  </p:nvSpPr>
                  <p:spPr bwMode="auto">
                    <a:xfrm>
                      <a:off x="4830763" y="1985963"/>
                      <a:ext cx="50800" cy="26988"/>
                    </a:xfrm>
                    <a:custGeom>
                      <a:avLst/>
                      <a:gdLst>
                        <a:gd name="T0" fmla="*/ 15 w 57"/>
                        <a:gd name="T1" fmla="*/ 29 h 29"/>
                        <a:gd name="T2" fmla="*/ 44 w 57"/>
                        <a:gd name="T3" fmla="*/ 29 h 29"/>
                        <a:gd name="T4" fmla="*/ 57 w 57"/>
                        <a:gd name="T5" fmla="*/ 15 h 29"/>
                        <a:gd name="T6" fmla="*/ 43 w 57"/>
                        <a:gd name="T7" fmla="*/ 0 h 29"/>
                        <a:gd name="T8" fmla="*/ 15 w 57"/>
                        <a:gd name="T9" fmla="*/ 0 h 29"/>
                        <a:gd name="T10" fmla="*/ 0 w 57"/>
                        <a:gd name="T11" fmla="*/ 15 h 29"/>
                        <a:gd name="T12" fmla="*/ 15 w 57"/>
                        <a:gd name="T13" fmla="*/ 29 h 2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57" h="29">
                          <a:moveTo>
                            <a:pt x="15" y="29"/>
                          </a:moveTo>
                          <a:cubicBezTo>
                            <a:pt x="44" y="29"/>
                            <a:pt x="44" y="29"/>
                            <a:pt x="44" y="29"/>
                          </a:cubicBezTo>
                          <a:cubicBezTo>
                            <a:pt x="51" y="29"/>
                            <a:pt x="57" y="23"/>
                            <a:pt x="57" y="15"/>
                          </a:cubicBezTo>
                          <a:cubicBezTo>
                            <a:pt x="57" y="7"/>
                            <a:pt x="50" y="0"/>
                            <a:pt x="43" y="0"/>
                          </a:cubicBezTo>
                          <a:cubicBezTo>
                            <a:pt x="15" y="0"/>
                            <a:pt x="15" y="0"/>
                            <a:pt x="15" y="0"/>
                          </a:cubicBezTo>
                          <a:cubicBezTo>
                            <a:pt x="7" y="0"/>
                            <a:pt x="0" y="7"/>
                            <a:pt x="0" y="15"/>
                          </a:cubicBezTo>
                          <a:cubicBezTo>
                            <a:pt x="0" y="23"/>
                            <a:pt x="7" y="29"/>
                            <a:pt x="15" y="29"/>
                          </a:cubicBezTo>
                          <a:close/>
                        </a:path>
                      </a:pathLst>
                    </a:custGeom>
                    <a:solidFill>
                      <a:srgbClr val="4D4D4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cs typeface=""/>
                      </a:endParaRPr>
                    </a:p>
                  </p:txBody>
                </p:sp>
                <p:sp>
                  <p:nvSpPr>
                    <p:cNvPr id="332" name="Freeform 18"/>
                    <p:cNvSpPr>
                      <a:spLocks/>
                    </p:cNvSpPr>
                    <p:nvPr/>
                  </p:nvSpPr>
                  <p:spPr bwMode="auto">
                    <a:xfrm>
                      <a:off x="4905376" y="1997075"/>
                      <a:ext cx="50800" cy="41275"/>
                    </a:xfrm>
                    <a:custGeom>
                      <a:avLst/>
                      <a:gdLst>
                        <a:gd name="T0" fmla="*/ 10 w 56"/>
                        <a:gd name="T1" fmla="*/ 30 h 47"/>
                        <a:gd name="T2" fmla="*/ 31 w 56"/>
                        <a:gd name="T3" fmla="*/ 43 h 47"/>
                        <a:gd name="T4" fmla="*/ 40 w 56"/>
                        <a:gd name="T5" fmla="*/ 47 h 47"/>
                        <a:gd name="T6" fmla="*/ 51 w 56"/>
                        <a:gd name="T7" fmla="*/ 41 h 47"/>
                        <a:gd name="T8" fmla="*/ 49 w 56"/>
                        <a:gd name="T9" fmla="*/ 21 h 47"/>
                        <a:gd name="T10" fmla="*/ 22 w 56"/>
                        <a:gd name="T11" fmla="*/ 4 h 47"/>
                        <a:gd name="T12" fmla="*/ 3 w 56"/>
                        <a:gd name="T13" fmla="*/ 11 h 47"/>
                        <a:gd name="T14" fmla="*/ 10 w 56"/>
                        <a:gd name="T15" fmla="*/ 30 h 4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56" h="47">
                          <a:moveTo>
                            <a:pt x="10" y="30"/>
                          </a:moveTo>
                          <a:cubicBezTo>
                            <a:pt x="17" y="33"/>
                            <a:pt x="25" y="38"/>
                            <a:pt x="31" y="43"/>
                          </a:cubicBezTo>
                          <a:cubicBezTo>
                            <a:pt x="34" y="46"/>
                            <a:pt x="37" y="47"/>
                            <a:pt x="40" y="47"/>
                          </a:cubicBezTo>
                          <a:cubicBezTo>
                            <a:pt x="44" y="47"/>
                            <a:pt x="49" y="45"/>
                            <a:pt x="51" y="41"/>
                          </a:cubicBezTo>
                          <a:cubicBezTo>
                            <a:pt x="56" y="35"/>
                            <a:pt x="55" y="26"/>
                            <a:pt x="49" y="21"/>
                          </a:cubicBezTo>
                          <a:cubicBezTo>
                            <a:pt x="41" y="14"/>
                            <a:pt x="32" y="9"/>
                            <a:pt x="22" y="4"/>
                          </a:cubicBezTo>
                          <a:cubicBezTo>
                            <a:pt x="15" y="0"/>
                            <a:pt x="7" y="3"/>
                            <a:pt x="3" y="11"/>
                          </a:cubicBezTo>
                          <a:cubicBezTo>
                            <a:pt x="0" y="18"/>
                            <a:pt x="3" y="26"/>
                            <a:pt x="10" y="30"/>
                          </a:cubicBezTo>
                          <a:close/>
                        </a:path>
                      </a:pathLst>
                    </a:custGeom>
                    <a:solidFill>
                      <a:srgbClr val="4D4D4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cs typeface=""/>
                      </a:endParaRPr>
                    </a:p>
                  </p:txBody>
                </p:sp>
                <p:sp>
                  <p:nvSpPr>
                    <p:cNvPr id="333" name="Freeform 19"/>
                    <p:cNvSpPr>
                      <a:spLocks/>
                    </p:cNvSpPr>
                    <p:nvPr/>
                  </p:nvSpPr>
                  <p:spPr bwMode="auto">
                    <a:xfrm>
                      <a:off x="4476751" y="2039938"/>
                      <a:ext cx="39688" cy="52388"/>
                    </a:xfrm>
                    <a:custGeom>
                      <a:avLst/>
                      <a:gdLst>
                        <a:gd name="T0" fmla="*/ 12 w 45"/>
                        <a:gd name="T1" fmla="*/ 56 h 57"/>
                        <a:gd name="T2" fmla="*/ 16 w 45"/>
                        <a:gd name="T3" fmla="*/ 57 h 57"/>
                        <a:gd name="T4" fmla="*/ 30 w 45"/>
                        <a:gd name="T5" fmla="*/ 47 h 57"/>
                        <a:gd name="T6" fmla="*/ 41 w 45"/>
                        <a:gd name="T7" fmla="*/ 24 h 57"/>
                        <a:gd name="T8" fmla="*/ 36 w 45"/>
                        <a:gd name="T9" fmla="*/ 4 h 57"/>
                        <a:gd name="T10" fmla="*/ 16 w 45"/>
                        <a:gd name="T11" fmla="*/ 9 h 57"/>
                        <a:gd name="T12" fmla="*/ 3 w 45"/>
                        <a:gd name="T13" fmla="*/ 38 h 57"/>
                        <a:gd name="T14" fmla="*/ 12 w 45"/>
                        <a:gd name="T15" fmla="*/ 56 h 5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45" h="57">
                          <a:moveTo>
                            <a:pt x="12" y="56"/>
                          </a:moveTo>
                          <a:cubicBezTo>
                            <a:pt x="13" y="57"/>
                            <a:pt x="15" y="57"/>
                            <a:pt x="16" y="57"/>
                          </a:cubicBezTo>
                          <a:cubicBezTo>
                            <a:pt x="22" y="57"/>
                            <a:pt x="28" y="53"/>
                            <a:pt x="30" y="47"/>
                          </a:cubicBezTo>
                          <a:cubicBezTo>
                            <a:pt x="33" y="39"/>
                            <a:pt x="36" y="32"/>
                            <a:pt x="41" y="24"/>
                          </a:cubicBezTo>
                          <a:cubicBezTo>
                            <a:pt x="45" y="17"/>
                            <a:pt x="43" y="9"/>
                            <a:pt x="36" y="4"/>
                          </a:cubicBezTo>
                          <a:cubicBezTo>
                            <a:pt x="29" y="0"/>
                            <a:pt x="21" y="2"/>
                            <a:pt x="16" y="9"/>
                          </a:cubicBezTo>
                          <a:cubicBezTo>
                            <a:pt x="11" y="18"/>
                            <a:pt x="6" y="28"/>
                            <a:pt x="3" y="38"/>
                          </a:cubicBezTo>
                          <a:cubicBezTo>
                            <a:pt x="0" y="45"/>
                            <a:pt x="4" y="54"/>
                            <a:pt x="12" y="56"/>
                          </a:cubicBezTo>
                          <a:close/>
                        </a:path>
                      </a:pathLst>
                    </a:custGeom>
                    <a:solidFill>
                      <a:srgbClr val="4D4D4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cs typeface=""/>
                      </a:endParaRPr>
                    </a:p>
                  </p:txBody>
                </p:sp>
                <p:sp>
                  <p:nvSpPr>
                    <p:cNvPr id="334" name="Freeform 20"/>
                    <p:cNvSpPr>
                      <a:spLocks/>
                    </p:cNvSpPr>
                    <p:nvPr/>
                  </p:nvSpPr>
                  <p:spPr bwMode="auto">
                    <a:xfrm>
                      <a:off x="4522788" y="1992313"/>
                      <a:ext cx="52388" cy="39688"/>
                    </a:xfrm>
                    <a:custGeom>
                      <a:avLst/>
                      <a:gdLst>
                        <a:gd name="T0" fmla="*/ 55 w 58"/>
                        <a:gd name="T1" fmla="*/ 11 h 43"/>
                        <a:gd name="T2" fmla="*/ 37 w 58"/>
                        <a:gd name="T3" fmla="*/ 2 h 43"/>
                        <a:gd name="T4" fmla="*/ 9 w 58"/>
                        <a:gd name="T5" fmla="*/ 17 h 43"/>
                        <a:gd name="T6" fmla="*/ 4 w 58"/>
                        <a:gd name="T7" fmla="*/ 37 h 43"/>
                        <a:gd name="T8" fmla="*/ 16 w 58"/>
                        <a:gd name="T9" fmla="*/ 43 h 43"/>
                        <a:gd name="T10" fmla="*/ 24 w 58"/>
                        <a:gd name="T11" fmla="*/ 41 h 43"/>
                        <a:gd name="T12" fmla="*/ 47 w 58"/>
                        <a:gd name="T13" fmla="*/ 29 h 43"/>
                        <a:gd name="T14" fmla="*/ 55 w 58"/>
                        <a:gd name="T15" fmla="*/ 11 h 4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58" h="43">
                          <a:moveTo>
                            <a:pt x="55" y="11"/>
                          </a:moveTo>
                          <a:cubicBezTo>
                            <a:pt x="53" y="3"/>
                            <a:pt x="44" y="0"/>
                            <a:pt x="37" y="2"/>
                          </a:cubicBezTo>
                          <a:cubicBezTo>
                            <a:pt x="27" y="6"/>
                            <a:pt x="17" y="11"/>
                            <a:pt x="9" y="17"/>
                          </a:cubicBezTo>
                          <a:cubicBezTo>
                            <a:pt x="2" y="21"/>
                            <a:pt x="0" y="30"/>
                            <a:pt x="4" y="37"/>
                          </a:cubicBezTo>
                          <a:cubicBezTo>
                            <a:pt x="7" y="41"/>
                            <a:pt x="12" y="43"/>
                            <a:pt x="16" y="43"/>
                          </a:cubicBezTo>
                          <a:cubicBezTo>
                            <a:pt x="19" y="43"/>
                            <a:pt x="22" y="43"/>
                            <a:pt x="24" y="41"/>
                          </a:cubicBezTo>
                          <a:cubicBezTo>
                            <a:pt x="31" y="36"/>
                            <a:pt x="39" y="32"/>
                            <a:pt x="47" y="29"/>
                          </a:cubicBezTo>
                          <a:cubicBezTo>
                            <a:pt x="54" y="27"/>
                            <a:pt x="58" y="18"/>
                            <a:pt x="55" y="11"/>
                          </a:cubicBezTo>
                          <a:close/>
                        </a:path>
                      </a:pathLst>
                    </a:custGeom>
                    <a:solidFill>
                      <a:srgbClr val="4D4D4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cs typeface=""/>
                      </a:endParaRPr>
                    </a:p>
                  </p:txBody>
                </p:sp>
                <p:sp>
                  <p:nvSpPr>
                    <p:cNvPr id="335" name="Freeform 21"/>
                    <p:cNvSpPr>
                      <a:spLocks/>
                    </p:cNvSpPr>
                    <p:nvPr/>
                  </p:nvSpPr>
                  <p:spPr bwMode="auto">
                    <a:xfrm>
                      <a:off x="4959351" y="2051050"/>
                      <a:ext cx="36513" cy="52388"/>
                    </a:xfrm>
                    <a:custGeom>
                      <a:avLst/>
                      <a:gdLst>
                        <a:gd name="T0" fmla="*/ 13 w 42"/>
                        <a:gd name="T1" fmla="*/ 47 h 58"/>
                        <a:gd name="T2" fmla="*/ 27 w 42"/>
                        <a:gd name="T3" fmla="*/ 58 h 58"/>
                        <a:gd name="T4" fmla="*/ 30 w 42"/>
                        <a:gd name="T5" fmla="*/ 57 h 58"/>
                        <a:gd name="T6" fmla="*/ 41 w 42"/>
                        <a:gd name="T7" fmla="*/ 40 h 58"/>
                        <a:gd name="T8" fmla="*/ 30 w 42"/>
                        <a:gd name="T9" fmla="*/ 10 h 58"/>
                        <a:gd name="T10" fmla="*/ 11 w 42"/>
                        <a:gd name="T11" fmla="*/ 4 h 58"/>
                        <a:gd name="T12" fmla="*/ 4 w 42"/>
                        <a:gd name="T13" fmla="*/ 23 h 58"/>
                        <a:gd name="T14" fmla="*/ 13 w 42"/>
                        <a:gd name="T15" fmla="*/ 47 h 5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42" h="58">
                          <a:moveTo>
                            <a:pt x="13" y="47"/>
                          </a:moveTo>
                          <a:cubicBezTo>
                            <a:pt x="14" y="53"/>
                            <a:pt x="20" y="58"/>
                            <a:pt x="27" y="58"/>
                          </a:cubicBezTo>
                          <a:cubicBezTo>
                            <a:pt x="28" y="58"/>
                            <a:pt x="29" y="58"/>
                            <a:pt x="30" y="57"/>
                          </a:cubicBezTo>
                          <a:cubicBezTo>
                            <a:pt x="38" y="56"/>
                            <a:pt x="42" y="48"/>
                            <a:pt x="41" y="40"/>
                          </a:cubicBezTo>
                          <a:cubicBezTo>
                            <a:pt x="38" y="30"/>
                            <a:pt x="35" y="20"/>
                            <a:pt x="30" y="10"/>
                          </a:cubicBezTo>
                          <a:cubicBezTo>
                            <a:pt x="26" y="3"/>
                            <a:pt x="18" y="0"/>
                            <a:pt x="11" y="4"/>
                          </a:cubicBezTo>
                          <a:cubicBezTo>
                            <a:pt x="3" y="7"/>
                            <a:pt x="0" y="16"/>
                            <a:pt x="4" y="23"/>
                          </a:cubicBezTo>
                          <a:cubicBezTo>
                            <a:pt x="8" y="31"/>
                            <a:pt x="11" y="39"/>
                            <a:pt x="13" y="47"/>
                          </a:cubicBezTo>
                          <a:close/>
                        </a:path>
                      </a:pathLst>
                    </a:custGeom>
                    <a:solidFill>
                      <a:srgbClr val="4D4D4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cs typeface=""/>
                      </a:endParaRPr>
                    </a:p>
                  </p:txBody>
                </p:sp>
                <p:sp>
                  <p:nvSpPr>
                    <p:cNvPr id="336" name="Freeform 22"/>
                    <p:cNvSpPr>
                      <a:spLocks/>
                    </p:cNvSpPr>
                    <p:nvPr/>
                  </p:nvSpPr>
                  <p:spPr bwMode="auto">
                    <a:xfrm>
                      <a:off x="4598988" y="1985963"/>
                      <a:ext cx="52388" cy="26988"/>
                    </a:xfrm>
                    <a:custGeom>
                      <a:avLst/>
                      <a:gdLst>
                        <a:gd name="T0" fmla="*/ 14 w 58"/>
                        <a:gd name="T1" fmla="*/ 29 h 29"/>
                        <a:gd name="T2" fmla="*/ 43 w 58"/>
                        <a:gd name="T3" fmla="*/ 29 h 29"/>
                        <a:gd name="T4" fmla="*/ 58 w 58"/>
                        <a:gd name="T5" fmla="*/ 15 h 29"/>
                        <a:gd name="T6" fmla="*/ 43 w 58"/>
                        <a:gd name="T7" fmla="*/ 0 h 29"/>
                        <a:gd name="T8" fmla="*/ 14 w 58"/>
                        <a:gd name="T9" fmla="*/ 0 h 29"/>
                        <a:gd name="T10" fmla="*/ 0 w 58"/>
                        <a:gd name="T11" fmla="*/ 15 h 29"/>
                        <a:gd name="T12" fmla="*/ 14 w 58"/>
                        <a:gd name="T13" fmla="*/ 29 h 2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58" h="29">
                          <a:moveTo>
                            <a:pt x="14" y="29"/>
                          </a:moveTo>
                          <a:cubicBezTo>
                            <a:pt x="43" y="29"/>
                            <a:pt x="43" y="29"/>
                            <a:pt x="43" y="29"/>
                          </a:cubicBezTo>
                          <a:cubicBezTo>
                            <a:pt x="51" y="29"/>
                            <a:pt x="58" y="23"/>
                            <a:pt x="58" y="15"/>
                          </a:cubicBezTo>
                          <a:cubicBezTo>
                            <a:pt x="58" y="7"/>
                            <a:pt x="51" y="0"/>
                            <a:pt x="43" y="0"/>
                          </a:cubicBezTo>
                          <a:cubicBezTo>
                            <a:pt x="14" y="0"/>
                            <a:pt x="14" y="0"/>
                            <a:pt x="14" y="0"/>
                          </a:cubicBezTo>
                          <a:cubicBezTo>
                            <a:pt x="6" y="0"/>
                            <a:pt x="0" y="7"/>
                            <a:pt x="0" y="15"/>
                          </a:cubicBezTo>
                          <a:cubicBezTo>
                            <a:pt x="0" y="23"/>
                            <a:pt x="6" y="29"/>
                            <a:pt x="14" y="29"/>
                          </a:cubicBezTo>
                          <a:close/>
                        </a:path>
                      </a:pathLst>
                    </a:custGeom>
                    <a:solidFill>
                      <a:srgbClr val="4D4D4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cs typeface=""/>
                      </a:endParaRPr>
                    </a:p>
                  </p:txBody>
                </p:sp>
                <p:sp>
                  <p:nvSpPr>
                    <p:cNvPr id="337" name="Freeform 23"/>
                    <p:cNvSpPr>
                      <a:spLocks/>
                    </p:cNvSpPr>
                    <p:nvPr/>
                  </p:nvSpPr>
                  <p:spPr bwMode="auto">
                    <a:xfrm>
                      <a:off x="4676776" y="1985963"/>
                      <a:ext cx="50800" cy="26988"/>
                    </a:xfrm>
                    <a:custGeom>
                      <a:avLst/>
                      <a:gdLst>
                        <a:gd name="T0" fmla="*/ 15 w 58"/>
                        <a:gd name="T1" fmla="*/ 29 h 29"/>
                        <a:gd name="T2" fmla="*/ 43 w 58"/>
                        <a:gd name="T3" fmla="*/ 29 h 29"/>
                        <a:gd name="T4" fmla="*/ 58 w 58"/>
                        <a:gd name="T5" fmla="*/ 15 h 29"/>
                        <a:gd name="T6" fmla="*/ 43 w 58"/>
                        <a:gd name="T7" fmla="*/ 0 h 29"/>
                        <a:gd name="T8" fmla="*/ 15 w 58"/>
                        <a:gd name="T9" fmla="*/ 0 h 29"/>
                        <a:gd name="T10" fmla="*/ 0 w 58"/>
                        <a:gd name="T11" fmla="*/ 15 h 29"/>
                        <a:gd name="T12" fmla="*/ 15 w 58"/>
                        <a:gd name="T13" fmla="*/ 29 h 2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58" h="29">
                          <a:moveTo>
                            <a:pt x="15" y="29"/>
                          </a:moveTo>
                          <a:cubicBezTo>
                            <a:pt x="43" y="29"/>
                            <a:pt x="43" y="29"/>
                            <a:pt x="43" y="29"/>
                          </a:cubicBezTo>
                          <a:cubicBezTo>
                            <a:pt x="51" y="29"/>
                            <a:pt x="58" y="23"/>
                            <a:pt x="58" y="15"/>
                          </a:cubicBezTo>
                          <a:cubicBezTo>
                            <a:pt x="58" y="7"/>
                            <a:pt x="51" y="0"/>
                            <a:pt x="43" y="0"/>
                          </a:cubicBezTo>
                          <a:cubicBezTo>
                            <a:pt x="15" y="0"/>
                            <a:pt x="15" y="0"/>
                            <a:pt x="15" y="0"/>
                          </a:cubicBezTo>
                          <a:cubicBezTo>
                            <a:pt x="7" y="0"/>
                            <a:pt x="0" y="7"/>
                            <a:pt x="0" y="15"/>
                          </a:cubicBezTo>
                          <a:cubicBezTo>
                            <a:pt x="0" y="23"/>
                            <a:pt x="7" y="29"/>
                            <a:pt x="15" y="29"/>
                          </a:cubicBezTo>
                          <a:close/>
                        </a:path>
                      </a:pathLst>
                    </a:custGeom>
                    <a:solidFill>
                      <a:srgbClr val="4D4D4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cs typeface=""/>
                      </a:endParaRPr>
                    </a:p>
                  </p:txBody>
                </p:sp>
                <p:sp>
                  <p:nvSpPr>
                    <p:cNvPr id="338" name="Freeform 24"/>
                    <p:cNvSpPr>
                      <a:spLocks/>
                    </p:cNvSpPr>
                    <p:nvPr/>
                  </p:nvSpPr>
                  <p:spPr bwMode="auto">
                    <a:xfrm>
                      <a:off x="4752976" y="1985963"/>
                      <a:ext cx="52388" cy="26988"/>
                    </a:xfrm>
                    <a:custGeom>
                      <a:avLst/>
                      <a:gdLst>
                        <a:gd name="T0" fmla="*/ 15 w 58"/>
                        <a:gd name="T1" fmla="*/ 29 h 29"/>
                        <a:gd name="T2" fmla="*/ 43 w 58"/>
                        <a:gd name="T3" fmla="*/ 29 h 29"/>
                        <a:gd name="T4" fmla="*/ 58 w 58"/>
                        <a:gd name="T5" fmla="*/ 15 h 29"/>
                        <a:gd name="T6" fmla="*/ 43 w 58"/>
                        <a:gd name="T7" fmla="*/ 0 h 29"/>
                        <a:gd name="T8" fmla="*/ 15 w 58"/>
                        <a:gd name="T9" fmla="*/ 0 h 29"/>
                        <a:gd name="T10" fmla="*/ 0 w 58"/>
                        <a:gd name="T11" fmla="*/ 15 h 29"/>
                        <a:gd name="T12" fmla="*/ 15 w 58"/>
                        <a:gd name="T13" fmla="*/ 29 h 2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58" h="29">
                          <a:moveTo>
                            <a:pt x="15" y="29"/>
                          </a:moveTo>
                          <a:cubicBezTo>
                            <a:pt x="43" y="29"/>
                            <a:pt x="43" y="29"/>
                            <a:pt x="43" y="29"/>
                          </a:cubicBezTo>
                          <a:cubicBezTo>
                            <a:pt x="51" y="29"/>
                            <a:pt x="58" y="23"/>
                            <a:pt x="58" y="15"/>
                          </a:cubicBezTo>
                          <a:cubicBezTo>
                            <a:pt x="58" y="7"/>
                            <a:pt x="51" y="0"/>
                            <a:pt x="43" y="0"/>
                          </a:cubicBezTo>
                          <a:cubicBezTo>
                            <a:pt x="15" y="0"/>
                            <a:pt x="15" y="0"/>
                            <a:pt x="15" y="0"/>
                          </a:cubicBezTo>
                          <a:cubicBezTo>
                            <a:pt x="7" y="0"/>
                            <a:pt x="0" y="7"/>
                            <a:pt x="0" y="15"/>
                          </a:cubicBezTo>
                          <a:cubicBezTo>
                            <a:pt x="0" y="23"/>
                            <a:pt x="7" y="29"/>
                            <a:pt x="15" y="29"/>
                          </a:cubicBezTo>
                          <a:close/>
                        </a:path>
                      </a:pathLst>
                    </a:custGeom>
                    <a:solidFill>
                      <a:srgbClr val="4D4D4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cs typeface=""/>
                      </a:endParaRPr>
                    </a:p>
                  </p:txBody>
                </p:sp>
                <p:sp>
                  <p:nvSpPr>
                    <p:cNvPr id="339" name="Freeform 25"/>
                    <p:cNvSpPr>
                      <a:spLocks/>
                    </p:cNvSpPr>
                    <p:nvPr/>
                  </p:nvSpPr>
                  <p:spPr bwMode="auto">
                    <a:xfrm>
                      <a:off x="4471988" y="2349500"/>
                      <a:ext cx="26988" cy="52388"/>
                    </a:xfrm>
                    <a:custGeom>
                      <a:avLst/>
                      <a:gdLst>
                        <a:gd name="T0" fmla="*/ 30 w 31"/>
                        <a:gd name="T1" fmla="*/ 42 h 58"/>
                        <a:gd name="T2" fmla="*/ 29 w 31"/>
                        <a:gd name="T3" fmla="*/ 28 h 58"/>
                        <a:gd name="T4" fmla="*/ 29 w 31"/>
                        <a:gd name="T5" fmla="*/ 15 h 58"/>
                        <a:gd name="T6" fmla="*/ 14 w 31"/>
                        <a:gd name="T7" fmla="*/ 0 h 58"/>
                        <a:gd name="T8" fmla="*/ 0 w 31"/>
                        <a:gd name="T9" fmla="*/ 15 h 58"/>
                        <a:gd name="T10" fmla="*/ 0 w 31"/>
                        <a:gd name="T11" fmla="*/ 28 h 58"/>
                        <a:gd name="T12" fmla="*/ 1 w 31"/>
                        <a:gd name="T13" fmla="*/ 45 h 58"/>
                        <a:gd name="T14" fmla="*/ 15 w 31"/>
                        <a:gd name="T15" fmla="*/ 58 h 58"/>
                        <a:gd name="T16" fmla="*/ 17 w 31"/>
                        <a:gd name="T17" fmla="*/ 58 h 58"/>
                        <a:gd name="T18" fmla="*/ 30 w 31"/>
                        <a:gd name="T19" fmla="*/ 42 h 5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</a:cxnLst>
                      <a:rect l="0" t="0" r="r" b="b"/>
                      <a:pathLst>
                        <a:path w="31" h="58">
                          <a:moveTo>
                            <a:pt x="30" y="42"/>
                          </a:moveTo>
                          <a:cubicBezTo>
                            <a:pt x="29" y="37"/>
                            <a:pt x="29" y="33"/>
                            <a:pt x="29" y="28"/>
                          </a:cubicBezTo>
                          <a:cubicBezTo>
                            <a:pt x="29" y="15"/>
                            <a:pt x="29" y="15"/>
                            <a:pt x="29" y="15"/>
                          </a:cubicBezTo>
                          <a:cubicBezTo>
                            <a:pt x="29" y="7"/>
                            <a:pt x="22" y="0"/>
                            <a:pt x="14" y="0"/>
                          </a:cubicBezTo>
                          <a:cubicBezTo>
                            <a:pt x="7" y="0"/>
                            <a:pt x="0" y="7"/>
                            <a:pt x="0" y="15"/>
                          </a:cubicBezTo>
                          <a:cubicBezTo>
                            <a:pt x="0" y="28"/>
                            <a:pt x="0" y="28"/>
                            <a:pt x="0" y="28"/>
                          </a:cubicBezTo>
                          <a:cubicBezTo>
                            <a:pt x="0" y="34"/>
                            <a:pt x="0" y="39"/>
                            <a:pt x="1" y="45"/>
                          </a:cubicBezTo>
                          <a:cubicBezTo>
                            <a:pt x="2" y="52"/>
                            <a:pt x="8" y="58"/>
                            <a:pt x="15" y="58"/>
                          </a:cubicBezTo>
                          <a:cubicBezTo>
                            <a:pt x="16" y="58"/>
                            <a:pt x="17" y="58"/>
                            <a:pt x="17" y="58"/>
                          </a:cubicBezTo>
                          <a:cubicBezTo>
                            <a:pt x="25" y="57"/>
                            <a:pt x="31" y="50"/>
                            <a:pt x="30" y="42"/>
                          </a:cubicBezTo>
                          <a:close/>
                        </a:path>
                      </a:pathLst>
                    </a:custGeom>
                    <a:solidFill>
                      <a:srgbClr val="4D4D4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cs typeface=""/>
                      </a:endParaRPr>
                    </a:p>
                  </p:txBody>
                </p:sp>
                <p:sp>
                  <p:nvSpPr>
                    <p:cNvPr id="340" name="Freeform 26"/>
                    <p:cNvSpPr>
                      <a:spLocks/>
                    </p:cNvSpPr>
                    <p:nvPr/>
                  </p:nvSpPr>
                  <p:spPr bwMode="auto">
                    <a:xfrm>
                      <a:off x="4973638" y="2282825"/>
                      <a:ext cx="25400" cy="52388"/>
                    </a:xfrm>
                    <a:custGeom>
                      <a:avLst/>
                      <a:gdLst>
                        <a:gd name="T0" fmla="*/ 14 w 29"/>
                        <a:gd name="T1" fmla="*/ 0 h 58"/>
                        <a:gd name="T2" fmla="*/ 0 w 29"/>
                        <a:gd name="T3" fmla="*/ 15 h 58"/>
                        <a:gd name="T4" fmla="*/ 0 w 29"/>
                        <a:gd name="T5" fmla="*/ 44 h 58"/>
                        <a:gd name="T6" fmla="*/ 14 w 29"/>
                        <a:gd name="T7" fmla="*/ 58 h 58"/>
                        <a:gd name="T8" fmla="*/ 29 w 29"/>
                        <a:gd name="T9" fmla="*/ 44 h 58"/>
                        <a:gd name="T10" fmla="*/ 29 w 29"/>
                        <a:gd name="T11" fmla="*/ 15 h 58"/>
                        <a:gd name="T12" fmla="*/ 14 w 29"/>
                        <a:gd name="T13" fmla="*/ 0 h 5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29" h="58">
                          <a:moveTo>
                            <a:pt x="14" y="0"/>
                          </a:moveTo>
                          <a:cubicBezTo>
                            <a:pt x="6" y="0"/>
                            <a:pt x="0" y="7"/>
                            <a:pt x="0" y="15"/>
                          </a:cubicBezTo>
                          <a:cubicBezTo>
                            <a:pt x="0" y="44"/>
                            <a:pt x="0" y="44"/>
                            <a:pt x="0" y="44"/>
                          </a:cubicBezTo>
                          <a:cubicBezTo>
                            <a:pt x="0" y="52"/>
                            <a:pt x="6" y="58"/>
                            <a:pt x="14" y="58"/>
                          </a:cubicBezTo>
                          <a:cubicBezTo>
                            <a:pt x="22" y="58"/>
                            <a:pt x="29" y="52"/>
                            <a:pt x="29" y="44"/>
                          </a:cubicBezTo>
                          <a:cubicBezTo>
                            <a:pt x="29" y="15"/>
                            <a:pt x="29" y="15"/>
                            <a:pt x="29" y="15"/>
                          </a:cubicBezTo>
                          <a:cubicBezTo>
                            <a:pt x="29" y="7"/>
                            <a:pt x="22" y="0"/>
                            <a:pt x="14" y="0"/>
                          </a:cubicBezTo>
                          <a:close/>
                        </a:path>
                      </a:pathLst>
                    </a:custGeom>
                    <a:solidFill>
                      <a:srgbClr val="4D4D4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cs typeface=""/>
                      </a:endParaRPr>
                    </a:p>
                  </p:txBody>
                </p:sp>
                <p:sp>
                  <p:nvSpPr>
                    <p:cNvPr id="341" name="Freeform 28"/>
                    <p:cNvSpPr>
                      <a:spLocks/>
                    </p:cNvSpPr>
                    <p:nvPr/>
                  </p:nvSpPr>
                  <p:spPr bwMode="auto">
                    <a:xfrm>
                      <a:off x="4927601" y="2432050"/>
                      <a:ext cx="47625" cy="46038"/>
                    </a:xfrm>
                    <a:custGeom>
                      <a:avLst/>
                      <a:gdLst>
                        <a:gd name="T0" fmla="*/ 25 w 53"/>
                        <a:gd name="T1" fmla="*/ 7 h 51"/>
                        <a:gd name="T2" fmla="*/ 7 w 53"/>
                        <a:gd name="T3" fmla="*/ 25 h 51"/>
                        <a:gd name="T4" fmla="*/ 5 w 53"/>
                        <a:gd name="T5" fmla="*/ 45 h 51"/>
                        <a:gd name="T6" fmla="*/ 16 w 53"/>
                        <a:gd name="T7" fmla="*/ 51 h 51"/>
                        <a:gd name="T8" fmla="*/ 25 w 53"/>
                        <a:gd name="T9" fmla="*/ 47 h 51"/>
                        <a:gd name="T10" fmla="*/ 48 w 53"/>
                        <a:gd name="T11" fmla="*/ 25 h 51"/>
                        <a:gd name="T12" fmla="*/ 45 w 53"/>
                        <a:gd name="T13" fmla="*/ 5 h 51"/>
                        <a:gd name="T14" fmla="*/ 25 w 53"/>
                        <a:gd name="T15" fmla="*/ 7 h 5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53" h="51">
                          <a:moveTo>
                            <a:pt x="25" y="7"/>
                          </a:moveTo>
                          <a:cubicBezTo>
                            <a:pt x="20" y="14"/>
                            <a:pt x="14" y="20"/>
                            <a:pt x="7" y="25"/>
                          </a:cubicBezTo>
                          <a:cubicBezTo>
                            <a:pt x="1" y="30"/>
                            <a:pt x="0" y="39"/>
                            <a:pt x="5" y="45"/>
                          </a:cubicBezTo>
                          <a:cubicBezTo>
                            <a:pt x="8" y="49"/>
                            <a:pt x="12" y="51"/>
                            <a:pt x="16" y="51"/>
                          </a:cubicBezTo>
                          <a:cubicBezTo>
                            <a:pt x="20" y="51"/>
                            <a:pt x="23" y="50"/>
                            <a:pt x="25" y="47"/>
                          </a:cubicBezTo>
                          <a:cubicBezTo>
                            <a:pt x="34" y="41"/>
                            <a:pt x="41" y="33"/>
                            <a:pt x="48" y="25"/>
                          </a:cubicBezTo>
                          <a:cubicBezTo>
                            <a:pt x="53" y="19"/>
                            <a:pt x="52" y="9"/>
                            <a:pt x="45" y="5"/>
                          </a:cubicBezTo>
                          <a:cubicBezTo>
                            <a:pt x="39" y="0"/>
                            <a:pt x="30" y="1"/>
                            <a:pt x="25" y="7"/>
                          </a:cubicBezTo>
                          <a:close/>
                        </a:path>
                      </a:pathLst>
                    </a:custGeom>
                    <a:solidFill>
                      <a:srgbClr val="4D4D4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cs typeface=""/>
                      </a:endParaRPr>
                    </a:p>
                  </p:txBody>
                </p:sp>
                <p:sp>
                  <p:nvSpPr>
                    <p:cNvPr id="342" name="Freeform 29"/>
                    <p:cNvSpPr>
                      <a:spLocks/>
                    </p:cNvSpPr>
                    <p:nvPr/>
                  </p:nvSpPr>
                  <p:spPr bwMode="auto">
                    <a:xfrm>
                      <a:off x="4968876" y="2360613"/>
                      <a:ext cx="30163" cy="52388"/>
                    </a:xfrm>
                    <a:custGeom>
                      <a:avLst/>
                      <a:gdLst>
                        <a:gd name="T0" fmla="*/ 19 w 34"/>
                        <a:gd name="T1" fmla="*/ 0 h 58"/>
                        <a:gd name="T2" fmla="*/ 5 w 34"/>
                        <a:gd name="T3" fmla="*/ 15 h 58"/>
                        <a:gd name="T4" fmla="*/ 2 w 34"/>
                        <a:gd name="T5" fmla="*/ 40 h 58"/>
                        <a:gd name="T6" fmla="*/ 13 w 34"/>
                        <a:gd name="T7" fmla="*/ 58 h 58"/>
                        <a:gd name="T8" fmla="*/ 16 w 34"/>
                        <a:gd name="T9" fmla="*/ 58 h 58"/>
                        <a:gd name="T10" fmla="*/ 30 w 34"/>
                        <a:gd name="T11" fmla="*/ 47 h 58"/>
                        <a:gd name="T12" fmla="*/ 34 w 34"/>
                        <a:gd name="T13" fmla="*/ 15 h 58"/>
                        <a:gd name="T14" fmla="*/ 34 w 34"/>
                        <a:gd name="T15" fmla="*/ 14 h 58"/>
                        <a:gd name="T16" fmla="*/ 19 w 34"/>
                        <a:gd name="T17" fmla="*/ 0 h 5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34" h="58">
                          <a:moveTo>
                            <a:pt x="19" y="0"/>
                          </a:moveTo>
                          <a:cubicBezTo>
                            <a:pt x="11" y="0"/>
                            <a:pt x="5" y="7"/>
                            <a:pt x="5" y="15"/>
                          </a:cubicBezTo>
                          <a:cubicBezTo>
                            <a:pt x="5" y="24"/>
                            <a:pt x="4" y="32"/>
                            <a:pt x="2" y="40"/>
                          </a:cubicBezTo>
                          <a:cubicBezTo>
                            <a:pt x="0" y="48"/>
                            <a:pt x="5" y="56"/>
                            <a:pt x="13" y="58"/>
                          </a:cubicBezTo>
                          <a:cubicBezTo>
                            <a:pt x="14" y="58"/>
                            <a:pt x="15" y="58"/>
                            <a:pt x="16" y="58"/>
                          </a:cubicBezTo>
                          <a:cubicBezTo>
                            <a:pt x="23" y="58"/>
                            <a:pt x="29" y="53"/>
                            <a:pt x="30" y="47"/>
                          </a:cubicBezTo>
                          <a:cubicBezTo>
                            <a:pt x="32" y="36"/>
                            <a:pt x="34" y="26"/>
                            <a:pt x="34" y="15"/>
                          </a:cubicBezTo>
                          <a:cubicBezTo>
                            <a:pt x="34" y="14"/>
                            <a:pt x="34" y="14"/>
                            <a:pt x="34" y="14"/>
                          </a:cubicBezTo>
                          <a:cubicBezTo>
                            <a:pt x="34" y="6"/>
                            <a:pt x="27" y="0"/>
                            <a:pt x="19" y="0"/>
                          </a:cubicBezTo>
                          <a:close/>
                        </a:path>
                      </a:pathLst>
                    </a:custGeom>
                    <a:solidFill>
                      <a:srgbClr val="4D4D4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cs typeface=""/>
                      </a:endParaRPr>
                    </a:p>
                  </p:txBody>
                </p:sp>
                <p:sp>
                  <p:nvSpPr>
                    <p:cNvPr id="343" name="Freeform 30"/>
                    <p:cNvSpPr>
                      <a:spLocks/>
                    </p:cNvSpPr>
                    <p:nvPr/>
                  </p:nvSpPr>
                  <p:spPr bwMode="auto">
                    <a:xfrm>
                      <a:off x="4973638" y="2205038"/>
                      <a:ext cx="25400" cy="52388"/>
                    </a:xfrm>
                    <a:custGeom>
                      <a:avLst/>
                      <a:gdLst>
                        <a:gd name="T0" fmla="*/ 14 w 29"/>
                        <a:gd name="T1" fmla="*/ 0 h 58"/>
                        <a:gd name="T2" fmla="*/ 0 w 29"/>
                        <a:gd name="T3" fmla="*/ 15 h 58"/>
                        <a:gd name="T4" fmla="*/ 0 w 29"/>
                        <a:gd name="T5" fmla="*/ 43 h 58"/>
                        <a:gd name="T6" fmla="*/ 14 w 29"/>
                        <a:gd name="T7" fmla="*/ 58 h 58"/>
                        <a:gd name="T8" fmla="*/ 29 w 29"/>
                        <a:gd name="T9" fmla="*/ 43 h 58"/>
                        <a:gd name="T10" fmla="*/ 29 w 29"/>
                        <a:gd name="T11" fmla="*/ 15 h 58"/>
                        <a:gd name="T12" fmla="*/ 14 w 29"/>
                        <a:gd name="T13" fmla="*/ 0 h 5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29" h="58">
                          <a:moveTo>
                            <a:pt x="14" y="0"/>
                          </a:moveTo>
                          <a:cubicBezTo>
                            <a:pt x="6" y="0"/>
                            <a:pt x="0" y="7"/>
                            <a:pt x="0" y="15"/>
                          </a:cubicBezTo>
                          <a:cubicBezTo>
                            <a:pt x="0" y="43"/>
                            <a:pt x="0" y="43"/>
                            <a:pt x="0" y="43"/>
                          </a:cubicBezTo>
                          <a:cubicBezTo>
                            <a:pt x="0" y="51"/>
                            <a:pt x="6" y="58"/>
                            <a:pt x="14" y="58"/>
                          </a:cubicBezTo>
                          <a:cubicBezTo>
                            <a:pt x="22" y="58"/>
                            <a:pt x="29" y="51"/>
                            <a:pt x="29" y="43"/>
                          </a:cubicBezTo>
                          <a:cubicBezTo>
                            <a:pt x="29" y="15"/>
                            <a:pt x="29" y="15"/>
                            <a:pt x="29" y="15"/>
                          </a:cubicBezTo>
                          <a:cubicBezTo>
                            <a:pt x="29" y="7"/>
                            <a:pt x="22" y="0"/>
                            <a:pt x="14" y="0"/>
                          </a:cubicBezTo>
                          <a:close/>
                        </a:path>
                      </a:pathLst>
                    </a:custGeom>
                    <a:solidFill>
                      <a:srgbClr val="4D4D4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cs typeface=""/>
                      </a:endParaRPr>
                    </a:p>
                  </p:txBody>
                </p:sp>
                <p:sp>
                  <p:nvSpPr>
                    <p:cNvPr id="344" name="Freeform 31"/>
                    <p:cNvSpPr>
                      <a:spLocks/>
                    </p:cNvSpPr>
                    <p:nvPr/>
                  </p:nvSpPr>
                  <p:spPr bwMode="auto">
                    <a:xfrm>
                      <a:off x="4973638" y="2127250"/>
                      <a:ext cx="25400" cy="52388"/>
                    </a:xfrm>
                    <a:custGeom>
                      <a:avLst/>
                      <a:gdLst>
                        <a:gd name="T0" fmla="*/ 14 w 29"/>
                        <a:gd name="T1" fmla="*/ 0 h 58"/>
                        <a:gd name="T2" fmla="*/ 0 w 29"/>
                        <a:gd name="T3" fmla="*/ 15 h 58"/>
                        <a:gd name="T4" fmla="*/ 0 w 29"/>
                        <a:gd name="T5" fmla="*/ 43 h 58"/>
                        <a:gd name="T6" fmla="*/ 14 w 29"/>
                        <a:gd name="T7" fmla="*/ 58 h 58"/>
                        <a:gd name="T8" fmla="*/ 29 w 29"/>
                        <a:gd name="T9" fmla="*/ 43 h 58"/>
                        <a:gd name="T10" fmla="*/ 29 w 29"/>
                        <a:gd name="T11" fmla="*/ 15 h 58"/>
                        <a:gd name="T12" fmla="*/ 14 w 29"/>
                        <a:gd name="T13" fmla="*/ 0 h 5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29" h="58">
                          <a:moveTo>
                            <a:pt x="14" y="0"/>
                          </a:moveTo>
                          <a:cubicBezTo>
                            <a:pt x="6" y="0"/>
                            <a:pt x="0" y="7"/>
                            <a:pt x="0" y="15"/>
                          </a:cubicBezTo>
                          <a:cubicBezTo>
                            <a:pt x="0" y="43"/>
                            <a:pt x="0" y="43"/>
                            <a:pt x="0" y="43"/>
                          </a:cubicBezTo>
                          <a:cubicBezTo>
                            <a:pt x="0" y="51"/>
                            <a:pt x="6" y="58"/>
                            <a:pt x="14" y="58"/>
                          </a:cubicBezTo>
                          <a:cubicBezTo>
                            <a:pt x="22" y="58"/>
                            <a:pt x="29" y="51"/>
                            <a:pt x="29" y="43"/>
                          </a:cubicBezTo>
                          <a:cubicBezTo>
                            <a:pt x="29" y="15"/>
                            <a:pt x="29" y="15"/>
                            <a:pt x="29" y="15"/>
                          </a:cubicBezTo>
                          <a:cubicBezTo>
                            <a:pt x="29" y="7"/>
                            <a:pt x="22" y="0"/>
                            <a:pt x="14" y="0"/>
                          </a:cubicBezTo>
                          <a:close/>
                        </a:path>
                      </a:pathLst>
                    </a:custGeom>
                    <a:solidFill>
                      <a:srgbClr val="4D4D4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cs typeface=""/>
                      </a:endParaRPr>
                    </a:p>
                  </p:txBody>
                </p:sp>
                <p:sp>
                  <p:nvSpPr>
                    <p:cNvPr id="345" name="Freeform 32"/>
                    <p:cNvSpPr>
                      <a:spLocks/>
                    </p:cNvSpPr>
                    <p:nvPr/>
                  </p:nvSpPr>
                  <p:spPr bwMode="auto">
                    <a:xfrm>
                      <a:off x="4546601" y="2470150"/>
                      <a:ext cx="53975" cy="33338"/>
                    </a:xfrm>
                    <a:custGeom>
                      <a:avLst/>
                      <a:gdLst>
                        <a:gd name="T0" fmla="*/ 46 w 60"/>
                        <a:gd name="T1" fmla="*/ 8 h 37"/>
                        <a:gd name="T2" fmla="*/ 21 w 60"/>
                        <a:gd name="T3" fmla="*/ 2 h 37"/>
                        <a:gd name="T4" fmla="*/ 3 w 60"/>
                        <a:gd name="T5" fmla="*/ 11 h 37"/>
                        <a:gd name="T6" fmla="*/ 12 w 60"/>
                        <a:gd name="T7" fmla="*/ 30 h 37"/>
                        <a:gd name="T8" fmla="*/ 43 w 60"/>
                        <a:gd name="T9" fmla="*/ 37 h 37"/>
                        <a:gd name="T10" fmla="*/ 44 w 60"/>
                        <a:gd name="T11" fmla="*/ 37 h 37"/>
                        <a:gd name="T12" fmla="*/ 59 w 60"/>
                        <a:gd name="T13" fmla="*/ 24 h 37"/>
                        <a:gd name="T14" fmla="*/ 46 w 60"/>
                        <a:gd name="T15" fmla="*/ 8 h 3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60" h="37">
                          <a:moveTo>
                            <a:pt x="46" y="8"/>
                          </a:moveTo>
                          <a:cubicBezTo>
                            <a:pt x="38" y="7"/>
                            <a:pt x="29" y="5"/>
                            <a:pt x="21" y="2"/>
                          </a:cubicBezTo>
                          <a:cubicBezTo>
                            <a:pt x="14" y="0"/>
                            <a:pt x="6" y="4"/>
                            <a:pt x="3" y="11"/>
                          </a:cubicBezTo>
                          <a:cubicBezTo>
                            <a:pt x="0" y="19"/>
                            <a:pt x="4" y="27"/>
                            <a:pt x="12" y="30"/>
                          </a:cubicBezTo>
                          <a:cubicBezTo>
                            <a:pt x="22" y="33"/>
                            <a:pt x="32" y="36"/>
                            <a:pt x="43" y="37"/>
                          </a:cubicBezTo>
                          <a:cubicBezTo>
                            <a:pt x="43" y="37"/>
                            <a:pt x="44" y="37"/>
                            <a:pt x="44" y="37"/>
                          </a:cubicBezTo>
                          <a:cubicBezTo>
                            <a:pt x="51" y="37"/>
                            <a:pt x="58" y="32"/>
                            <a:pt x="59" y="24"/>
                          </a:cubicBezTo>
                          <a:cubicBezTo>
                            <a:pt x="60" y="16"/>
                            <a:pt x="54" y="9"/>
                            <a:pt x="46" y="8"/>
                          </a:cubicBezTo>
                          <a:close/>
                        </a:path>
                      </a:pathLst>
                    </a:custGeom>
                    <a:solidFill>
                      <a:srgbClr val="4D4D4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cs typeface=""/>
                      </a:endParaRPr>
                    </a:p>
                  </p:txBody>
                </p:sp>
                <p:sp>
                  <p:nvSpPr>
                    <p:cNvPr id="346" name="Freeform 33"/>
                    <p:cNvSpPr>
                      <a:spLocks/>
                    </p:cNvSpPr>
                    <p:nvPr/>
                  </p:nvSpPr>
                  <p:spPr bwMode="auto">
                    <a:xfrm>
                      <a:off x="4781551" y="2478088"/>
                      <a:ext cx="50800" cy="25400"/>
                    </a:xfrm>
                    <a:custGeom>
                      <a:avLst/>
                      <a:gdLst>
                        <a:gd name="T0" fmla="*/ 43 w 57"/>
                        <a:gd name="T1" fmla="*/ 0 h 29"/>
                        <a:gd name="T2" fmla="*/ 14 w 57"/>
                        <a:gd name="T3" fmla="*/ 0 h 29"/>
                        <a:gd name="T4" fmla="*/ 0 w 57"/>
                        <a:gd name="T5" fmla="*/ 15 h 29"/>
                        <a:gd name="T6" fmla="*/ 14 w 57"/>
                        <a:gd name="T7" fmla="*/ 29 h 29"/>
                        <a:gd name="T8" fmla="*/ 43 w 57"/>
                        <a:gd name="T9" fmla="*/ 29 h 29"/>
                        <a:gd name="T10" fmla="*/ 57 w 57"/>
                        <a:gd name="T11" fmla="*/ 15 h 29"/>
                        <a:gd name="T12" fmla="*/ 43 w 57"/>
                        <a:gd name="T13" fmla="*/ 0 h 2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57" h="29">
                          <a:moveTo>
                            <a:pt x="43" y="0"/>
                          </a:moveTo>
                          <a:cubicBezTo>
                            <a:pt x="14" y="0"/>
                            <a:pt x="14" y="0"/>
                            <a:pt x="14" y="0"/>
                          </a:cubicBezTo>
                          <a:cubicBezTo>
                            <a:pt x="6" y="0"/>
                            <a:pt x="0" y="7"/>
                            <a:pt x="0" y="15"/>
                          </a:cubicBezTo>
                          <a:cubicBezTo>
                            <a:pt x="0" y="23"/>
                            <a:pt x="6" y="29"/>
                            <a:pt x="14" y="29"/>
                          </a:cubicBezTo>
                          <a:cubicBezTo>
                            <a:pt x="43" y="29"/>
                            <a:pt x="43" y="29"/>
                            <a:pt x="43" y="29"/>
                          </a:cubicBezTo>
                          <a:cubicBezTo>
                            <a:pt x="51" y="29"/>
                            <a:pt x="57" y="23"/>
                            <a:pt x="57" y="15"/>
                          </a:cubicBezTo>
                          <a:cubicBezTo>
                            <a:pt x="57" y="7"/>
                            <a:pt x="51" y="0"/>
                            <a:pt x="43" y="0"/>
                          </a:cubicBezTo>
                          <a:close/>
                        </a:path>
                      </a:pathLst>
                    </a:custGeom>
                    <a:solidFill>
                      <a:srgbClr val="4D4D4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cs typeface=""/>
                      </a:endParaRPr>
                    </a:p>
                  </p:txBody>
                </p:sp>
                <p:sp>
                  <p:nvSpPr>
                    <p:cNvPr id="347" name="Freeform 34"/>
                    <p:cNvSpPr>
                      <a:spLocks/>
                    </p:cNvSpPr>
                    <p:nvPr/>
                  </p:nvSpPr>
                  <p:spPr bwMode="auto">
                    <a:xfrm>
                      <a:off x="4703763" y="2478088"/>
                      <a:ext cx="50800" cy="25400"/>
                    </a:xfrm>
                    <a:custGeom>
                      <a:avLst/>
                      <a:gdLst>
                        <a:gd name="T0" fmla="*/ 44 w 58"/>
                        <a:gd name="T1" fmla="*/ 0 h 29"/>
                        <a:gd name="T2" fmla="*/ 15 w 58"/>
                        <a:gd name="T3" fmla="*/ 0 h 29"/>
                        <a:gd name="T4" fmla="*/ 0 w 58"/>
                        <a:gd name="T5" fmla="*/ 15 h 29"/>
                        <a:gd name="T6" fmla="*/ 15 w 58"/>
                        <a:gd name="T7" fmla="*/ 29 h 29"/>
                        <a:gd name="T8" fmla="*/ 44 w 58"/>
                        <a:gd name="T9" fmla="*/ 29 h 29"/>
                        <a:gd name="T10" fmla="*/ 58 w 58"/>
                        <a:gd name="T11" fmla="*/ 15 h 29"/>
                        <a:gd name="T12" fmla="*/ 44 w 58"/>
                        <a:gd name="T13" fmla="*/ 0 h 2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58" h="29">
                          <a:moveTo>
                            <a:pt x="44" y="0"/>
                          </a:moveTo>
                          <a:cubicBezTo>
                            <a:pt x="15" y="0"/>
                            <a:pt x="15" y="0"/>
                            <a:pt x="15" y="0"/>
                          </a:cubicBezTo>
                          <a:cubicBezTo>
                            <a:pt x="7" y="0"/>
                            <a:pt x="0" y="7"/>
                            <a:pt x="0" y="15"/>
                          </a:cubicBezTo>
                          <a:cubicBezTo>
                            <a:pt x="0" y="23"/>
                            <a:pt x="7" y="29"/>
                            <a:pt x="15" y="29"/>
                          </a:cubicBezTo>
                          <a:cubicBezTo>
                            <a:pt x="44" y="29"/>
                            <a:pt x="44" y="29"/>
                            <a:pt x="44" y="29"/>
                          </a:cubicBezTo>
                          <a:cubicBezTo>
                            <a:pt x="51" y="29"/>
                            <a:pt x="58" y="23"/>
                            <a:pt x="58" y="15"/>
                          </a:cubicBezTo>
                          <a:cubicBezTo>
                            <a:pt x="58" y="7"/>
                            <a:pt x="51" y="0"/>
                            <a:pt x="44" y="0"/>
                          </a:cubicBezTo>
                          <a:close/>
                        </a:path>
                      </a:pathLst>
                    </a:custGeom>
                    <a:solidFill>
                      <a:srgbClr val="4D4D4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cs typeface=""/>
                      </a:endParaRPr>
                    </a:p>
                  </p:txBody>
                </p:sp>
                <p:sp>
                  <p:nvSpPr>
                    <p:cNvPr id="348" name="Freeform 35"/>
                    <p:cNvSpPr>
                      <a:spLocks/>
                    </p:cNvSpPr>
                    <p:nvPr/>
                  </p:nvSpPr>
                  <p:spPr bwMode="auto">
                    <a:xfrm>
                      <a:off x="4625976" y="2478088"/>
                      <a:ext cx="52388" cy="25400"/>
                    </a:xfrm>
                    <a:custGeom>
                      <a:avLst/>
                      <a:gdLst>
                        <a:gd name="T0" fmla="*/ 43 w 58"/>
                        <a:gd name="T1" fmla="*/ 0 h 29"/>
                        <a:gd name="T2" fmla="*/ 15 w 58"/>
                        <a:gd name="T3" fmla="*/ 0 h 29"/>
                        <a:gd name="T4" fmla="*/ 0 w 58"/>
                        <a:gd name="T5" fmla="*/ 15 h 29"/>
                        <a:gd name="T6" fmla="*/ 15 w 58"/>
                        <a:gd name="T7" fmla="*/ 29 h 29"/>
                        <a:gd name="T8" fmla="*/ 43 w 58"/>
                        <a:gd name="T9" fmla="*/ 29 h 29"/>
                        <a:gd name="T10" fmla="*/ 58 w 58"/>
                        <a:gd name="T11" fmla="*/ 15 h 29"/>
                        <a:gd name="T12" fmla="*/ 43 w 58"/>
                        <a:gd name="T13" fmla="*/ 0 h 2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58" h="29">
                          <a:moveTo>
                            <a:pt x="43" y="0"/>
                          </a:moveTo>
                          <a:cubicBezTo>
                            <a:pt x="15" y="0"/>
                            <a:pt x="15" y="0"/>
                            <a:pt x="15" y="0"/>
                          </a:cubicBezTo>
                          <a:cubicBezTo>
                            <a:pt x="7" y="0"/>
                            <a:pt x="0" y="7"/>
                            <a:pt x="0" y="15"/>
                          </a:cubicBezTo>
                          <a:cubicBezTo>
                            <a:pt x="0" y="23"/>
                            <a:pt x="7" y="29"/>
                            <a:pt x="15" y="29"/>
                          </a:cubicBezTo>
                          <a:cubicBezTo>
                            <a:pt x="43" y="29"/>
                            <a:pt x="43" y="29"/>
                            <a:pt x="43" y="29"/>
                          </a:cubicBezTo>
                          <a:cubicBezTo>
                            <a:pt x="51" y="29"/>
                            <a:pt x="58" y="23"/>
                            <a:pt x="58" y="15"/>
                          </a:cubicBezTo>
                          <a:cubicBezTo>
                            <a:pt x="58" y="7"/>
                            <a:pt x="51" y="0"/>
                            <a:pt x="43" y="0"/>
                          </a:cubicBezTo>
                          <a:close/>
                        </a:path>
                      </a:pathLst>
                    </a:custGeom>
                    <a:solidFill>
                      <a:srgbClr val="4D4D4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cs typeface=""/>
                      </a:endParaRPr>
                    </a:p>
                  </p:txBody>
                </p:sp>
                <p:sp>
                  <p:nvSpPr>
                    <p:cNvPr id="349" name="Freeform 38"/>
                    <p:cNvSpPr>
                      <a:spLocks/>
                    </p:cNvSpPr>
                    <p:nvPr/>
                  </p:nvSpPr>
                  <p:spPr bwMode="auto">
                    <a:xfrm>
                      <a:off x="4859338" y="2473325"/>
                      <a:ext cx="52388" cy="30163"/>
                    </a:xfrm>
                    <a:custGeom>
                      <a:avLst/>
                      <a:gdLst>
                        <a:gd name="T0" fmla="*/ 39 w 58"/>
                        <a:gd name="T1" fmla="*/ 2 h 34"/>
                        <a:gd name="T2" fmla="*/ 14 w 58"/>
                        <a:gd name="T3" fmla="*/ 5 h 34"/>
                        <a:gd name="T4" fmla="*/ 0 w 58"/>
                        <a:gd name="T5" fmla="*/ 20 h 34"/>
                        <a:gd name="T6" fmla="*/ 14 w 58"/>
                        <a:gd name="T7" fmla="*/ 34 h 34"/>
                        <a:gd name="T8" fmla="*/ 14 w 58"/>
                        <a:gd name="T9" fmla="*/ 34 h 34"/>
                        <a:gd name="T10" fmla="*/ 46 w 58"/>
                        <a:gd name="T11" fmla="*/ 30 h 34"/>
                        <a:gd name="T12" fmla="*/ 56 w 58"/>
                        <a:gd name="T13" fmla="*/ 12 h 34"/>
                        <a:gd name="T14" fmla="*/ 39 w 58"/>
                        <a:gd name="T15" fmla="*/ 2 h 3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58" h="34">
                          <a:moveTo>
                            <a:pt x="39" y="2"/>
                          </a:moveTo>
                          <a:cubicBezTo>
                            <a:pt x="31" y="4"/>
                            <a:pt x="22" y="5"/>
                            <a:pt x="14" y="5"/>
                          </a:cubicBezTo>
                          <a:cubicBezTo>
                            <a:pt x="6" y="5"/>
                            <a:pt x="0" y="12"/>
                            <a:pt x="0" y="20"/>
                          </a:cubicBezTo>
                          <a:cubicBezTo>
                            <a:pt x="0" y="28"/>
                            <a:pt x="6" y="34"/>
                            <a:pt x="14" y="34"/>
                          </a:cubicBezTo>
                          <a:cubicBezTo>
                            <a:pt x="14" y="34"/>
                            <a:pt x="14" y="34"/>
                            <a:pt x="14" y="34"/>
                          </a:cubicBezTo>
                          <a:cubicBezTo>
                            <a:pt x="25" y="34"/>
                            <a:pt x="36" y="32"/>
                            <a:pt x="46" y="30"/>
                          </a:cubicBezTo>
                          <a:cubicBezTo>
                            <a:pt x="54" y="28"/>
                            <a:pt x="58" y="20"/>
                            <a:pt x="56" y="12"/>
                          </a:cubicBezTo>
                          <a:cubicBezTo>
                            <a:pt x="55" y="5"/>
                            <a:pt x="47" y="0"/>
                            <a:pt x="39" y="2"/>
                          </a:cubicBezTo>
                          <a:close/>
                        </a:path>
                      </a:pathLst>
                    </a:custGeom>
                    <a:solidFill>
                      <a:srgbClr val="4D4D4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cs typeface=""/>
                      </a:endParaRPr>
                    </a:p>
                  </p:txBody>
                </p:sp>
              </p:grpSp>
              <p:sp>
                <p:nvSpPr>
                  <p:cNvPr id="326" name="Freeform 12"/>
                  <p:cNvSpPr>
                    <a:spLocks noEditPoints="1"/>
                  </p:cNvSpPr>
                  <p:nvPr/>
                </p:nvSpPr>
                <p:spPr bwMode="auto">
                  <a:xfrm>
                    <a:off x="5406483" y="2446478"/>
                    <a:ext cx="214941" cy="191168"/>
                  </a:xfrm>
                  <a:custGeom>
                    <a:avLst/>
                    <a:gdLst>
                      <a:gd name="T0" fmla="*/ 419 w 494"/>
                      <a:gd name="T1" fmla="*/ 299 h 448"/>
                      <a:gd name="T2" fmla="*/ 403 w 494"/>
                      <a:gd name="T3" fmla="*/ 301 h 448"/>
                      <a:gd name="T4" fmla="*/ 302 w 494"/>
                      <a:gd name="T5" fmla="*/ 126 h 448"/>
                      <a:gd name="T6" fmla="*/ 322 w 494"/>
                      <a:gd name="T7" fmla="*/ 75 h 448"/>
                      <a:gd name="T8" fmla="*/ 247 w 494"/>
                      <a:gd name="T9" fmla="*/ 0 h 448"/>
                      <a:gd name="T10" fmla="*/ 173 w 494"/>
                      <a:gd name="T11" fmla="*/ 75 h 448"/>
                      <a:gd name="T12" fmla="*/ 193 w 494"/>
                      <a:gd name="T13" fmla="*/ 126 h 448"/>
                      <a:gd name="T14" fmla="*/ 91 w 494"/>
                      <a:gd name="T15" fmla="*/ 301 h 448"/>
                      <a:gd name="T16" fmla="*/ 75 w 494"/>
                      <a:gd name="T17" fmla="*/ 299 h 448"/>
                      <a:gd name="T18" fmla="*/ 0 w 494"/>
                      <a:gd name="T19" fmla="*/ 373 h 448"/>
                      <a:gd name="T20" fmla="*/ 75 w 494"/>
                      <a:gd name="T21" fmla="*/ 448 h 448"/>
                      <a:gd name="T22" fmla="*/ 146 w 494"/>
                      <a:gd name="T23" fmla="*/ 395 h 448"/>
                      <a:gd name="T24" fmla="*/ 349 w 494"/>
                      <a:gd name="T25" fmla="*/ 395 h 448"/>
                      <a:gd name="T26" fmla="*/ 419 w 494"/>
                      <a:gd name="T27" fmla="*/ 448 h 448"/>
                      <a:gd name="T28" fmla="*/ 494 w 494"/>
                      <a:gd name="T29" fmla="*/ 373 h 448"/>
                      <a:gd name="T30" fmla="*/ 419 w 494"/>
                      <a:gd name="T31" fmla="*/ 299 h 448"/>
                      <a:gd name="T32" fmla="*/ 349 w 494"/>
                      <a:gd name="T33" fmla="*/ 351 h 448"/>
                      <a:gd name="T34" fmla="*/ 146 w 494"/>
                      <a:gd name="T35" fmla="*/ 351 h 448"/>
                      <a:gd name="T36" fmla="*/ 130 w 494"/>
                      <a:gd name="T37" fmla="*/ 323 h 448"/>
                      <a:gd name="T38" fmla="*/ 231 w 494"/>
                      <a:gd name="T39" fmla="*/ 148 h 448"/>
                      <a:gd name="T40" fmla="*/ 247 w 494"/>
                      <a:gd name="T41" fmla="*/ 150 h 448"/>
                      <a:gd name="T42" fmla="*/ 264 w 494"/>
                      <a:gd name="T43" fmla="*/ 148 h 448"/>
                      <a:gd name="T44" fmla="*/ 365 w 494"/>
                      <a:gd name="T45" fmla="*/ 323 h 448"/>
                      <a:gd name="T46" fmla="*/ 349 w 494"/>
                      <a:gd name="T47" fmla="*/ 351 h 44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</a:cxnLst>
                    <a:rect l="0" t="0" r="r" b="b"/>
                    <a:pathLst>
                      <a:path w="494" h="448">
                        <a:moveTo>
                          <a:pt x="419" y="299"/>
                        </a:moveTo>
                        <a:cubicBezTo>
                          <a:pt x="414" y="299"/>
                          <a:pt x="408" y="300"/>
                          <a:pt x="403" y="301"/>
                        </a:cubicBezTo>
                        <a:cubicBezTo>
                          <a:pt x="302" y="126"/>
                          <a:pt x="302" y="126"/>
                          <a:pt x="302" y="126"/>
                        </a:cubicBezTo>
                        <a:cubicBezTo>
                          <a:pt x="314" y="112"/>
                          <a:pt x="322" y="95"/>
                          <a:pt x="322" y="75"/>
                        </a:cubicBezTo>
                        <a:cubicBezTo>
                          <a:pt x="322" y="34"/>
                          <a:pt x="288" y="0"/>
                          <a:pt x="247" y="0"/>
                        </a:cubicBezTo>
                        <a:cubicBezTo>
                          <a:pt x="206" y="0"/>
                          <a:pt x="173" y="34"/>
                          <a:pt x="173" y="75"/>
                        </a:cubicBezTo>
                        <a:cubicBezTo>
                          <a:pt x="173" y="95"/>
                          <a:pt x="180" y="112"/>
                          <a:pt x="193" y="126"/>
                        </a:cubicBezTo>
                        <a:cubicBezTo>
                          <a:pt x="91" y="301"/>
                          <a:pt x="91" y="301"/>
                          <a:pt x="91" y="301"/>
                        </a:cubicBezTo>
                        <a:cubicBezTo>
                          <a:pt x="86" y="300"/>
                          <a:pt x="81" y="299"/>
                          <a:pt x="75" y="299"/>
                        </a:cubicBezTo>
                        <a:cubicBezTo>
                          <a:pt x="34" y="299"/>
                          <a:pt x="0" y="332"/>
                          <a:pt x="0" y="373"/>
                        </a:cubicBezTo>
                        <a:cubicBezTo>
                          <a:pt x="0" y="415"/>
                          <a:pt x="34" y="448"/>
                          <a:pt x="75" y="448"/>
                        </a:cubicBezTo>
                        <a:cubicBezTo>
                          <a:pt x="108" y="448"/>
                          <a:pt x="136" y="426"/>
                          <a:pt x="146" y="395"/>
                        </a:cubicBezTo>
                        <a:cubicBezTo>
                          <a:pt x="349" y="395"/>
                          <a:pt x="349" y="395"/>
                          <a:pt x="349" y="395"/>
                        </a:cubicBezTo>
                        <a:cubicBezTo>
                          <a:pt x="358" y="426"/>
                          <a:pt x="386" y="448"/>
                          <a:pt x="419" y="448"/>
                        </a:cubicBezTo>
                        <a:cubicBezTo>
                          <a:pt x="461" y="448"/>
                          <a:pt x="494" y="415"/>
                          <a:pt x="494" y="373"/>
                        </a:cubicBezTo>
                        <a:cubicBezTo>
                          <a:pt x="494" y="332"/>
                          <a:pt x="461" y="299"/>
                          <a:pt x="419" y="299"/>
                        </a:cubicBezTo>
                        <a:close/>
                        <a:moveTo>
                          <a:pt x="349" y="351"/>
                        </a:moveTo>
                        <a:cubicBezTo>
                          <a:pt x="146" y="351"/>
                          <a:pt x="146" y="351"/>
                          <a:pt x="146" y="351"/>
                        </a:cubicBezTo>
                        <a:cubicBezTo>
                          <a:pt x="142" y="341"/>
                          <a:pt x="137" y="331"/>
                          <a:pt x="130" y="323"/>
                        </a:cubicBezTo>
                        <a:cubicBezTo>
                          <a:pt x="231" y="148"/>
                          <a:pt x="231" y="148"/>
                          <a:pt x="231" y="148"/>
                        </a:cubicBezTo>
                        <a:cubicBezTo>
                          <a:pt x="236" y="149"/>
                          <a:pt x="242" y="150"/>
                          <a:pt x="247" y="150"/>
                        </a:cubicBezTo>
                        <a:cubicBezTo>
                          <a:pt x="253" y="150"/>
                          <a:pt x="258" y="149"/>
                          <a:pt x="264" y="148"/>
                        </a:cubicBezTo>
                        <a:cubicBezTo>
                          <a:pt x="365" y="323"/>
                          <a:pt x="365" y="323"/>
                          <a:pt x="365" y="323"/>
                        </a:cubicBezTo>
                        <a:cubicBezTo>
                          <a:pt x="358" y="331"/>
                          <a:pt x="352" y="341"/>
                          <a:pt x="349" y="351"/>
                        </a:cubicBezTo>
                        <a:close/>
                      </a:path>
                    </a:pathLst>
                  </a:custGeom>
                  <a:solidFill>
                    <a:sysClr val="window" lastClr="FFFFFF"/>
                  </a:solidFill>
                  <a:ln>
                    <a:noFill/>
                  </a:ln>
                  <a:ex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2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/>
                      <a:cs typeface=""/>
                    </a:endParaRPr>
                  </a:p>
                </p:txBody>
              </p:sp>
            </p:grpSp>
            <p:sp>
              <p:nvSpPr>
                <p:cNvPr id="323" name="Rounded Rectangle 322"/>
                <p:cNvSpPr/>
                <p:nvPr/>
              </p:nvSpPr>
              <p:spPr>
                <a:xfrm>
                  <a:off x="5352784" y="2386601"/>
                  <a:ext cx="308105" cy="310923"/>
                </a:xfrm>
                <a:prstGeom prst="roundRect">
                  <a:avLst/>
                </a:prstGeom>
                <a:solidFill>
                  <a:srgbClr val="4F81BD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"/>
                    <a:cs typeface=""/>
                  </a:endParaRPr>
                </a:p>
              </p:txBody>
            </p:sp>
            <p:sp>
              <p:nvSpPr>
                <p:cNvPr id="324" name="Freeform 12"/>
                <p:cNvSpPr>
                  <a:spLocks noEditPoints="1"/>
                </p:cNvSpPr>
                <p:nvPr/>
              </p:nvSpPr>
              <p:spPr bwMode="auto">
                <a:xfrm>
                  <a:off x="5388323" y="2435434"/>
                  <a:ext cx="214941" cy="191168"/>
                </a:xfrm>
                <a:custGeom>
                  <a:avLst/>
                  <a:gdLst>
                    <a:gd name="T0" fmla="*/ 419 w 494"/>
                    <a:gd name="T1" fmla="*/ 299 h 448"/>
                    <a:gd name="T2" fmla="*/ 403 w 494"/>
                    <a:gd name="T3" fmla="*/ 301 h 448"/>
                    <a:gd name="T4" fmla="*/ 302 w 494"/>
                    <a:gd name="T5" fmla="*/ 126 h 448"/>
                    <a:gd name="T6" fmla="*/ 322 w 494"/>
                    <a:gd name="T7" fmla="*/ 75 h 448"/>
                    <a:gd name="T8" fmla="*/ 247 w 494"/>
                    <a:gd name="T9" fmla="*/ 0 h 448"/>
                    <a:gd name="T10" fmla="*/ 173 w 494"/>
                    <a:gd name="T11" fmla="*/ 75 h 448"/>
                    <a:gd name="T12" fmla="*/ 193 w 494"/>
                    <a:gd name="T13" fmla="*/ 126 h 448"/>
                    <a:gd name="T14" fmla="*/ 91 w 494"/>
                    <a:gd name="T15" fmla="*/ 301 h 448"/>
                    <a:gd name="T16" fmla="*/ 75 w 494"/>
                    <a:gd name="T17" fmla="*/ 299 h 448"/>
                    <a:gd name="T18" fmla="*/ 0 w 494"/>
                    <a:gd name="T19" fmla="*/ 373 h 448"/>
                    <a:gd name="T20" fmla="*/ 75 w 494"/>
                    <a:gd name="T21" fmla="*/ 448 h 448"/>
                    <a:gd name="T22" fmla="*/ 146 w 494"/>
                    <a:gd name="T23" fmla="*/ 395 h 448"/>
                    <a:gd name="T24" fmla="*/ 349 w 494"/>
                    <a:gd name="T25" fmla="*/ 395 h 448"/>
                    <a:gd name="T26" fmla="*/ 419 w 494"/>
                    <a:gd name="T27" fmla="*/ 448 h 448"/>
                    <a:gd name="T28" fmla="*/ 494 w 494"/>
                    <a:gd name="T29" fmla="*/ 373 h 448"/>
                    <a:gd name="T30" fmla="*/ 419 w 494"/>
                    <a:gd name="T31" fmla="*/ 299 h 448"/>
                    <a:gd name="T32" fmla="*/ 349 w 494"/>
                    <a:gd name="T33" fmla="*/ 351 h 448"/>
                    <a:gd name="T34" fmla="*/ 146 w 494"/>
                    <a:gd name="T35" fmla="*/ 351 h 448"/>
                    <a:gd name="T36" fmla="*/ 130 w 494"/>
                    <a:gd name="T37" fmla="*/ 323 h 448"/>
                    <a:gd name="T38" fmla="*/ 231 w 494"/>
                    <a:gd name="T39" fmla="*/ 148 h 448"/>
                    <a:gd name="T40" fmla="*/ 247 w 494"/>
                    <a:gd name="T41" fmla="*/ 150 h 448"/>
                    <a:gd name="T42" fmla="*/ 264 w 494"/>
                    <a:gd name="T43" fmla="*/ 148 h 448"/>
                    <a:gd name="T44" fmla="*/ 365 w 494"/>
                    <a:gd name="T45" fmla="*/ 323 h 448"/>
                    <a:gd name="T46" fmla="*/ 349 w 494"/>
                    <a:gd name="T47" fmla="*/ 351 h 4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494" h="448">
                      <a:moveTo>
                        <a:pt x="419" y="299"/>
                      </a:moveTo>
                      <a:cubicBezTo>
                        <a:pt x="414" y="299"/>
                        <a:pt x="408" y="300"/>
                        <a:pt x="403" y="301"/>
                      </a:cubicBezTo>
                      <a:cubicBezTo>
                        <a:pt x="302" y="126"/>
                        <a:pt x="302" y="126"/>
                        <a:pt x="302" y="126"/>
                      </a:cubicBezTo>
                      <a:cubicBezTo>
                        <a:pt x="314" y="112"/>
                        <a:pt x="322" y="95"/>
                        <a:pt x="322" y="75"/>
                      </a:cubicBezTo>
                      <a:cubicBezTo>
                        <a:pt x="322" y="34"/>
                        <a:pt x="288" y="0"/>
                        <a:pt x="247" y="0"/>
                      </a:cubicBezTo>
                      <a:cubicBezTo>
                        <a:pt x="206" y="0"/>
                        <a:pt x="173" y="34"/>
                        <a:pt x="173" y="75"/>
                      </a:cubicBezTo>
                      <a:cubicBezTo>
                        <a:pt x="173" y="95"/>
                        <a:pt x="180" y="112"/>
                        <a:pt x="193" y="126"/>
                      </a:cubicBezTo>
                      <a:cubicBezTo>
                        <a:pt x="91" y="301"/>
                        <a:pt x="91" y="301"/>
                        <a:pt x="91" y="301"/>
                      </a:cubicBezTo>
                      <a:cubicBezTo>
                        <a:pt x="86" y="300"/>
                        <a:pt x="81" y="299"/>
                        <a:pt x="75" y="299"/>
                      </a:cubicBezTo>
                      <a:cubicBezTo>
                        <a:pt x="34" y="299"/>
                        <a:pt x="0" y="332"/>
                        <a:pt x="0" y="373"/>
                      </a:cubicBezTo>
                      <a:cubicBezTo>
                        <a:pt x="0" y="415"/>
                        <a:pt x="34" y="448"/>
                        <a:pt x="75" y="448"/>
                      </a:cubicBezTo>
                      <a:cubicBezTo>
                        <a:pt x="108" y="448"/>
                        <a:pt x="136" y="426"/>
                        <a:pt x="146" y="395"/>
                      </a:cubicBezTo>
                      <a:cubicBezTo>
                        <a:pt x="349" y="395"/>
                        <a:pt x="349" y="395"/>
                        <a:pt x="349" y="395"/>
                      </a:cubicBezTo>
                      <a:cubicBezTo>
                        <a:pt x="358" y="426"/>
                        <a:pt x="386" y="448"/>
                        <a:pt x="419" y="448"/>
                      </a:cubicBezTo>
                      <a:cubicBezTo>
                        <a:pt x="461" y="448"/>
                        <a:pt x="494" y="415"/>
                        <a:pt x="494" y="373"/>
                      </a:cubicBezTo>
                      <a:cubicBezTo>
                        <a:pt x="494" y="332"/>
                        <a:pt x="461" y="299"/>
                        <a:pt x="419" y="299"/>
                      </a:cubicBezTo>
                      <a:close/>
                      <a:moveTo>
                        <a:pt x="349" y="351"/>
                      </a:moveTo>
                      <a:cubicBezTo>
                        <a:pt x="146" y="351"/>
                        <a:pt x="146" y="351"/>
                        <a:pt x="146" y="351"/>
                      </a:cubicBezTo>
                      <a:cubicBezTo>
                        <a:pt x="142" y="341"/>
                        <a:pt x="137" y="331"/>
                        <a:pt x="130" y="323"/>
                      </a:cubicBezTo>
                      <a:cubicBezTo>
                        <a:pt x="231" y="148"/>
                        <a:pt x="231" y="148"/>
                        <a:pt x="231" y="148"/>
                      </a:cubicBezTo>
                      <a:cubicBezTo>
                        <a:pt x="236" y="149"/>
                        <a:pt x="242" y="150"/>
                        <a:pt x="247" y="150"/>
                      </a:cubicBezTo>
                      <a:cubicBezTo>
                        <a:pt x="253" y="150"/>
                        <a:pt x="258" y="149"/>
                        <a:pt x="264" y="148"/>
                      </a:cubicBezTo>
                      <a:cubicBezTo>
                        <a:pt x="365" y="323"/>
                        <a:pt x="365" y="323"/>
                        <a:pt x="365" y="323"/>
                      </a:cubicBezTo>
                      <a:cubicBezTo>
                        <a:pt x="358" y="331"/>
                        <a:pt x="352" y="341"/>
                        <a:pt x="349" y="351"/>
                      </a:cubicBezTo>
                      <a:close/>
                    </a:path>
                  </a:pathLst>
                </a:custGeom>
                <a:solidFill>
                  <a:sysClr val="window" lastClr="FFFFFF"/>
                </a:solidFill>
                <a:ln>
                  <a:noFill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cs typeface=""/>
                  </a:endParaRPr>
                </a:p>
              </p:txBody>
            </p:sp>
          </p:grpSp>
          <p:grpSp>
            <p:nvGrpSpPr>
              <p:cNvPr id="293" name="Group 292"/>
              <p:cNvGrpSpPr/>
              <p:nvPr/>
            </p:nvGrpSpPr>
            <p:grpSpPr>
              <a:xfrm>
                <a:off x="4160113" y="3040864"/>
                <a:ext cx="309858" cy="281520"/>
                <a:chOff x="5310724" y="2352924"/>
                <a:chExt cx="398754" cy="374816"/>
              </a:xfrm>
            </p:grpSpPr>
            <p:grpSp>
              <p:nvGrpSpPr>
                <p:cNvPr id="294" name="Group 293"/>
                <p:cNvGrpSpPr/>
                <p:nvPr/>
              </p:nvGrpSpPr>
              <p:grpSpPr>
                <a:xfrm>
                  <a:off x="5310724" y="2352924"/>
                  <a:ext cx="398754" cy="374816"/>
                  <a:chOff x="5310724" y="2352924"/>
                  <a:chExt cx="398754" cy="374816"/>
                </a:xfrm>
              </p:grpSpPr>
              <p:grpSp>
                <p:nvGrpSpPr>
                  <p:cNvPr id="297" name="Group 296"/>
                  <p:cNvGrpSpPr/>
                  <p:nvPr/>
                </p:nvGrpSpPr>
                <p:grpSpPr>
                  <a:xfrm rot="5400000">
                    <a:off x="5322693" y="2340955"/>
                    <a:ext cx="374816" cy="398754"/>
                    <a:chOff x="4471988" y="1985963"/>
                    <a:chExt cx="527051" cy="517525"/>
                  </a:xfrm>
                </p:grpSpPr>
                <p:sp>
                  <p:nvSpPr>
                    <p:cNvPr id="299" name="Freeform 13"/>
                    <p:cNvSpPr>
                      <a:spLocks/>
                    </p:cNvSpPr>
                    <p:nvPr/>
                  </p:nvSpPr>
                  <p:spPr bwMode="auto">
                    <a:xfrm>
                      <a:off x="4471988" y="2117725"/>
                      <a:ext cx="25400" cy="50800"/>
                    </a:xfrm>
                    <a:custGeom>
                      <a:avLst/>
                      <a:gdLst>
                        <a:gd name="T0" fmla="*/ 14 w 29"/>
                        <a:gd name="T1" fmla="*/ 57 h 57"/>
                        <a:gd name="T2" fmla="*/ 29 w 29"/>
                        <a:gd name="T3" fmla="*/ 43 h 57"/>
                        <a:gd name="T4" fmla="*/ 29 w 29"/>
                        <a:gd name="T5" fmla="*/ 14 h 57"/>
                        <a:gd name="T6" fmla="*/ 14 w 29"/>
                        <a:gd name="T7" fmla="*/ 0 h 57"/>
                        <a:gd name="T8" fmla="*/ 0 w 29"/>
                        <a:gd name="T9" fmla="*/ 14 h 57"/>
                        <a:gd name="T10" fmla="*/ 0 w 29"/>
                        <a:gd name="T11" fmla="*/ 43 h 57"/>
                        <a:gd name="T12" fmla="*/ 14 w 29"/>
                        <a:gd name="T13" fmla="*/ 57 h 5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29" h="57">
                          <a:moveTo>
                            <a:pt x="14" y="57"/>
                          </a:moveTo>
                          <a:cubicBezTo>
                            <a:pt x="22" y="57"/>
                            <a:pt x="29" y="51"/>
                            <a:pt x="29" y="43"/>
                          </a:cubicBezTo>
                          <a:cubicBezTo>
                            <a:pt x="29" y="14"/>
                            <a:pt x="29" y="14"/>
                            <a:pt x="29" y="14"/>
                          </a:cubicBezTo>
                          <a:cubicBezTo>
                            <a:pt x="29" y="6"/>
                            <a:pt x="22" y="0"/>
                            <a:pt x="14" y="0"/>
                          </a:cubicBezTo>
                          <a:cubicBezTo>
                            <a:pt x="7" y="0"/>
                            <a:pt x="0" y="6"/>
                            <a:pt x="0" y="14"/>
                          </a:cubicBezTo>
                          <a:cubicBezTo>
                            <a:pt x="0" y="43"/>
                            <a:pt x="0" y="43"/>
                            <a:pt x="0" y="43"/>
                          </a:cubicBezTo>
                          <a:cubicBezTo>
                            <a:pt x="0" y="51"/>
                            <a:pt x="7" y="57"/>
                            <a:pt x="14" y="57"/>
                          </a:cubicBezTo>
                          <a:close/>
                        </a:path>
                      </a:pathLst>
                    </a:custGeom>
                    <a:solidFill>
                      <a:srgbClr val="4D4D4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cs typeface=""/>
                      </a:endParaRPr>
                    </a:p>
                  </p:txBody>
                </p:sp>
                <p:sp>
                  <p:nvSpPr>
                    <p:cNvPr id="300" name="Freeform 14"/>
                    <p:cNvSpPr>
                      <a:spLocks/>
                    </p:cNvSpPr>
                    <p:nvPr/>
                  </p:nvSpPr>
                  <p:spPr bwMode="auto">
                    <a:xfrm>
                      <a:off x="4471988" y="2271713"/>
                      <a:ext cx="25400" cy="52388"/>
                    </a:xfrm>
                    <a:custGeom>
                      <a:avLst/>
                      <a:gdLst>
                        <a:gd name="T0" fmla="*/ 14 w 29"/>
                        <a:gd name="T1" fmla="*/ 58 h 58"/>
                        <a:gd name="T2" fmla="*/ 29 w 29"/>
                        <a:gd name="T3" fmla="*/ 43 h 58"/>
                        <a:gd name="T4" fmla="*/ 29 w 29"/>
                        <a:gd name="T5" fmla="*/ 15 h 58"/>
                        <a:gd name="T6" fmla="*/ 14 w 29"/>
                        <a:gd name="T7" fmla="*/ 0 h 58"/>
                        <a:gd name="T8" fmla="*/ 0 w 29"/>
                        <a:gd name="T9" fmla="*/ 15 h 58"/>
                        <a:gd name="T10" fmla="*/ 0 w 29"/>
                        <a:gd name="T11" fmla="*/ 43 h 58"/>
                        <a:gd name="T12" fmla="*/ 14 w 29"/>
                        <a:gd name="T13" fmla="*/ 58 h 5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29" h="58">
                          <a:moveTo>
                            <a:pt x="14" y="58"/>
                          </a:moveTo>
                          <a:cubicBezTo>
                            <a:pt x="22" y="58"/>
                            <a:pt x="29" y="51"/>
                            <a:pt x="29" y="43"/>
                          </a:cubicBezTo>
                          <a:cubicBezTo>
                            <a:pt x="29" y="15"/>
                            <a:pt x="29" y="15"/>
                            <a:pt x="29" y="15"/>
                          </a:cubicBezTo>
                          <a:cubicBezTo>
                            <a:pt x="29" y="7"/>
                            <a:pt x="22" y="0"/>
                            <a:pt x="14" y="0"/>
                          </a:cubicBezTo>
                          <a:cubicBezTo>
                            <a:pt x="7" y="0"/>
                            <a:pt x="0" y="7"/>
                            <a:pt x="0" y="15"/>
                          </a:cubicBezTo>
                          <a:cubicBezTo>
                            <a:pt x="0" y="43"/>
                            <a:pt x="0" y="43"/>
                            <a:pt x="0" y="43"/>
                          </a:cubicBezTo>
                          <a:cubicBezTo>
                            <a:pt x="0" y="51"/>
                            <a:pt x="7" y="58"/>
                            <a:pt x="14" y="58"/>
                          </a:cubicBezTo>
                          <a:close/>
                        </a:path>
                      </a:pathLst>
                    </a:custGeom>
                    <a:solidFill>
                      <a:srgbClr val="4D4D4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cs typeface=""/>
                      </a:endParaRPr>
                    </a:p>
                  </p:txBody>
                </p:sp>
                <p:sp>
                  <p:nvSpPr>
                    <p:cNvPr id="301" name="Freeform 15"/>
                    <p:cNvSpPr>
                      <a:spLocks/>
                    </p:cNvSpPr>
                    <p:nvPr/>
                  </p:nvSpPr>
                  <p:spPr bwMode="auto">
                    <a:xfrm>
                      <a:off x="4487863" y="2422525"/>
                      <a:ext cx="44450" cy="47625"/>
                    </a:xfrm>
                    <a:custGeom>
                      <a:avLst/>
                      <a:gdLst>
                        <a:gd name="T0" fmla="*/ 29 w 50"/>
                        <a:gd name="T1" fmla="*/ 8 h 53"/>
                        <a:gd name="T2" fmla="*/ 9 w 50"/>
                        <a:gd name="T3" fmla="*/ 4 h 53"/>
                        <a:gd name="T4" fmla="*/ 4 w 50"/>
                        <a:gd name="T5" fmla="*/ 24 h 53"/>
                        <a:gd name="T6" fmla="*/ 24 w 50"/>
                        <a:gd name="T7" fmla="*/ 49 h 53"/>
                        <a:gd name="T8" fmla="*/ 34 w 50"/>
                        <a:gd name="T9" fmla="*/ 53 h 53"/>
                        <a:gd name="T10" fmla="*/ 45 w 50"/>
                        <a:gd name="T11" fmla="*/ 49 h 53"/>
                        <a:gd name="T12" fmla="*/ 45 w 50"/>
                        <a:gd name="T13" fmla="*/ 28 h 53"/>
                        <a:gd name="T14" fmla="*/ 29 w 50"/>
                        <a:gd name="T15" fmla="*/ 8 h 5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50" h="53">
                          <a:moveTo>
                            <a:pt x="29" y="8"/>
                          </a:moveTo>
                          <a:cubicBezTo>
                            <a:pt x="24" y="2"/>
                            <a:pt x="15" y="0"/>
                            <a:pt x="9" y="4"/>
                          </a:cubicBezTo>
                          <a:cubicBezTo>
                            <a:pt x="2" y="8"/>
                            <a:pt x="0" y="17"/>
                            <a:pt x="4" y="24"/>
                          </a:cubicBezTo>
                          <a:cubicBezTo>
                            <a:pt x="10" y="33"/>
                            <a:pt x="17" y="41"/>
                            <a:pt x="24" y="49"/>
                          </a:cubicBezTo>
                          <a:cubicBezTo>
                            <a:pt x="27" y="51"/>
                            <a:pt x="31" y="53"/>
                            <a:pt x="34" y="53"/>
                          </a:cubicBezTo>
                          <a:cubicBezTo>
                            <a:pt x="38" y="53"/>
                            <a:pt x="42" y="51"/>
                            <a:pt x="45" y="49"/>
                          </a:cubicBezTo>
                          <a:cubicBezTo>
                            <a:pt x="50" y="43"/>
                            <a:pt x="50" y="34"/>
                            <a:pt x="45" y="28"/>
                          </a:cubicBezTo>
                          <a:cubicBezTo>
                            <a:pt x="39" y="22"/>
                            <a:pt x="33" y="15"/>
                            <a:pt x="29" y="8"/>
                          </a:cubicBezTo>
                          <a:close/>
                        </a:path>
                      </a:pathLst>
                    </a:custGeom>
                    <a:solidFill>
                      <a:srgbClr val="4D4D4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cs typeface=""/>
                      </a:endParaRPr>
                    </a:p>
                  </p:txBody>
                </p:sp>
                <p:sp>
                  <p:nvSpPr>
                    <p:cNvPr id="302" name="Freeform 16"/>
                    <p:cNvSpPr>
                      <a:spLocks/>
                    </p:cNvSpPr>
                    <p:nvPr/>
                  </p:nvSpPr>
                  <p:spPr bwMode="auto">
                    <a:xfrm>
                      <a:off x="4471988" y="2193925"/>
                      <a:ext cx="25400" cy="52388"/>
                    </a:xfrm>
                    <a:custGeom>
                      <a:avLst/>
                      <a:gdLst>
                        <a:gd name="T0" fmla="*/ 14 w 29"/>
                        <a:gd name="T1" fmla="*/ 58 h 58"/>
                        <a:gd name="T2" fmla="*/ 29 w 29"/>
                        <a:gd name="T3" fmla="*/ 43 h 58"/>
                        <a:gd name="T4" fmla="*/ 29 w 29"/>
                        <a:gd name="T5" fmla="*/ 14 h 58"/>
                        <a:gd name="T6" fmla="*/ 14 w 29"/>
                        <a:gd name="T7" fmla="*/ 0 h 58"/>
                        <a:gd name="T8" fmla="*/ 0 w 29"/>
                        <a:gd name="T9" fmla="*/ 14 h 58"/>
                        <a:gd name="T10" fmla="*/ 0 w 29"/>
                        <a:gd name="T11" fmla="*/ 43 h 58"/>
                        <a:gd name="T12" fmla="*/ 14 w 29"/>
                        <a:gd name="T13" fmla="*/ 58 h 5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29" h="58">
                          <a:moveTo>
                            <a:pt x="14" y="58"/>
                          </a:moveTo>
                          <a:cubicBezTo>
                            <a:pt x="22" y="58"/>
                            <a:pt x="29" y="51"/>
                            <a:pt x="29" y="43"/>
                          </a:cubicBezTo>
                          <a:cubicBezTo>
                            <a:pt x="29" y="14"/>
                            <a:pt x="29" y="14"/>
                            <a:pt x="29" y="14"/>
                          </a:cubicBezTo>
                          <a:cubicBezTo>
                            <a:pt x="29" y="6"/>
                            <a:pt x="22" y="0"/>
                            <a:pt x="14" y="0"/>
                          </a:cubicBezTo>
                          <a:cubicBezTo>
                            <a:pt x="7" y="0"/>
                            <a:pt x="0" y="6"/>
                            <a:pt x="0" y="14"/>
                          </a:cubicBezTo>
                          <a:cubicBezTo>
                            <a:pt x="0" y="43"/>
                            <a:pt x="0" y="43"/>
                            <a:pt x="0" y="43"/>
                          </a:cubicBezTo>
                          <a:cubicBezTo>
                            <a:pt x="0" y="51"/>
                            <a:pt x="7" y="58"/>
                            <a:pt x="14" y="58"/>
                          </a:cubicBezTo>
                          <a:close/>
                        </a:path>
                      </a:pathLst>
                    </a:custGeom>
                    <a:solidFill>
                      <a:srgbClr val="4D4D4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cs typeface=""/>
                      </a:endParaRPr>
                    </a:p>
                  </p:txBody>
                </p:sp>
                <p:sp>
                  <p:nvSpPr>
                    <p:cNvPr id="303" name="Freeform 17"/>
                    <p:cNvSpPr>
                      <a:spLocks/>
                    </p:cNvSpPr>
                    <p:nvPr/>
                  </p:nvSpPr>
                  <p:spPr bwMode="auto">
                    <a:xfrm>
                      <a:off x="4830763" y="1985963"/>
                      <a:ext cx="50800" cy="26988"/>
                    </a:xfrm>
                    <a:custGeom>
                      <a:avLst/>
                      <a:gdLst>
                        <a:gd name="T0" fmla="*/ 15 w 57"/>
                        <a:gd name="T1" fmla="*/ 29 h 29"/>
                        <a:gd name="T2" fmla="*/ 44 w 57"/>
                        <a:gd name="T3" fmla="*/ 29 h 29"/>
                        <a:gd name="T4" fmla="*/ 57 w 57"/>
                        <a:gd name="T5" fmla="*/ 15 h 29"/>
                        <a:gd name="T6" fmla="*/ 43 w 57"/>
                        <a:gd name="T7" fmla="*/ 0 h 29"/>
                        <a:gd name="T8" fmla="*/ 15 w 57"/>
                        <a:gd name="T9" fmla="*/ 0 h 29"/>
                        <a:gd name="T10" fmla="*/ 0 w 57"/>
                        <a:gd name="T11" fmla="*/ 15 h 29"/>
                        <a:gd name="T12" fmla="*/ 15 w 57"/>
                        <a:gd name="T13" fmla="*/ 29 h 2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57" h="29">
                          <a:moveTo>
                            <a:pt x="15" y="29"/>
                          </a:moveTo>
                          <a:cubicBezTo>
                            <a:pt x="44" y="29"/>
                            <a:pt x="44" y="29"/>
                            <a:pt x="44" y="29"/>
                          </a:cubicBezTo>
                          <a:cubicBezTo>
                            <a:pt x="51" y="29"/>
                            <a:pt x="57" y="23"/>
                            <a:pt x="57" y="15"/>
                          </a:cubicBezTo>
                          <a:cubicBezTo>
                            <a:pt x="57" y="7"/>
                            <a:pt x="50" y="0"/>
                            <a:pt x="43" y="0"/>
                          </a:cubicBezTo>
                          <a:cubicBezTo>
                            <a:pt x="15" y="0"/>
                            <a:pt x="15" y="0"/>
                            <a:pt x="15" y="0"/>
                          </a:cubicBezTo>
                          <a:cubicBezTo>
                            <a:pt x="7" y="0"/>
                            <a:pt x="0" y="7"/>
                            <a:pt x="0" y="15"/>
                          </a:cubicBezTo>
                          <a:cubicBezTo>
                            <a:pt x="0" y="23"/>
                            <a:pt x="7" y="29"/>
                            <a:pt x="15" y="29"/>
                          </a:cubicBezTo>
                          <a:close/>
                        </a:path>
                      </a:pathLst>
                    </a:custGeom>
                    <a:solidFill>
                      <a:srgbClr val="4D4D4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cs typeface=""/>
                      </a:endParaRPr>
                    </a:p>
                  </p:txBody>
                </p:sp>
                <p:sp>
                  <p:nvSpPr>
                    <p:cNvPr id="304" name="Freeform 18"/>
                    <p:cNvSpPr>
                      <a:spLocks/>
                    </p:cNvSpPr>
                    <p:nvPr/>
                  </p:nvSpPr>
                  <p:spPr bwMode="auto">
                    <a:xfrm>
                      <a:off x="4905376" y="1997075"/>
                      <a:ext cx="50800" cy="41275"/>
                    </a:xfrm>
                    <a:custGeom>
                      <a:avLst/>
                      <a:gdLst>
                        <a:gd name="T0" fmla="*/ 10 w 56"/>
                        <a:gd name="T1" fmla="*/ 30 h 47"/>
                        <a:gd name="T2" fmla="*/ 31 w 56"/>
                        <a:gd name="T3" fmla="*/ 43 h 47"/>
                        <a:gd name="T4" fmla="*/ 40 w 56"/>
                        <a:gd name="T5" fmla="*/ 47 h 47"/>
                        <a:gd name="T6" fmla="*/ 51 w 56"/>
                        <a:gd name="T7" fmla="*/ 41 h 47"/>
                        <a:gd name="T8" fmla="*/ 49 w 56"/>
                        <a:gd name="T9" fmla="*/ 21 h 47"/>
                        <a:gd name="T10" fmla="*/ 22 w 56"/>
                        <a:gd name="T11" fmla="*/ 4 h 47"/>
                        <a:gd name="T12" fmla="*/ 3 w 56"/>
                        <a:gd name="T13" fmla="*/ 11 h 47"/>
                        <a:gd name="T14" fmla="*/ 10 w 56"/>
                        <a:gd name="T15" fmla="*/ 30 h 4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56" h="47">
                          <a:moveTo>
                            <a:pt x="10" y="30"/>
                          </a:moveTo>
                          <a:cubicBezTo>
                            <a:pt x="17" y="33"/>
                            <a:pt x="25" y="38"/>
                            <a:pt x="31" y="43"/>
                          </a:cubicBezTo>
                          <a:cubicBezTo>
                            <a:pt x="34" y="46"/>
                            <a:pt x="37" y="47"/>
                            <a:pt x="40" y="47"/>
                          </a:cubicBezTo>
                          <a:cubicBezTo>
                            <a:pt x="44" y="47"/>
                            <a:pt x="49" y="45"/>
                            <a:pt x="51" y="41"/>
                          </a:cubicBezTo>
                          <a:cubicBezTo>
                            <a:pt x="56" y="35"/>
                            <a:pt x="55" y="26"/>
                            <a:pt x="49" y="21"/>
                          </a:cubicBezTo>
                          <a:cubicBezTo>
                            <a:pt x="41" y="14"/>
                            <a:pt x="32" y="9"/>
                            <a:pt x="22" y="4"/>
                          </a:cubicBezTo>
                          <a:cubicBezTo>
                            <a:pt x="15" y="0"/>
                            <a:pt x="7" y="3"/>
                            <a:pt x="3" y="11"/>
                          </a:cubicBezTo>
                          <a:cubicBezTo>
                            <a:pt x="0" y="18"/>
                            <a:pt x="3" y="26"/>
                            <a:pt x="10" y="30"/>
                          </a:cubicBezTo>
                          <a:close/>
                        </a:path>
                      </a:pathLst>
                    </a:custGeom>
                    <a:solidFill>
                      <a:srgbClr val="4D4D4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cs typeface=""/>
                      </a:endParaRPr>
                    </a:p>
                  </p:txBody>
                </p:sp>
                <p:sp>
                  <p:nvSpPr>
                    <p:cNvPr id="305" name="Freeform 19"/>
                    <p:cNvSpPr>
                      <a:spLocks/>
                    </p:cNvSpPr>
                    <p:nvPr/>
                  </p:nvSpPr>
                  <p:spPr bwMode="auto">
                    <a:xfrm>
                      <a:off x="4476751" y="2039938"/>
                      <a:ext cx="39688" cy="52388"/>
                    </a:xfrm>
                    <a:custGeom>
                      <a:avLst/>
                      <a:gdLst>
                        <a:gd name="T0" fmla="*/ 12 w 45"/>
                        <a:gd name="T1" fmla="*/ 56 h 57"/>
                        <a:gd name="T2" fmla="*/ 16 w 45"/>
                        <a:gd name="T3" fmla="*/ 57 h 57"/>
                        <a:gd name="T4" fmla="*/ 30 w 45"/>
                        <a:gd name="T5" fmla="*/ 47 h 57"/>
                        <a:gd name="T6" fmla="*/ 41 w 45"/>
                        <a:gd name="T7" fmla="*/ 24 h 57"/>
                        <a:gd name="T8" fmla="*/ 36 w 45"/>
                        <a:gd name="T9" fmla="*/ 4 h 57"/>
                        <a:gd name="T10" fmla="*/ 16 w 45"/>
                        <a:gd name="T11" fmla="*/ 9 h 57"/>
                        <a:gd name="T12" fmla="*/ 3 w 45"/>
                        <a:gd name="T13" fmla="*/ 38 h 57"/>
                        <a:gd name="T14" fmla="*/ 12 w 45"/>
                        <a:gd name="T15" fmla="*/ 56 h 5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45" h="57">
                          <a:moveTo>
                            <a:pt x="12" y="56"/>
                          </a:moveTo>
                          <a:cubicBezTo>
                            <a:pt x="13" y="57"/>
                            <a:pt x="15" y="57"/>
                            <a:pt x="16" y="57"/>
                          </a:cubicBezTo>
                          <a:cubicBezTo>
                            <a:pt x="22" y="57"/>
                            <a:pt x="28" y="53"/>
                            <a:pt x="30" y="47"/>
                          </a:cubicBezTo>
                          <a:cubicBezTo>
                            <a:pt x="33" y="39"/>
                            <a:pt x="36" y="32"/>
                            <a:pt x="41" y="24"/>
                          </a:cubicBezTo>
                          <a:cubicBezTo>
                            <a:pt x="45" y="17"/>
                            <a:pt x="43" y="9"/>
                            <a:pt x="36" y="4"/>
                          </a:cubicBezTo>
                          <a:cubicBezTo>
                            <a:pt x="29" y="0"/>
                            <a:pt x="21" y="2"/>
                            <a:pt x="16" y="9"/>
                          </a:cubicBezTo>
                          <a:cubicBezTo>
                            <a:pt x="11" y="18"/>
                            <a:pt x="6" y="28"/>
                            <a:pt x="3" y="38"/>
                          </a:cubicBezTo>
                          <a:cubicBezTo>
                            <a:pt x="0" y="45"/>
                            <a:pt x="4" y="54"/>
                            <a:pt x="12" y="56"/>
                          </a:cubicBezTo>
                          <a:close/>
                        </a:path>
                      </a:pathLst>
                    </a:custGeom>
                    <a:solidFill>
                      <a:srgbClr val="4D4D4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cs typeface=""/>
                      </a:endParaRPr>
                    </a:p>
                  </p:txBody>
                </p:sp>
                <p:sp>
                  <p:nvSpPr>
                    <p:cNvPr id="306" name="Freeform 20"/>
                    <p:cNvSpPr>
                      <a:spLocks/>
                    </p:cNvSpPr>
                    <p:nvPr/>
                  </p:nvSpPr>
                  <p:spPr bwMode="auto">
                    <a:xfrm>
                      <a:off x="4522788" y="1992313"/>
                      <a:ext cx="52388" cy="39688"/>
                    </a:xfrm>
                    <a:custGeom>
                      <a:avLst/>
                      <a:gdLst>
                        <a:gd name="T0" fmla="*/ 55 w 58"/>
                        <a:gd name="T1" fmla="*/ 11 h 43"/>
                        <a:gd name="T2" fmla="*/ 37 w 58"/>
                        <a:gd name="T3" fmla="*/ 2 h 43"/>
                        <a:gd name="T4" fmla="*/ 9 w 58"/>
                        <a:gd name="T5" fmla="*/ 17 h 43"/>
                        <a:gd name="T6" fmla="*/ 4 w 58"/>
                        <a:gd name="T7" fmla="*/ 37 h 43"/>
                        <a:gd name="T8" fmla="*/ 16 w 58"/>
                        <a:gd name="T9" fmla="*/ 43 h 43"/>
                        <a:gd name="T10" fmla="*/ 24 w 58"/>
                        <a:gd name="T11" fmla="*/ 41 h 43"/>
                        <a:gd name="T12" fmla="*/ 47 w 58"/>
                        <a:gd name="T13" fmla="*/ 29 h 43"/>
                        <a:gd name="T14" fmla="*/ 55 w 58"/>
                        <a:gd name="T15" fmla="*/ 11 h 4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58" h="43">
                          <a:moveTo>
                            <a:pt x="55" y="11"/>
                          </a:moveTo>
                          <a:cubicBezTo>
                            <a:pt x="53" y="3"/>
                            <a:pt x="44" y="0"/>
                            <a:pt x="37" y="2"/>
                          </a:cubicBezTo>
                          <a:cubicBezTo>
                            <a:pt x="27" y="6"/>
                            <a:pt x="17" y="11"/>
                            <a:pt x="9" y="17"/>
                          </a:cubicBezTo>
                          <a:cubicBezTo>
                            <a:pt x="2" y="21"/>
                            <a:pt x="0" y="30"/>
                            <a:pt x="4" y="37"/>
                          </a:cubicBezTo>
                          <a:cubicBezTo>
                            <a:pt x="7" y="41"/>
                            <a:pt x="12" y="43"/>
                            <a:pt x="16" y="43"/>
                          </a:cubicBezTo>
                          <a:cubicBezTo>
                            <a:pt x="19" y="43"/>
                            <a:pt x="22" y="43"/>
                            <a:pt x="24" y="41"/>
                          </a:cubicBezTo>
                          <a:cubicBezTo>
                            <a:pt x="31" y="36"/>
                            <a:pt x="39" y="32"/>
                            <a:pt x="47" y="29"/>
                          </a:cubicBezTo>
                          <a:cubicBezTo>
                            <a:pt x="54" y="27"/>
                            <a:pt x="58" y="18"/>
                            <a:pt x="55" y="11"/>
                          </a:cubicBezTo>
                          <a:close/>
                        </a:path>
                      </a:pathLst>
                    </a:custGeom>
                    <a:solidFill>
                      <a:srgbClr val="4D4D4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cs typeface=""/>
                      </a:endParaRPr>
                    </a:p>
                  </p:txBody>
                </p:sp>
                <p:sp>
                  <p:nvSpPr>
                    <p:cNvPr id="307" name="Freeform 21"/>
                    <p:cNvSpPr>
                      <a:spLocks/>
                    </p:cNvSpPr>
                    <p:nvPr/>
                  </p:nvSpPr>
                  <p:spPr bwMode="auto">
                    <a:xfrm>
                      <a:off x="4959351" y="2051050"/>
                      <a:ext cx="36513" cy="52388"/>
                    </a:xfrm>
                    <a:custGeom>
                      <a:avLst/>
                      <a:gdLst>
                        <a:gd name="T0" fmla="*/ 13 w 42"/>
                        <a:gd name="T1" fmla="*/ 47 h 58"/>
                        <a:gd name="T2" fmla="*/ 27 w 42"/>
                        <a:gd name="T3" fmla="*/ 58 h 58"/>
                        <a:gd name="T4" fmla="*/ 30 w 42"/>
                        <a:gd name="T5" fmla="*/ 57 h 58"/>
                        <a:gd name="T6" fmla="*/ 41 w 42"/>
                        <a:gd name="T7" fmla="*/ 40 h 58"/>
                        <a:gd name="T8" fmla="*/ 30 w 42"/>
                        <a:gd name="T9" fmla="*/ 10 h 58"/>
                        <a:gd name="T10" fmla="*/ 11 w 42"/>
                        <a:gd name="T11" fmla="*/ 4 h 58"/>
                        <a:gd name="T12" fmla="*/ 4 w 42"/>
                        <a:gd name="T13" fmla="*/ 23 h 58"/>
                        <a:gd name="T14" fmla="*/ 13 w 42"/>
                        <a:gd name="T15" fmla="*/ 47 h 5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42" h="58">
                          <a:moveTo>
                            <a:pt x="13" y="47"/>
                          </a:moveTo>
                          <a:cubicBezTo>
                            <a:pt x="14" y="53"/>
                            <a:pt x="20" y="58"/>
                            <a:pt x="27" y="58"/>
                          </a:cubicBezTo>
                          <a:cubicBezTo>
                            <a:pt x="28" y="58"/>
                            <a:pt x="29" y="58"/>
                            <a:pt x="30" y="57"/>
                          </a:cubicBezTo>
                          <a:cubicBezTo>
                            <a:pt x="38" y="56"/>
                            <a:pt x="42" y="48"/>
                            <a:pt x="41" y="40"/>
                          </a:cubicBezTo>
                          <a:cubicBezTo>
                            <a:pt x="38" y="30"/>
                            <a:pt x="35" y="20"/>
                            <a:pt x="30" y="10"/>
                          </a:cubicBezTo>
                          <a:cubicBezTo>
                            <a:pt x="26" y="3"/>
                            <a:pt x="18" y="0"/>
                            <a:pt x="11" y="4"/>
                          </a:cubicBezTo>
                          <a:cubicBezTo>
                            <a:pt x="3" y="7"/>
                            <a:pt x="0" y="16"/>
                            <a:pt x="4" y="23"/>
                          </a:cubicBezTo>
                          <a:cubicBezTo>
                            <a:pt x="8" y="31"/>
                            <a:pt x="11" y="39"/>
                            <a:pt x="13" y="47"/>
                          </a:cubicBezTo>
                          <a:close/>
                        </a:path>
                      </a:pathLst>
                    </a:custGeom>
                    <a:solidFill>
                      <a:srgbClr val="4D4D4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cs typeface=""/>
                      </a:endParaRPr>
                    </a:p>
                  </p:txBody>
                </p:sp>
                <p:sp>
                  <p:nvSpPr>
                    <p:cNvPr id="308" name="Freeform 22"/>
                    <p:cNvSpPr>
                      <a:spLocks/>
                    </p:cNvSpPr>
                    <p:nvPr/>
                  </p:nvSpPr>
                  <p:spPr bwMode="auto">
                    <a:xfrm>
                      <a:off x="4598988" y="1985963"/>
                      <a:ext cx="52388" cy="26988"/>
                    </a:xfrm>
                    <a:custGeom>
                      <a:avLst/>
                      <a:gdLst>
                        <a:gd name="T0" fmla="*/ 14 w 58"/>
                        <a:gd name="T1" fmla="*/ 29 h 29"/>
                        <a:gd name="T2" fmla="*/ 43 w 58"/>
                        <a:gd name="T3" fmla="*/ 29 h 29"/>
                        <a:gd name="T4" fmla="*/ 58 w 58"/>
                        <a:gd name="T5" fmla="*/ 15 h 29"/>
                        <a:gd name="T6" fmla="*/ 43 w 58"/>
                        <a:gd name="T7" fmla="*/ 0 h 29"/>
                        <a:gd name="T8" fmla="*/ 14 w 58"/>
                        <a:gd name="T9" fmla="*/ 0 h 29"/>
                        <a:gd name="T10" fmla="*/ 0 w 58"/>
                        <a:gd name="T11" fmla="*/ 15 h 29"/>
                        <a:gd name="T12" fmla="*/ 14 w 58"/>
                        <a:gd name="T13" fmla="*/ 29 h 2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58" h="29">
                          <a:moveTo>
                            <a:pt x="14" y="29"/>
                          </a:moveTo>
                          <a:cubicBezTo>
                            <a:pt x="43" y="29"/>
                            <a:pt x="43" y="29"/>
                            <a:pt x="43" y="29"/>
                          </a:cubicBezTo>
                          <a:cubicBezTo>
                            <a:pt x="51" y="29"/>
                            <a:pt x="58" y="23"/>
                            <a:pt x="58" y="15"/>
                          </a:cubicBezTo>
                          <a:cubicBezTo>
                            <a:pt x="58" y="7"/>
                            <a:pt x="51" y="0"/>
                            <a:pt x="43" y="0"/>
                          </a:cubicBezTo>
                          <a:cubicBezTo>
                            <a:pt x="14" y="0"/>
                            <a:pt x="14" y="0"/>
                            <a:pt x="14" y="0"/>
                          </a:cubicBezTo>
                          <a:cubicBezTo>
                            <a:pt x="6" y="0"/>
                            <a:pt x="0" y="7"/>
                            <a:pt x="0" y="15"/>
                          </a:cubicBezTo>
                          <a:cubicBezTo>
                            <a:pt x="0" y="23"/>
                            <a:pt x="6" y="29"/>
                            <a:pt x="14" y="29"/>
                          </a:cubicBezTo>
                          <a:close/>
                        </a:path>
                      </a:pathLst>
                    </a:custGeom>
                    <a:solidFill>
                      <a:srgbClr val="4D4D4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cs typeface=""/>
                      </a:endParaRPr>
                    </a:p>
                  </p:txBody>
                </p:sp>
                <p:sp>
                  <p:nvSpPr>
                    <p:cNvPr id="309" name="Freeform 23"/>
                    <p:cNvSpPr>
                      <a:spLocks/>
                    </p:cNvSpPr>
                    <p:nvPr/>
                  </p:nvSpPr>
                  <p:spPr bwMode="auto">
                    <a:xfrm>
                      <a:off x="4676776" y="1985963"/>
                      <a:ext cx="50800" cy="26988"/>
                    </a:xfrm>
                    <a:custGeom>
                      <a:avLst/>
                      <a:gdLst>
                        <a:gd name="T0" fmla="*/ 15 w 58"/>
                        <a:gd name="T1" fmla="*/ 29 h 29"/>
                        <a:gd name="T2" fmla="*/ 43 w 58"/>
                        <a:gd name="T3" fmla="*/ 29 h 29"/>
                        <a:gd name="T4" fmla="*/ 58 w 58"/>
                        <a:gd name="T5" fmla="*/ 15 h 29"/>
                        <a:gd name="T6" fmla="*/ 43 w 58"/>
                        <a:gd name="T7" fmla="*/ 0 h 29"/>
                        <a:gd name="T8" fmla="*/ 15 w 58"/>
                        <a:gd name="T9" fmla="*/ 0 h 29"/>
                        <a:gd name="T10" fmla="*/ 0 w 58"/>
                        <a:gd name="T11" fmla="*/ 15 h 29"/>
                        <a:gd name="T12" fmla="*/ 15 w 58"/>
                        <a:gd name="T13" fmla="*/ 29 h 2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58" h="29">
                          <a:moveTo>
                            <a:pt x="15" y="29"/>
                          </a:moveTo>
                          <a:cubicBezTo>
                            <a:pt x="43" y="29"/>
                            <a:pt x="43" y="29"/>
                            <a:pt x="43" y="29"/>
                          </a:cubicBezTo>
                          <a:cubicBezTo>
                            <a:pt x="51" y="29"/>
                            <a:pt x="58" y="23"/>
                            <a:pt x="58" y="15"/>
                          </a:cubicBezTo>
                          <a:cubicBezTo>
                            <a:pt x="58" y="7"/>
                            <a:pt x="51" y="0"/>
                            <a:pt x="43" y="0"/>
                          </a:cubicBezTo>
                          <a:cubicBezTo>
                            <a:pt x="15" y="0"/>
                            <a:pt x="15" y="0"/>
                            <a:pt x="15" y="0"/>
                          </a:cubicBezTo>
                          <a:cubicBezTo>
                            <a:pt x="7" y="0"/>
                            <a:pt x="0" y="7"/>
                            <a:pt x="0" y="15"/>
                          </a:cubicBezTo>
                          <a:cubicBezTo>
                            <a:pt x="0" y="23"/>
                            <a:pt x="7" y="29"/>
                            <a:pt x="15" y="29"/>
                          </a:cubicBezTo>
                          <a:close/>
                        </a:path>
                      </a:pathLst>
                    </a:custGeom>
                    <a:solidFill>
                      <a:srgbClr val="4D4D4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cs typeface=""/>
                      </a:endParaRPr>
                    </a:p>
                  </p:txBody>
                </p:sp>
                <p:sp>
                  <p:nvSpPr>
                    <p:cNvPr id="310" name="Freeform 24"/>
                    <p:cNvSpPr>
                      <a:spLocks/>
                    </p:cNvSpPr>
                    <p:nvPr/>
                  </p:nvSpPr>
                  <p:spPr bwMode="auto">
                    <a:xfrm>
                      <a:off x="4752976" y="1985963"/>
                      <a:ext cx="52388" cy="26988"/>
                    </a:xfrm>
                    <a:custGeom>
                      <a:avLst/>
                      <a:gdLst>
                        <a:gd name="T0" fmla="*/ 15 w 58"/>
                        <a:gd name="T1" fmla="*/ 29 h 29"/>
                        <a:gd name="T2" fmla="*/ 43 w 58"/>
                        <a:gd name="T3" fmla="*/ 29 h 29"/>
                        <a:gd name="T4" fmla="*/ 58 w 58"/>
                        <a:gd name="T5" fmla="*/ 15 h 29"/>
                        <a:gd name="T6" fmla="*/ 43 w 58"/>
                        <a:gd name="T7" fmla="*/ 0 h 29"/>
                        <a:gd name="T8" fmla="*/ 15 w 58"/>
                        <a:gd name="T9" fmla="*/ 0 h 29"/>
                        <a:gd name="T10" fmla="*/ 0 w 58"/>
                        <a:gd name="T11" fmla="*/ 15 h 29"/>
                        <a:gd name="T12" fmla="*/ 15 w 58"/>
                        <a:gd name="T13" fmla="*/ 29 h 2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58" h="29">
                          <a:moveTo>
                            <a:pt x="15" y="29"/>
                          </a:moveTo>
                          <a:cubicBezTo>
                            <a:pt x="43" y="29"/>
                            <a:pt x="43" y="29"/>
                            <a:pt x="43" y="29"/>
                          </a:cubicBezTo>
                          <a:cubicBezTo>
                            <a:pt x="51" y="29"/>
                            <a:pt x="58" y="23"/>
                            <a:pt x="58" y="15"/>
                          </a:cubicBezTo>
                          <a:cubicBezTo>
                            <a:pt x="58" y="7"/>
                            <a:pt x="51" y="0"/>
                            <a:pt x="43" y="0"/>
                          </a:cubicBezTo>
                          <a:cubicBezTo>
                            <a:pt x="15" y="0"/>
                            <a:pt x="15" y="0"/>
                            <a:pt x="15" y="0"/>
                          </a:cubicBezTo>
                          <a:cubicBezTo>
                            <a:pt x="7" y="0"/>
                            <a:pt x="0" y="7"/>
                            <a:pt x="0" y="15"/>
                          </a:cubicBezTo>
                          <a:cubicBezTo>
                            <a:pt x="0" y="23"/>
                            <a:pt x="7" y="29"/>
                            <a:pt x="15" y="29"/>
                          </a:cubicBezTo>
                          <a:close/>
                        </a:path>
                      </a:pathLst>
                    </a:custGeom>
                    <a:solidFill>
                      <a:srgbClr val="4D4D4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cs typeface=""/>
                      </a:endParaRPr>
                    </a:p>
                  </p:txBody>
                </p:sp>
                <p:sp>
                  <p:nvSpPr>
                    <p:cNvPr id="311" name="Freeform 25"/>
                    <p:cNvSpPr>
                      <a:spLocks/>
                    </p:cNvSpPr>
                    <p:nvPr/>
                  </p:nvSpPr>
                  <p:spPr bwMode="auto">
                    <a:xfrm>
                      <a:off x="4471988" y="2349500"/>
                      <a:ext cx="26988" cy="52388"/>
                    </a:xfrm>
                    <a:custGeom>
                      <a:avLst/>
                      <a:gdLst>
                        <a:gd name="T0" fmla="*/ 30 w 31"/>
                        <a:gd name="T1" fmla="*/ 42 h 58"/>
                        <a:gd name="T2" fmla="*/ 29 w 31"/>
                        <a:gd name="T3" fmla="*/ 28 h 58"/>
                        <a:gd name="T4" fmla="*/ 29 w 31"/>
                        <a:gd name="T5" fmla="*/ 15 h 58"/>
                        <a:gd name="T6" fmla="*/ 14 w 31"/>
                        <a:gd name="T7" fmla="*/ 0 h 58"/>
                        <a:gd name="T8" fmla="*/ 0 w 31"/>
                        <a:gd name="T9" fmla="*/ 15 h 58"/>
                        <a:gd name="T10" fmla="*/ 0 w 31"/>
                        <a:gd name="T11" fmla="*/ 28 h 58"/>
                        <a:gd name="T12" fmla="*/ 1 w 31"/>
                        <a:gd name="T13" fmla="*/ 45 h 58"/>
                        <a:gd name="T14" fmla="*/ 15 w 31"/>
                        <a:gd name="T15" fmla="*/ 58 h 58"/>
                        <a:gd name="T16" fmla="*/ 17 w 31"/>
                        <a:gd name="T17" fmla="*/ 58 h 58"/>
                        <a:gd name="T18" fmla="*/ 30 w 31"/>
                        <a:gd name="T19" fmla="*/ 42 h 5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</a:cxnLst>
                      <a:rect l="0" t="0" r="r" b="b"/>
                      <a:pathLst>
                        <a:path w="31" h="58">
                          <a:moveTo>
                            <a:pt x="30" y="42"/>
                          </a:moveTo>
                          <a:cubicBezTo>
                            <a:pt x="29" y="37"/>
                            <a:pt x="29" y="33"/>
                            <a:pt x="29" y="28"/>
                          </a:cubicBezTo>
                          <a:cubicBezTo>
                            <a:pt x="29" y="15"/>
                            <a:pt x="29" y="15"/>
                            <a:pt x="29" y="15"/>
                          </a:cubicBezTo>
                          <a:cubicBezTo>
                            <a:pt x="29" y="7"/>
                            <a:pt x="22" y="0"/>
                            <a:pt x="14" y="0"/>
                          </a:cubicBezTo>
                          <a:cubicBezTo>
                            <a:pt x="7" y="0"/>
                            <a:pt x="0" y="7"/>
                            <a:pt x="0" y="15"/>
                          </a:cubicBezTo>
                          <a:cubicBezTo>
                            <a:pt x="0" y="28"/>
                            <a:pt x="0" y="28"/>
                            <a:pt x="0" y="28"/>
                          </a:cubicBezTo>
                          <a:cubicBezTo>
                            <a:pt x="0" y="34"/>
                            <a:pt x="0" y="39"/>
                            <a:pt x="1" y="45"/>
                          </a:cubicBezTo>
                          <a:cubicBezTo>
                            <a:pt x="2" y="52"/>
                            <a:pt x="8" y="58"/>
                            <a:pt x="15" y="58"/>
                          </a:cubicBezTo>
                          <a:cubicBezTo>
                            <a:pt x="16" y="58"/>
                            <a:pt x="17" y="58"/>
                            <a:pt x="17" y="58"/>
                          </a:cubicBezTo>
                          <a:cubicBezTo>
                            <a:pt x="25" y="57"/>
                            <a:pt x="31" y="50"/>
                            <a:pt x="30" y="42"/>
                          </a:cubicBezTo>
                          <a:close/>
                        </a:path>
                      </a:pathLst>
                    </a:custGeom>
                    <a:solidFill>
                      <a:srgbClr val="4D4D4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cs typeface=""/>
                      </a:endParaRPr>
                    </a:p>
                  </p:txBody>
                </p:sp>
                <p:sp>
                  <p:nvSpPr>
                    <p:cNvPr id="312" name="Freeform 26"/>
                    <p:cNvSpPr>
                      <a:spLocks/>
                    </p:cNvSpPr>
                    <p:nvPr/>
                  </p:nvSpPr>
                  <p:spPr bwMode="auto">
                    <a:xfrm>
                      <a:off x="4973638" y="2282825"/>
                      <a:ext cx="25400" cy="52388"/>
                    </a:xfrm>
                    <a:custGeom>
                      <a:avLst/>
                      <a:gdLst>
                        <a:gd name="T0" fmla="*/ 14 w 29"/>
                        <a:gd name="T1" fmla="*/ 0 h 58"/>
                        <a:gd name="T2" fmla="*/ 0 w 29"/>
                        <a:gd name="T3" fmla="*/ 15 h 58"/>
                        <a:gd name="T4" fmla="*/ 0 w 29"/>
                        <a:gd name="T5" fmla="*/ 44 h 58"/>
                        <a:gd name="T6" fmla="*/ 14 w 29"/>
                        <a:gd name="T7" fmla="*/ 58 h 58"/>
                        <a:gd name="T8" fmla="*/ 29 w 29"/>
                        <a:gd name="T9" fmla="*/ 44 h 58"/>
                        <a:gd name="T10" fmla="*/ 29 w 29"/>
                        <a:gd name="T11" fmla="*/ 15 h 58"/>
                        <a:gd name="T12" fmla="*/ 14 w 29"/>
                        <a:gd name="T13" fmla="*/ 0 h 5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29" h="58">
                          <a:moveTo>
                            <a:pt x="14" y="0"/>
                          </a:moveTo>
                          <a:cubicBezTo>
                            <a:pt x="6" y="0"/>
                            <a:pt x="0" y="7"/>
                            <a:pt x="0" y="15"/>
                          </a:cubicBezTo>
                          <a:cubicBezTo>
                            <a:pt x="0" y="44"/>
                            <a:pt x="0" y="44"/>
                            <a:pt x="0" y="44"/>
                          </a:cubicBezTo>
                          <a:cubicBezTo>
                            <a:pt x="0" y="52"/>
                            <a:pt x="6" y="58"/>
                            <a:pt x="14" y="58"/>
                          </a:cubicBezTo>
                          <a:cubicBezTo>
                            <a:pt x="22" y="58"/>
                            <a:pt x="29" y="52"/>
                            <a:pt x="29" y="44"/>
                          </a:cubicBezTo>
                          <a:cubicBezTo>
                            <a:pt x="29" y="15"/>
                            <a:pt x="29" y="15"/>
                            <a:pt x="29" y="15"/>
                          </a:cubicBezTo>
                          <a:cubicBezTo>
                            <a:pt x="29" y="7"/>
                            <a:pt x="22" y="0"/>
                            <a:pt x="14" y="0"/>
                          </a:cubicBezTo>
                          <a:close/>
                        </a:path>
                      </a:pathLst>
                    </a:custGeom>
                    <a:solidFill>
                      <a:srgbClr val="4D4D4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cs typeface=""/>
                      </a:endParaRPr>
                    </a:p>
                  </p:txBody>
                </p:sp>
                <p:sp>
                  <p:nvSpPr>
                    <p:cNvPr id="313" name="Freeform 28"/>
                    <p:cNvSpPr>
                      <a:spLocks/>
                    </p:cNvSpPr>
                    <p:nvPr/>
                  </p:nvSpPr>
                  <p:spPr bwMode="auto">
                    <a:xfrm>
                      <a:off x="4927601" y="2432050"/>
                      <a:ext cx="47625" cy="46038"/>
                    </a:xfrm>
                    <a:custGeom>
                      <a:avLst/>
                      <a:gdLst>
                        <a:gd name="T0" fmla="*/ 25 w 53"/>
                        <a:gd name="T1" fmla="*/ 7 h 51"/>
                        <a:gd name="T2" fmla="*/ 7 w 53"/>
                        <a:gd name="T3" fmla="*/ 25 h 51"/>
                        <a:gd name="T4" fmla="*/ 5 w 53"/>
                        <a:gd name="T5" fmla="*/ 45 h 51"/>
                        <a:gd name="T6" fmla="*/ 16 w 53"/>
                        <a:gd name="T7" fmla="*/ 51 h 51"/>
                        <a:gd name="T8" fmla="*/ 25 w 53"/>
                        <a:gd name="T9" fmla="*/ 47 h 51"/>
                        <a:gd name="T10" fmla="*/ 48 w 53"/>
                        <a:gd name="T11" fmla="*/ 25 h 51"/>
                        <a:gd name="T12" fmla="*/ 45 w 53"/>
                        <a:gd name="T13" fmla="*/ 5 h 51"/>
                        <a:gd name="T14" fmla="*/ 25 w 53"/>
                        <a:gd name="T15" fmla="*/ 7 h 5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53" h="51">
                          <a:moveTo>
                            <a:pt x="25" y="7"/>
                          </a:moveTo>
                          <a:cubicBezTo>
                            <a:pt x="20" y="14"/>
                            <a:pt x="14" y="20"/>
                            <a:pt x="7" y="25"/>
                          </a:cubicBezTo>
                          <a:cubicBezTo>
                            <a:pt x="1" y="30"/>
                            <a:pt x="0" y="39"/>
                            <a:pt x="5" y="45"/>
                          </a:cubicBezTo>
                          <a:cubicBezTo>
                            <a:pt x="8" y="49"/>
                            <a:pt x="12" y="51"/>
                            <a:pt x="16" y="51"/>
                          </a:cubicBezTo>
                          <a:cubicBezTo>
                            <a:pt x="20" y="51"/>
                            <a:pt x="23" y="50"/>
                            <a:pt x="25" y="47"/>
                          </a:cubicBezTo>
                          <a:cubicBezTo>
                            <a:pt x="34" y="41"/>
                            <a:pt x="41" y="33"/>
                            <a:pt x="48" y="25"/>
                          </a:cubicBezTo>
                          <a:cubicBezTo>
                            <a:pt x="53" y="19"/>
                            <a:pt x="52" y="9"/>
                            <a:pt x="45" y="5"/>
                          </a:cubicBezTo>
                          <a:cubicBezTo>
                            <a:pt x="39" y="0"/>
                            <a:pt x="30" y="1"/>
                            <a:pt x="25" y="7"/>
                          </a:cubicBezTo>
                          <a:close/>
                        </a:path>
                      </a:pathLst>
                    </a:custGeom>
                    <a:solidFill>
                      <a:srgbClr val="4D4D4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cs typeface=""/>
                      </a:endParaRPr>
                    </a:p>
                  </p:txBody>
                </p:sp>
                <p:sp>
                  <p:nvSpPr>
                    <p:cNvPr id="314" name="Freeform 29"/>
                    <p:cNvSpPr>
                      <a:spLocks/>
                    </p:cNvSpPr>
                    <p:nvPr/>
                  </p:nvSpPr>
                  <p:spPr bwMode="auto">
                    <a:xfrm>
                      <a:off x="4968876" y="2360613"/>
                      <a:ext cx="30163" cy="52388"/>
                    </a:xfrm>
                    <a:custGeom>
                      <a:avLst/>
                      <a:gdLst>
                        <a:gd name="T0" fmla="*/ 19 w 34"/>
                        <a:gd name="T1" fmla="*/ 0 h 58"/>
                        <a:gd name="T2" fmla="*/ 5 w 34"/>
                        <a:gd name="T3" fmla="*/ 15 h 58"/>
                        <a:gd name="T4" fmla="*/ 2 w 34"/>
                        <a:gd name="T5" fmla="*/ 40 h 58"/>
                        <a:gd name="T6" fmla="*/ 13 w 34"/>
                        <a:gd name="T7" fmla="*/ 58 h 58"/>
                        <a:gd name="T8" fmla="*/ 16 w 34"/>
                        <a:gd name="T9" fmla="*/ 58 h 58"/>
                        <a:gd name="T10" fmla="*/ 30 w 34"/>
                        <a:gd name="T11" fmla="*/ 47 h 58"/>
                        <a:gd name="T12" fmla="*/ 34 w 34"/>
                        <a:gd name="T13" fmla="*/ 15 h 58"/>
                        <a:gd name="T14" fmla="*/ 34 w 34"/>
                        <a:gd name="T15" fmla="*/ 14 h 58"/>
                        <a:gd name="T16" fmla="*/ 19 w 34"/>
                        <a:gd name="T17" fmla="*/ 0 h 5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34" h="58">
                          <a:moveTo>
                            <a:pt x="19" y="0"/>
                          </a:moveTo>
                          <a:cubicBezTo>
                            <a:pt x="11" y="0"/>
                            <a:pt x="5" y="7"/>
                            <a:pt x="5" y="15"/>
                          </a:cubicBezTo>
                          <a:cubicBezTo>
                            <a:pt x="5" y="24"/>
                            <a:pt x="4" y="32"/>
                            <a:pt x="2" y="40"/>
                          </a:cubicBezTo>
                          <a:cubicBezTo>
                            <a:pt x="0" y="48"/>
                            <a:pt x="5" y="56"/>
                            <a:pt x="13" y="58"/>
                          </a:cubicBezTo>
                          <a:cubicBezTo>
                            <a:pt x="14" y="58"/>
                            <a:pt x="15" y="58"/>
                            <a:pt x="16" y="58"/>
                          </a:cubicBezTo>
                          <a:cubicBezTo>
                            <a:pt x="23" y="58"/>
                            <a:pt x="29" y="53"/>
                            <a:pt x="30" y="47"/>
                          </a:cubicBezTo>
                          <a:cubicBezTo>
                            <a:pt x="32" y="36"/>
                            <a:pt x="34" y="26"/>
                            <a:pt x="34" y="15"/>
                          </a:cubicBezTo>
                          <a:cubicBezTo>
                            <a:pt x="34" y="14"/>
                            <a:pt x="34" y="14"/>
                            <a:pt x="34" y="14"/>
                          </a:cubicBezTo>
                          <a:cubicBezTo>
                            <a:pt x="34" y="6"/>
                            <a:pt x="27" y="0"/>
                            <a:pt x="19" y="0"/>
                          </a:cubicBezTo>
                          <a:close/>
                        </a:path>
                      </a:pathLst>
                    </a:custGeom>
                    <a:solidFill>
                      <a:srgbClr val="4D4D4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cs typeface=""/>
                      </a:endParaRPr>
                    </a:p>
                  </p:txBody>
                </p:sp>
                <p:sp>
                  <p:nvSpPr>
                    <p:cNvPr id="315" name="Freeform 30"/>
                    <p:cNvSpPr>
                      <a:spLocks/>
                    </p:cNvSpPr>
                    <p:nvPr/>
                  </p:nvSpPr>
                  <p:spPr bwMode="auto">
                    <a:xfrm>
                      <a:off x="4973638" y="2205038"/>
                      <a:ext cx="25400" cy="52388"/>
                    </a:xfrm>
                    <a:custGeom>
                      <a:avLst/>
                      <a:gdLst>
                        <a:gd name="T0" fmla="*/ 14 w 29"/>
                        <a:gd name="T1" fmla="*/ 0 h 58"/>
                        <a:gd name="T2" fmla="*/ 0 w 29"/>
                        <a:gd name="T3" fmla="*/ 15 h 58"/>
                        <a:gd name="T4" fmla="*/ 0 w 29"/>
                        <a:gd name="T5" fmla="*/ 43 h 58"/>
                        <a:gd name="T6" fmla="*/ 14 w 29"/>
                        <a:gd name="T7" fmla="*/ 58 h 58"/>
                        <a:gd name="T8" fmla="*/ 29 w 29"/>
                        <a:gd name="T9" fmla="*/ 43 h 58"/>
                        <a:gd name="T10" fmla="*/ 29 w 29"/>
                        <a:gd name="T11" fmla="*/ 15 h 58"/>
                        <a:gd name="T12" fmla="*/ 14 w 29"/>
                        <a:gd name="T13" fmla="*/ 0 h 5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29" h="58">
                          <a:moveTo>
                            <a:pt x="14" y="0"/>
                          </a:moveTo>
                          <a:cubicBezTo>
                            <a:pt x="6" y="0"/>
                            <a:pt x="0" y="7"/>
                            <a:pt x="0" y="15"/>
                          </a:cubicBezTo>
                          <a:cubicBezTo>
                            <a:pt x="0" y="43"/>
                            <a:pt x="0" y="43"/>
                            <a:pt x="0" y="43"/>
                          </a:cubicBezTo>
                          <a:cubicBezTo>
                            <a:pt x="0" y="51"/>
                            <a:pt x="6" y="58"/>
                            <a:pt x="14" y="58"/>
                          </a:cubicBezTo>
                          <a:cubicBezTo>
                            <a:pt x="22" y="58"/>
                            <a:pt x="29" y="51"/>
                            <a:pt x="29" y="43"/>
                          </a:cubicBezTo>
                          <a:cubicBezTo>
                            <a:pt x="29" y="15"/>
                            <a:pt x="29" y="15"/>
                            <a:pt x="29" y="15"/>
                          </a:cubicBezTo>
                          <a:cubicBezTo>
                            <a:pt x="29" y="7"/>
                            <a:pt x="22" y="0"/>
                            <a:pt x="14" y="0"/>
                          </a:cubicBezTo>
                          <a:close/>
                        </a:path>
                      </a:pathLst>
                    </a:custGeom>
                    <a:solidFill>
                      <a:srgbClr val="4D4D4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cs typeface=""/>
                      </a:endParaRPr>
                    </a:p>
                  </p:txBody>
                </p:sp>
                <p:sp>
                  <p:nvSpPr>
                    <p:cNvPr id="316" name="Freeform 31"/>
                    <p:cNvSpPr>
                      <a:spLocks/>
                    </p:cNvSpPr>
                    <p:nvPr/>
                  </p:nvSpPr>
                  <p:spPr bwMode="auto">
                    <a:xfrm>
                      <a:off x="4973638" y="2127250"/>
                      <a:ext cx="25400" cy="52388"/>
                    </a:xfrm>
                    <a:custGeom>
                      <a:avLst/>
                      <a:gdLst>
                        <a:gd name="T0" fmla="*/ 14 w 29"/>
                        <a:gd name="T1" fmla="*/ 0 h 58"/>
                        <a:gd name="T2" fmla="*/ 0 w 29"/>
                        <a:gd name="T3" fmla="*/ 15 h 58"/>
                        <a:gd name="T4" fmla="*/ 0 w 29"/>
                        <a:gd name="T5" fmla="*/ 43 h 58"/>
                        <a:gd name="T6" fmla="*/ 14 w 29"/>
                        <a:gd name="T7" fmla="*/ 58 h 58"/>
                        <a:gd name="T8" fmla="*/ 29 w 29"/>
                        <a:gd name="T9" fmla="*/ 43 h 58"/>
                        <a:gd name="T10" fmla="*/ 29 w 29"/>
                        <a:gd name="T11" fmla="*/ 15 h 58"/>
                        <a:gd name="T12" fmla="*/ 14 w 29"/>
                        <a:gd name="T13" fmla="*/ 0 h 5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29" h="58">
                          <a:moveTo>
                            <a:pt x="14" y="0"/>
                          </a:moveTo>
                          <a:cubicBezTo>
                            <a:pt x="6" y="0"/>
                            <a:pt x="0" y="7"/>
                            <a:pt x="0" y="15"/>
                          </a:cubicBezTo>
                          <a:cubicBezTo>
                            <a:pt x="0" y="43"/>
                            <a:pt x="0" y="43"/>
                            <a:pt x="0" y="43"/>
                          </a:cubicBezTo>
                          <a:cubicBezTo>
                            <a:pt x="0" y="51"/>
                            <a:pt x="6" y="58"/>
                            <a:pt x="14" y="58"/>
                          </a:cubicBezTo>
                          <a:cubicBezTo>
                            <a:pt x="22" y="58"/>
                            <a:pt x="29" y="51"/>
                            <a:pt x="29" y="43"/>
                          </a:cubicBezTo>
                          <a:cubicBezTo>
                            <a:pt x="29" y="15"/>
                            <a:pt x="29" y="15"/>
                            <a:pt x="29" y="15"/>
                          </a:cubicBezTo>
                          <a:cubicBezTo>
                            <a:pt x="29" y="7"/>
                            <a:pt x="22" y="0"/>
                            <a:pt x="14" y="0"/>
                          </a:cubicBezTo>
                          <a:close/>
                        </a:path>
                      </a:pathLst>
                    </a:custGeom>
                    <a:solidFill>
                      <a:srgbClr val="4D4D4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cs typeface=""/>
                      </a:endParaRPr>
                    </a:p>
                  </p:txBody>
                </p:sp>
                <p:sp>
                  <p:nvSpPr>
                    <p:cNvPr id="317" name="Freeform 32"/>
                    <p:cNvSpPr>
                      <a:spLocks/>
                    </p:cNvSpPr>
                    <p:nvPr/>
                  </p:nvSpPr>
                  <p:spPr bwMode="auto">
                    <a:xfrm>
                      <a:off x="4546601" y="2470150"/>
                      <a:ext cx="53975" cy="33338"/>
                    </a:xfrm>
                    <a:custGeom>
                      <a:avLst/>
                      <a:gdLst>
                        <a:gd name="T0" fmla="*/ 46 w 60"/>
                        <a:gd name="T1" fmla="*/ 8 h 37"/>
                        <a:gd name="T2" fmla="*/ 21 w 60"/>
                        <a:gd name="T3" fmla="*/ 2 h 37"/>
                        <a:gd name="T4" fmla="*/ 3 w 60"/>
                        <a:gd name="T5" fmla="*/ 11 h 37"/>
                        <a:gd name="T6" fmla="*/ 12 w 60"/>
                        <a:gd name="T7" fmla="*/ 30 h 37"/>
                        <a:gd name="T8" fmla="*/ 43 w 60"/>
                        <a:gd name="T9" fmla="*/ 37 h 37"/>
                        <a:gd name="T10" fmla="*/ 44 w 60"/>
                        <a:gd name="T11" fmla="*/ 37 h 37"/>
                        <a:gd name="T12" fmla="*/ 59 w 60"/>
                        <a:gd name="T13" fmla="*/ 24 h 37"/>
                        <a:gd name="T14" fmla="*/ 46 w 60"/>
                        <a:gd name="T15" fmla="*/ 8 h 3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60" h="37">
                          <a:moveTo>
                            <a:pt x="46" y="8"/>
                          </a:moveTo>
                          <a:cubicBezTo>
                            <a:pt x="38" y="7"/>
                            <a:pt x="29" y="5"/>
                            <a:pt x="21" y="2"/>
                          </a:cubicBezTo>
                          <a:cubicBezTo>
                            <a:pt x="14" y="0"/>
                            <a:pt x="6" y="4"/>
                            <a:pt x="3" y="11"/>
                          </a:cubicBezTo>
                          <a:cubicBezTo>
                            <a:pt x="0" y="19"/>
                            <a:pt x="4" y="27"/>
                            <a:pt x="12" y="30"/>
                          </a:cubicBezTo>
                          <a:cubicBezTo>
                            <a:pt x="22" y="33"/>
                            <a:pt x="32" y="36"/>
                            <a:pt x="43" y="37"/>
                          </a:cubicBezTo>
                          <a:cubicBezTo>
                            <a:pt x="43" y="37"/>
                            <a:pt x="44" y="37"/>
                            <a:pt x="44" y="37"/>
                          </a:cubicBezTo>
                          <a:cubicBezTo>
                            <a:pt x="51" y="37"/>
                            <a:pt x="58" y="32"/>
                            <a:pt x="59" y="24"/>
                          </a:cubicBezTo>
                          <a:cubicBezTo>
                            <a:pt x="60" y="16"/>
                            <a:pt x="54" y="9"/>
                            <a:pt x="46" y="8"/>
                          </a:cubicBezTo>
                          <a:close/>
                        </a:path>
                      </a:pathLst>
                    </a:custGeom>
                    <a:solidFill>
                      <a:srgbClr val="4D4D4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cs typeface=""/>
                      </a:endParaRPr>
                    </a:p>
                  </p:txBody>
                </p:sp>
                <p:sp>
                  <p:nvSpPr>
                    <p:cNvPr id="318" name="Freeform 33"/>
                    <p:cNvSpPr>
                      <a:spLocks/>
                    </p:cNvSpPr>
                    <p:nvPr/>
                  </p:nvSpPr>
                  <p:spPr bwMode="auto">
                    <a:xfrm>
                      <a:off x="4781551" y="2478088"/>
                      <a:ext cx="50800" cy="25400"/>
                    </a:xfrm>
                    <a:custGeom>
                      <a:avLst/>
                      <a:gdLst>
                        <a:gd name="T0" fmla="*/ 43 w 57"/>
                        <a:gd name="T1" fmla="*/ 0 h 29"/>
                        <a:gd name="T2" fmla="*/ 14 w 57"/>
                        <a:gd name="T3" fmla="*/ 0 h 29"/>
                        <a:gd name="T4" fmla="*/ 0 w 57"/>
                        <a:gd name="T5" fmla="*/ 15 h 29"/>
                        <a:gd name="T6" fmla="*/ 14 w 57"/>
                        <a:gd name="T7" fmla="*/ 29 h 29"/>
                        <a:gd name="T8" fmla="*/ 43 w 57"/>
                        <a:gd name="T9" fmla="*/ 29 h 29"/>
                        <a:gd name="T10" fmla="*/ 57 w 57"/>
                        <a:gd name="T11" fmla="*/ 15 h 29"/>
                        <a:gd name="T12" fmla="*/ 43 w 57"/>
                        <a:gd name="T13" fmla="*/ 0 h 2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57" h="29">
                          <a:moveTo>
                            <a:pt x="43" y="0"/>
                          </a:moveTo>
                          <a:cubicBezTo>
                            <a:pt x="14" y="0"/>
                            <a:pt x="14" y="0"/>
                            <a:pt x="14" y="0"/>
                          </a:cubicBezTo>
                          <a:cubicBezTo>
                            <a:pt x="6" y="0"/>
                            <a:pt x="0" y="7"/>
                            <a:pt x="0" y="15"/>
                          </a:cubicBezTo>
                          <a:cubicBezTo>
                            <a:pt x="0" y="23"/>
                            <a:pt x="6" y="29"/>
                            <a:pt x="14" y="29"/>
                          </a:cubicBezTo>
                          <a:cubicBezTo>
                            <a:pt x="43" y="29"/>
                            <a:pt x="43" y="29"/>
                            <a:pt x="43" y="29"/>
                          </a:cubicBezTo>
                          <a:cubicBezTo>
                            <a:pt x="51" y="29"/>
                            <a:pt x="57" y="23"/>
                            <a:pt x="57" y="15"/>
                          </a:cubicBezTo>
                          <a:cubicBezTo>
                            <a:pt x="57" y="7"/>
                            <a:pt x="51" y="0"/>
                            <a:pt x="43" y="0"/>
                          </a:cubicBezTo>
                          <a:close/>
                        </a:path>
                      </a:pathLst>
                    </a:custGeom>
                    <a:solidFill>
                      <a:srgbClr val="4D4D4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cs typeface=""/>
                      </a:endParaRPr>
                    </a:p>
                  </p:txBody>
                </p:sp>
                <p:sp>
                  <p:nvSpPr>
                    <p:cNvPr id="319" name="Freeform 34"/>
                    <p:cNvSpPr>
                      <a:spLocks/>
                    </p:cNvSpPr>
                    <p:nvPr/>
                  </p:nvSpPr>
                  <p:spPr bwMode="auto">
                    <a:xfrm>
                      <a:off x="4703763" y="2478088"/>
                      <a:ext cx="50800" cy="25400"/>
                    </a:xfrm>
                    <a:custGeom>
                      <a:avLst/>
                      <a:gdLst>
                        <a:gd name="T0" fmla="*/ 44 w 58"/>
                        <a:gd name="T1" fmla="*/ 0 h 29"/>
                        <a:gd name="T2" fmla="*/ 15 w 58"/>
                        <a:gd name="T3" fmla="*/ 0 h 29"/>
                        <a:gd name="T4" fmla="*/ 0 w 58"/>
                        <a:gd name="T5" fmla="*/ 15 h 29"/>
                        <a:gd name="T6" fmla="*/ 15 w 58"/>
                        <a:gd name="T7" fmla="*/ 29 h 29"/>
                        <a:gd name="T8" fmla="*/ 44 w 58"/>
                        <a:gd name="T9" fmla="*/ 29 h 29"/>
                        <a:gd name="T10" fmla="*/ 58 w 58"/>
                        <a:gd name="T11" fmla="*/ 15 h 29"/>
                        <a:gd name="T12" fmla="*/ 44 w 58"/>
                        <a:gd name="T13" fmla="*/ 0 h 2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58" h="29">
                          <a:moveTo>
                            <a:pt x="44" y="0"/>
                          </a:moveTo>
                          <a:cubicBezTo>
                            <a:pt x="15" y="0"/>
                            <a:pt x="15" y="0"/>
                            <a:pt x="15" y="0"/>
                          </a:cubicBezTo>
                          <a:cubicBezTo>
                            <a:pt x="7" y="0"/>
                            <a:pt x="0" y="7"/>
                            <a:pt x="0" y="15"/>
                          </a:cubicBezTo>
                          <a:cubicBezTo>
                            <a:pt x="0" y="23"/>
                            <a:pt x="7" y="29"/>
                            <a:pt x="15" y="29"/>
                          </a:cubicBezTo>
                          <a:cubicBezTo>
                            <a:pt x="44" y="29"/>
                            <a:pt x="44" y="29"/>
                            <a:pt x="44" y="29"/>
                          </a:cubicBezTo>
                          <a:cubicBezTo>
                            <a:pt x="51" y="29"/>
                            <a:pt x="58" y="23"/>
                            <a:pt x="58" y="15"/>
                          </a:cubicBezTo>
                          <a:cubicBezTo>
                            <a:pt x="58" y="7"/>
                            <a:pt x="51" y="0"/>
                            <a:pt x="44" y="0"/>
                          </a:cubicBezTo>
                          <a:close/>
                        </a:path>
                      </a:pathLst>
                    </a:custGeom>
                    <a:solidFill>
                      <a:srgbClr val="4D4D4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cs typeface=""/>
                      </a:endParaRPr>
                    </a:p>
                  </p:txBody>
                </p:sp>
                <p:sp>
                  <p:nvSpPr>
                    <p:cNvPr id="320" name="Freeform 35"/>
                    <p:cNvSpPr>
                      <a:spLocks/>
                    </p:cNvSpPr>
                    <p:nvPr/>
                  </p:nvSpPr>
                  <p:spPr bwMode="auto">
                    <a:xfrm>
                      <a:off x="4625976" y="2478088"/>
                      <a:ext cx="52388" cy="25400"/>
                    </a:xfrm>
                    <a:custGeom>
                      <a:avLst/>
                      <a:gdLst>
                        <a:gd name="T0" fmla="*/ 43 w 58"/>
                        <a:gd name="T1" fmla="*/ 0 h 29"/>
                        <a:gd name="T2" fmla="*/ 15 w 58"/>
                        <a:gd name="T3" fmla="*/ 0 h 29"/>
                        <a:gd name="T4" fmla="*/ 0 w 58"/>
                        <a:gd name="T5" fmla="*/ 15 h 29"/>
                        <a:gd name="T6" fmla="*/ 15 w 58"/>
                        <a:gd name="T7" fmla="*/ 29 h 29"/>
                        <a:gd name="T8" fmla="*/ 43 w 58"/>
                        <a:gd name="T9" fmla="*/ 29 h 29"/>
                        <a:gd name="T10" fmla="*/ 58 w 58"/>
                        <a:gd name="T11" fmla="*/ 15 h 29"/>
                        <a:gd name="T12" fmla="*/ 43 w 58"/>
                        <a:gd name="T13" fmla="*/ 0 h 2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58" h="29">
                          <a:moveTo>
                            <a:pt x="43" y="0"/>
                          </a:moveTo>
                          <a:cubicBezTo>
                            <a:pt x="15" y="0"/>
                            <a:pt x="15" y="0"/>
                            <a:pt x="15" y="0"/>
                          </a:cubicBezTo>
                          <a:cubicBezTo>
                            <a:pt x="7" y="0"/>
                            <a:pt x="0" y="7"/>
                            <a:pt x="0" y="15"/>
                          </a:cubicBezTo>
                          <a:cubicBezTo>
                            <a:pt x="0" y="23"/>
                            <a:pt x="7" y="29"/>
                            <a:pt x="15" y="29"/>
                          </a:cubicBezTo>
                          <a:cubicBezTo>
                            <a:pt x="43" y="29"/>
                            <a:pt x="43" y="29"/>
                            <a:pt x="43" y="29"/>
                          </a:cubicBezTo>
                          <a:cubicBezTo>
                            <a:pt x="51" y="29"/>
                            <a:pt x="58" y="23"/>
                            <a:pt x="58" y="15"/>
                          </a:cubicBezTo>
                          <a:cubicBezTo>
                            <a:pt x="58" y="7"/>
                            <a:pt x="51" y="0"/>
                            <a:pt x="43" y="0"/>
                          </a:cubicBezTo>
                          <a:close/>
                        </a:path>
                      </a:pathLst>
                    </a:custGeom>
                    <a:solidFill>
                      <a:srgbClr val="4D4D4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cs typeface=""/>
                      </a:endParaRPr>
                    </a:p>
                  </p:txBody>
                </p:sp>
                <p:sp>
                  <p:nvSpPr>
                    <p:cNvPr id="321" name="Freeform 320"/>
                    <p:cNvSpPr>
                      <a:spLocks/>
                    </p:cNvSpPr>
                    <p:nvPr/>
                  </p:nvSpPr>
                  <p:spPr bwMode="auto">
                    <a:xfrm>
                      <a:off x="4859338" y="2473325"/>
                      <a:ext cx="52388" cy="30163"/>
                    </a:xfrm>
                    <a:custGeom>
                      <a:avLst/>
                      <a:gdLst>
                        <a:gd name="T0" fmla="*/ 39 w 58"/>
                        <a:gd name="T1" fmla="*/ 2 h 34"/>
                        <a:gd name="T2" fmla="*/ 14 w 58"/>
                        <a:gd name="T3" fmla="*/ 5 h 34"/>
                        <a:gd name="T4" fmla="*/ 0 w 58"/>
                        <a:gd name="T5" fmla="*/ 20 h 34"/>
                        <a:gd name="T6" fmla="*/ 14 w 58"/>
                        <a:gd name="T7" fmla="*/ 34 h 34"/>
                        <a:gd name="T8" fmla="*/ 14 w 58"/>
                        <a:gd name="T9" fmla="*/ 34 h 34"/>
                        <a:gd name="T10" fmla="*/ 46 w 58"/>
                        <a:gd name="T11" fmla="*/ 30 h 34"/>
                        <a:gd name="T12" fmla="*/ 56 w 58"/>
                        <a:gd name="T13" fmla="*/ 12 h 34"/>
                        <a:gd name="T14" fmla="*/ 39 w 58"/>
                        <a:gd name="T15" fmla="*/ 2 h 3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58" h="34">
                          <a:moveTo>
                            <a:pt x="39" y="2"/>
                          </a:moveTo>
                          <a:cubicBezTo>
                            <a:pt x="31" y="4"/>
                            <a:pt x="22" y="5"/>
                            <a:pt x="14" y="5"/>
                          </a:cubicBezTo>
                          <a:cubicBezTo>
                            <a:pt x="6" y="5"/>
                            <a:pt x="0" y="12"/>
                            <a:pt x="0" y="20"/>
                          </a:cubicBezTo>
                          <a:cubicBezTo>
                            <a:pt x="0" y="28"/>
                            <a:pt x="6" y="34"/>
                            <a:pt x="14" y="34"/>
                          </a:cubicBezTo>
                          <a:cubicBezTo>
                            <a:pt x="14" y="34"/>
                            <a:pt x="14" y="34"/>
                            <a:pt x="14" y="34"/>
                          </a:cubicBezTo>
                          <a:cubicBezTo>
                            <a:pt x="25" y="34"/>
                            <a:pt x="36" y="32"/>
                            <a:pt x="46" y="30"/>
                          </a:cubicBezTo>
                          <a:cubicBezTo>
                            <a:pt x="54" y="28"/>
                            <a:pt x="58" y="20"/>
                            <a:pt x="56" y="12"/>
                          </a:cubicBezTo>
                          <a:cubicBezTo>
                            <a:pt x="55" y="5"/>
                            <a:pt x="47" y="0"/>
                            <a:pt x="39" y="2"/>
                          </a:cubicBezTo>
                          <a:close/>
                        </a:path>
                      </a:pathLst>
                    </a:custGeom>
                    <a:solidFill>
                      <a:srgbClr val="4D4D4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cs typeface=""/>
                      </a:endParaRPr>
                    </a:p>
                  </p:txBody>
                </p:sp>
              </p:grpSp>
              <p:sp>
                <p:nvSpPr>
                  <p:cNvPr id="298" name="Freeform 12"/>
                  <p:cNvSpPr>
                    <a:spLocks noEditPoints="1"/>
                  </p:cNvSpPr>
                  <p:nvPr/>
                </p:nvSpPr>
                <p:spPr bwMode="auto">
                  <a:xfrm>
                    <a:off x="5406483" y="2446478"/>
                    <a:ext cx="214941" cy="191168"/>
                  </a:xfrm>
                  <a:custGeom>
                    <a:avLst/>
                    <a:gdLst>
                      <a:gd name="T0" fmla="*/ 419 w 494"/>
                      <a:gd name="T1" fmla="*/ 299 h 448"/>
                      <a:gd name="T2" fmla="*/ 403 w 494"/>
                      <a:gd name="T3" fmla="*/ 301 h 448"/>
                      <a:gd name="T4" fmla="*/ 302 w 494"/>
                      <a:gd name="T5" fmla="*/ 126 h 448"/>
                      <a:gd name="T6" fmla="*/ 322 w 494"/>
                      <a:gd name="T7" fmla="*/ 75 h 448"/>
                      <a:gd name="T8" fmla="*/ 247 w 494"/>
                      <a:gd name="T9" fmla="*/ 0 h 448"/>
                      <a:gd name="T10" fmla="*/ 173 w 494"/>
                      <a:gd name="T11" fmla="*/ 75 h 448"/>
                      <a:gd name="T12" fmla="*/ 193 w 494"/>
                      <a:gd name="T13" fmla="*/ 126 h 448"/>
                      <a:gd name="T14" fmla="*/ 91 w 494"/>
                      <a:gd name="T15" fmla="*/ 301 h 448"/>
                      <a:gd name="T16" fmla="*/ 75 w 494"/>
                      <a:gd name="T17" fmla="*/ 299 h 448"/>
                      <a:gd name="T18" fmla="*/ 0 w 494"/>
                      <a:gd name="T19" fmla="*/ 373 h 448"/>
                      <a:gd name="T20" fmla="*/ 75 w 494"/>
                      <a:gd name="T21" fmla="*/ 448 h 448"/>
                      <a:gd name="T22" fmla="*/ 146 w 494"/>
                      <a:gd name="T23" fmla="*/ 395 h 448"/>
                      <a:gd name="T24" fmla="*/ 349 w 494"/>
                      <a:gd name="T25" fmla="*/ 395 h 448"/>
                      <a:gd name="T26" fmla="*/ 419 w 494"/>
                      <a:gd name="T27" fmla="*/ 448 h 448"/>
                      <a:gd name="T28" fmla="*/ 494 w 494"/>
                      <a:gd name="T29" fmla="*/ 373 h 448"/>
                      <a:gd name="T30" fmla="*/ 419 w 494"/>
                      <a:gd name="T31" fmla="*/ 299 h 448"/>
                      <a:gd name="T32" fmla="*/ 349 w 494"/>
                      <a:gd name="T33" fmla="*/ 351 h 448"/>
                      <a:gd name="T34" fmla="*/ 146 w 494"/>
                      <a:gd name="T35" fmla="*/ 351 h 448"/>
                      <a:gd name="T36" fmla="*/ 130 w 494"/>
                      <a:gd name="T37" fmla="*/ 323 h 448"/>
                      <a:gd name="T38" fmla="*/ 231 w 494"/>
                      <a:gd name="T39" fmla="*/ 148 h 448"/>
                      <a:gd name="T40" fmla="*/ 247 w 494"/>
                      <a:gd name="T41" fmla="*/ 150 h 448"/>
                      <a:gd name="T42" fmla="*/ 264 w 494"/>
                      <a:gd name="T43" fmla="*/ 148 h 448"/>
                      <a:gd name="T44" fmla="*/ 365 w 494"/>
                      <a:gd name="T45" fmla="*/ 323 h 448"/>
                      <a:gd name="T46" fmla="*/ 349 w 494"/>
                      <a:gd name="T47" fmla="*/ 351 h 44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</a:cxnLst>
                    <a:rect l="0" t="0" r="r" b="b"/>
                    <a:pathLst>
                      <a:path w="494" h="448">
                        <a:moveTo>
                          <a:pt x="419" y="299"/>
                        </a:moveTo>
                        <a:cubicBezTo>
                          <a:pt x="414" y="299"/>
                          <a:pt x="408" y="300"/>
                          <a:pt x="403" y="301"/>
                        </a:cubicBezTo>
                        <a:cubicBezTo>
                          <a:pt x="302" y="126"/>
                          <a:pt x="302" y="126"/>
                          <a:pt x="302" y="126"/>
                        </a:cubicBezTo>
                        <a:cubicBezTo>
                          <a:pt x="314" y="112"/>
                          <a:pt x="322" y="95"/>
                          <a:pt x="322" y="75"/>
                        </a:cubicBezTo>
                        <a:cubicBezTo>
                          <a:pt x="322" y="34"/>
                          <a:pt x="288" y="0"/>
                          <a:pt x="247" y="0"/>
                        </a:cubicBezTo>
                        <a:cubicBezTo>
                          <a:pt x="206" y="0"/>
                          <a:pt x="173" y="34"/>
                          <a:pt x="173" y="75"/>
                        </a:cubicBezTo>
                        <a:cubicBezTo>
                          <a:pt x="173" y="95"/>
                          <a:pt x="180" y="112"/>
                          <a:pt x="193" y="126"/>
                        </a:cubicBezTo>
                        <a:cubicBezTo>
                          <a:pt x="91" y="301"/>
                          <a:pt x="91" y="301"/>
                          <a:pt x="91" y="301"/>
                        </a:cubicBezTo>
                        <a:cubicBezTo>
                          <a:pt x="86" y="300"/>
                          <a:pt x="81" y="299"/>
                          <a:pt x="75" y="299"/>
                        </a:cubicBezTo>
                        <a:cubicBezTo>
                          <a:pt x="34" y="299"/>
                          <a:pt x="0" y="332"/>
                          <a:pt x="0" y="373"/>
                        </a:cubicBezTo>
                        <a:cubicBezTo>
                          <a:pt x="0" y="415"/>
                          <a:pt x="34" y="448"/>
                          <a:pt x="75" y="448"/>
                        </a:cubicBezTo>
                        <a:cubicBezTo>
                          <a:pt x="108" y="448"/>
                          <a:pt x="136" y="426"/>
                          <a:pt x="146" y="395"/>
                        </a:cubicBezTo>
                        <a:cubicBezTo>
                          <a:pt x="349" y="395"/>
                          <a:pt x="349" y="395"/>
                          <a:pt x="349" y="395"/>
                        </a:cubicBezTo>
                        <a:cubicBezTo>
                          <a:pt x="358" y="426"/>
                          <a:pt x="386" y="448"/>
                          <a:pt x="419" y="448"/>
                        </a:cubicBezTo>
                        <a:cubicBezTo>
                          <a:pt x="461" y="448"/>
                          <a:pt x="494" y="415"/>
                          <a:pt x="494" y="373"/>
                        </a:cubicBezTo>
                        <a:cubicBezTo>
                          <a:pt x="494" y="332"/>
                          <a:pt x="461" y="299"/>
                          <a:pt x="419" y="299"/>
                        </a:cubicBezTo>
                        <a:close/>
                        <a:moveTo>
                          <a:pt x="349" y="351"/>
                        </a:moveTo>
                        <a:cubicBezTo>
                          <a:pt x="146" y="351"/>
                          <a:pt x="146" y="351"/>
                          <a:pt x="146" y="351"/>
                        </a:cubicBezTo>
                        <a:cubicBezTo>
                          <a:pt x="142" y="341"/>
                          <a:pt x="137" y="331"/>
                          <a:pt x="130" y="323"/>
                        </a:cubicBezTo>
                        <a:cubicBezTo>
                          <a:pt x="231" y="148"/>
                          <a:pt x="231" y="148"/>
                          <a:pt x="231" y="148"/>
                        </a:cubicBezTo>
                        <a:cubicBezTo>
                          <a:pt x="236" y="149"/>
                          <a:pt x="242" y="150"/>
                          <a:pt x="247" y="150"/>
                        </a:cubicBezTo>
                        <a:cubicBezTo>
                          <a:pt x="253" y="150"/>
                          <a:pt x="258" y="149"/>
                          <a:pt x="264" y="148"/>
                        </a:cubicBezTo>
                        <a:cubicBezTo>
                          <a:pt x="365" y="323"/>
                          <a:pt x="365" y="323"/>
                          <a:pt x="365" y="323"/>
                        </a:cubicBezTo>
                        <a:cubicBezTo>
                          <a:pt x="358" y="331"/>
                          <a:pt x="352" y="341"/>
                          <a:pt x="349" y="351"/>
                        </a:cubicBezTo>
                        <a:close/>
                      </a:path>
                    </a:pathLst>
                  </a:custGeom>
                  <a:solidFill>
                    <a:sysClr val="window" lastClr="FFFFFF"/>
                  </a:solidFill>
                  <a:ln>
                    <a:noFill/>
                  </a:ln>
                  <a:ex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2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/>
                      <a:cs typeface=""/>
                    </a:endParaRPr>
                  </a:p>
                </p:txBody>
              </p:sp>
            </p:grpSp>
            <p:sp>
              <p:nvSpPr>
                <p:cNvPr id="295" name="Rounded Rectangle 294"/>
                <p:cNvSpPr/>
                <p:nvPr/>
              </p:nvSpPr>
              <p:spPr>
                <a:xfrm>
                  <a:off x="5352784" y="2386601"/>
                  <a:ext cx="308105" cy="310923"/>
                </a:xfrm>
                <a:prstGeom prst="roundRect">
                  <a:avLst/>
                </a:prstGeom>
                <a:solidFill>
                  <a:srgbClr val="4F81BD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"/>
                    <a:cs typeface=""/>
                  </a:endParaRPr>
                </a:p>
              </p:txBody>
            </p:sp>
            <p:sp>
              <p:nvSpPr>
                <p:cNvPr id="296" name="Freeform 12"/>
                <p:cNvSpPr>
                  <a:spLocks noEditPoints="1"/>
                </p:cNvSpPr>
                <p:nvPr/>
              </p:nvSpPr>
              <p:spPr bwMode="auto">
                <a:xfrm>
                  <a:off x="5388323" y="2435434"/>
                  <a:ext cx="214941" cy="191168"/>
                </a:xfrm>
                <a:custGeom>
                  <a:avLst/>
                  <a:gdLst>
                    <a:gd name="T0" fmla="*/ 419 w 494"/>
                    <a:gd name="T1" fmla="*/ 299 h 448"/>
                    <a:gd name="T2" fmla="*/ 403 w 494"/>
                    <a:gd name="T3" fmla="*/ 301 h 448"/>
                    <a:gd name="T4" fmla="*/ 302 w 494"/>
                    <a:gd name="T5" fmla="*/ 126 h 448"/>
                    <a:gd name="T6" fmla="*/ 322 w 494"/>
                    <a:gd name="T7" fmla="*/ 75 h 448"/>
                    <a:gd name="T8" fmla="*/ 247 w 494"/>
                    <a:gd name="T9" fmla="*/ 0 h 448"/>
                    <a:gd name="T10" fmla="*/ 173 w 494"/>
                    <a:gd name="T11" fmla="*/ 75 h 448"/>
                    <a:gd name="T12" fmla="*/ 193 w 494"/>
                    <a:gd name="T13" fmla="*/ 126 h 448"/>
                    <a:gd name="T14" fmla="*/ 91 w 494"/>
                    <a:gd name="T15" fmla="*/ 301 h 448"/>
                    <a:gd name="T16" fmla="*/ 75 w 494"/>
                    <a:gd name="T17" fmla="*/ 299 h 448"/>
                    <a:gd name="T18" fmla="*/ 0 w 494"/>
                    <a:gd name="T19" fmla="*/ 373 h 448"/>
                    <a:gd name="T20" fmla="*/ 75 w 494"/>
                    <a:gd name="T21" fmla="*/ 448 h 448"/>
                    <a:gd name="T22" fmla="*/ 146 w 494"/>
                    <a:gd name="T23" fmla="*/ 395 h 448"/>
                    <a:gd name="T24" fmla="*/ 349 w 494"/>
                    <a:gd name="T25" fmla="*/ 395 h 448"/>
                    <a:gd name="T26" fmla="*/ 419 w 494"/>
                    <a:gd name="T27" fmla="*/ 448 h 448"/>
                    <a:gd name="T28" fmla="*/ 494 w 494"/>
                    <a:gd name="T29" fmla="*/ 373 h 448"/>
                    <a:gd name="T30" fmla="*/ 419 w 494"/>
                    <a:gd name="T31" fmla="*/ 299 h 448"/>
                    <a:gd name="T32" fmla="*/ 349 w 494"/>
                    <a:gd name="T33" fmla="*/ 351 h 448"/>
                    <a:gd name="T34" fmla="*/ 146 w 494"/>
                    <a:gd name="T35" fmla="*/ 351 h 448"/>
                    <a:gd name="T36" fmla="*/ 130 w 494"/>
                    <a:gd name="T37" fmla="*/ 323 h 448"/>
                    <a:gd name="T38" fmla="*/ 231 w 494"/>
                    <a:gd name="T39" fmla="*/ 148 h 448"/>
                    <a:gd name="T40" fmla="*/ 247 w 494"/>
                    <a:gd name="T41" fmla="*/ 150 h 448"/>
                    <a:gd name="T42" fmla="*/ 264 w 494"/>
                    <a:gd name="T43" fmla="*/ 148 h 448"/>
                    <a:gd name="T44" fmla="*/ 365 w 494"/>
                    <a:gd name="T45" fmla="*/ 323 h 448"/>
                    <a:gd name="T46" fmla="*/ 349 w 494"/>
                    <a:gd name="T47" fmla="*/ 351 h 4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494" h="448">
                      <a:moveTo>
                        <a:pt x="419" y="299"/>
                      </a:moveTo>
                      <a:cubicBezTo>
                        <a:pt x="414" y="299"/>
                        <a:pt x="408" y="300"/>
                        <a:pt x="403" y="301"/>
                      </a:cubicBezTo>
                      <a:cubicBezTo>
                        <a:pt x="302" y="126"/>
                        <a:pt x="302" y="126"/>
                        <a:pt x="302" y="126"/>
                      </a:cubicBezTo>
                      <a:cubicBezTo>
                        <a:pt x="314" y="112"/>
                        <a:pt x="322" y="95"/>
                        <a:pt x="322" y="75"/>
                      </a:cubicBezTo>
                      <a:cubicBezTo>
                        <a:pt x="322" y="34"/>
                        <a:pt x="288" y="0"/>
                        <a:pt x="247" y="0"/>
                      </a:cubicBezTo>
                      <a:cubicBezTo>
                        <a:pt x="206" y="0"/>
                        <a:pt x="173" y="34"/>
                        <a:pt x="173" y="75"/>
                      </a:cubicBezTo>
                      <a:cubicBezTo>
                        <a:pt x="173" y="95"/>
                        <a:pt x="180" y="112"/>
                        <a:pt x="193" y="126"/>
                      </a:cubicBezTo>
                      <a:cubicBezTo>
                        <a:pt x="91" y="301"/>
                        <a:pt x="91" y="301"/>
                        <a:pt x="91" y="301"/>
                      </a:cubicBezTo>
                      <a:cubicBezTo>
                        <a:pt x="86" y="300"/>
                        <a:pt x="81" y="299"/>
                        <a:pt x="75" y="299"/>
                      </a:cubicBezTo>
                      <a:cubicBezTo>
                        <a:pt x="34" y="299"/>
                        <a:pt x="0" y="332"/>
                        <a:pt x="0" y="373"/>
                      </a:cubicBezTo>
                      <a:cubicBezTo>
                        <a:pt x="0" y="415"/>
                        <a:pt x="34" y="448"/>
                        <a:pt x="75" y="448"/>
                      </a:cubicBezTo>
                      <a:cubicBezTo>
                        <a:pt x="108" y="448"/>
                        <a:pt x="136" y="426"/>
                        <a:pt x="146" y="395"/>
                      </a:cubicBezTo>
                      <a:cubicBezTo>
                        <a:pt x="349" y="395"/>
                        <a:pt x="349" y="395"/>
                        <a:pt x="349" y="395"/>
                      </a:cubicBezTo>
                      <a:cubicBezTo>
                        <a:pt x="358" y="426"/>
                        <a:pt x="386" y="448"/>
                        <a:pt x="419" y="448"/>
                      </a:cubicBezTo>
                      <a:cubicBezTo>
                        <a:pt x="461" y="448"/>
                        <a:pt x="494" y="415"/>
                        <a:pt x="494" y="373"/>
                      </a:cubicBezTo>
                      <a:cubicBezTo>
                        <a:pt x="494" y="332"/>
                        <a:pt x="461" y="299"/>
                        <a:pt x="419" y="299"/>
                      </a:cubicBezTo>
                      <a:close/>
                      <a:moveTo>
                        <a:pt x="349" y="351"/>
                      </a:moveTo>
                      <a:cubicBezTo>
                        <a:pt x="146" y="351"/>
                        <a:pt x="146" y="351"/>
                        <a:pt x="146" y="351"/>
                      </a:cubicBezTo>
                      <a:cubicBezTo>
                        <a:pt x="142" y="341"/>
                        <a:pt x="137" y="331"/>
                        <a:pt x="130" y="323"/>
                      </a:cubicBezTo>
                      <a:cubicBezTo>
                        <a:pt x="231" y="148"/>
                        <a:pt x="231" y="148"/>
                        <a:pt x="231" y="148"/>
                      </a:cubicBezTo>
                      <a:cubicBezTo>
                        <a:pt x="236" y="149"/>
                        <a:pt x="242" y="150"/>
                        <a:pt x="247" y="150"/>
                      </a:cubicBezTo>
                      <a:cubicBezTo>
                        <a:pt x="253" y="150"/>
                        <a:pt x="258" y="149"/>
                        <a:pt x="264" y="148"/>
                      </a:cubicBezTo>
                      <a:cubicBezTo>
                        <a:pt x="365" y="323"/>
                        <a:pt x="365" y="323"/>
                        <a:pt x="365" y="323"/>
                      </a:cubicBezTo>
                      <a:cubicBezTo>
                        <a:pt x="358" y="331"/>
                        <a:pt x="352" y="341"/>
                        <a:pt x="349" y="351"/>
                      </a:cubicBezTo>
                      <a:close/>
                    </a:path>
                  </a:pathLst>
                </a:custGeom>
                <a:solidFill>
                  <a:sysClr val="window" lastClr="FFFFFF"/>
                </a:solidFill>
                <a:ln>
                  <a:noFill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cs typeface=""/>
                  </a:endParaRPr>
                </a:p>
              </p:txBody>
            </p:sp>
          </p:grpSp>
        </p:grpSp>
      </p:grpSp>
      <p:grpSp>
        <p:nvGrpSpPr>
          <p:cNvPr id="694" name="Group 693"/>
          <p:cNvGrpSpPr/>
          <p:nvPr/>
        </p:nvGrpSpPr>
        <p:grpSpPr>
          <a:xfrm>
            <a:off x="5418386" y="2433310"/>
            <a:ext cx="1376825" cy="901433"/>
            <a:chOff x="3512757" y="2773280"/>
            <a:chExt cx="1376825" cy="901433"/>
          </a:xfrm>
        </p:grpSpPr>
        <p:sp>
          <p:nvSpPr>
            <p:cNvPr id="695" name="Rounded Rectangle 694"/>
            <p:cNvSpPr/>
            <p:nvPr/>
          </p:nvSpPr>
          <p:spPr bwMode="auto">
            <a:xfrm>
              <a:off x="3634462" y="2796564"/>
              <a:ext cx="1161947" cy="878149"/>
            </a:xfrm>
            <a:prstGeom prst="roundRect">
              <a:avLst>
                <a:gd name="adj" fmla="val 7065"/>
              </a:avLst>
            </a:prstGeom>
            <a:solidFill>
              <a:sysClr val="window" lastClr="FFFFFF"/>
            </a:solidFill>
            <a:ln w="9525" cap="flat" cmpd="sng" algn="ctr">
              <a:solidFill>
                <a:sysClr val="window" lastClr="FFFFFF">
                  <a:lumMod val="50000"/>
                </a:sysClr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1917" tIns="60958" rIns="121917" bIns="60958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ＭＳ Ｐゴシック" pitchFamily="-12" charset="-128"/>
                <a:cs typeface="ＭＳ Ｐゴシック" pitchFamily="-12" charset="-128"/>
              </a:endParaRPr>
            </a:p>
          </p:txBody>
        </p:sp>
        <p:grpSp>
          <p:nvGrpSpPr>
            <p:cNvPr id="696" name="Group 695"/>
            <p:cNvGrpSpPr/>
            <p:nvPr/>
          </p:nvGrpSpPr>
          <p:grpSpPr>
            <a:xfrm>
              <a:off x="3743448" y="2999214"/>
              <a:ext cx="323368" cy="283709"/>
              <a:chOff x="5310724" y="2352924"/>
              <a:chExt cx="398754" cy="374816"/>
            </a:xfrm>
          </p:grpSpPr>
          <p:grpSp>
            <p:nvGrpSpPr>
              <p:cNvPr id="833" name="Group 832"/>
              <p:cNvGrpSpPr/>
              <p:nvPr/>
            </p:nvGrpSpPr>
            <p:grpSpPr>
              <a:xfrm rot="5400000">
                <a:off x="5322693" y="2340955"/>
                <a:ext cx="374816" cy="398754"/>
                <a:chOff x="4471988" y="1985963"/>
                <a:chExt cx="527051" cy="517525"/>
              </a:xfrm>
            </p:grpSpPr>
            <p:sp>
              <p:nvSpPr>
                <p:cNvPr id="836" name="Freeform 13"/>
                <p:cNvSpPr>
                  <a:spLocks/>
                </p:cNvSpPr>
                <p:nvPr/>
              </p:nvSpPr>
              <p:spPr bwMode="auto">
                <a:xfrm>
                  <a:off x="4471988" y="2117725"/>
                  <a:ext cx="25400" cy="50800"/>
                </a:xfrm>
                <a:custGeom>
                  <a:avLst/>
                  <a:gdLst>
                    <a:gd name="T0" fmla="*/ 14 w 29"/>
                    <a:gd name="T1" fmla="*/ 57 h 57"/>
                    <a:gd name="T2" fmla="*/ 29 w 29"/>
                    <a:gd name="T3" fmla="*/ 43 h 57"/>
                    <a:gd name="T4" fmla="*/ 29 w 29"/>
                    <a:gd name="T5" fmla="*/ 14 h 57"/>
                    <a:gd name="T6" fmla="*/ 14 w 29"/>
                    <a:gd name="T7" fmla="*/ 0 h 57"/>
                    <a:gd name="T8" fmla="*/ 0 w 29"/>
                    <a:gd name="T9" fmla="*/ 14 h 57"/>
                    <a:gd name="T10" fmla="*/ 0 w 29"/>
                    <a:gd name="T11" fmla="*/ 43 h 57"/>
                    <a:gd name="T12" fmla="*/ 14 w 29"/>
                    <a:gd name="T13" fmla="*/ 57 h 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9" h="57">
                      <a:moveTo>
                        <a:pt x="14" y="57"/>
                      </a:moveTo>
                      <a:cubicBezTo>
                        <a:pt x="22" y="57"/>
                        <a:pt x="29" y="51"/>
                        <a:pt x="29" y="43"/>
                      </a:cubicBezTo>
                      <a:cubicBezTo>
                        <a:pt x="29" y="14"/>
                        <a:pt x="29" y="14"/>
                        <a:pt x="29" y="14"/>
                      </a:cubicBezTo>
                      <a:cubicBezTo>
                        <a:pt x="29" y="6"/>
                        <a:pt x="22" y="0"/>
                        <a:pt x="14" y="0"/>
                      </a:cubicBezTo>
                      <a:cubicBezTo>
                        <a:pt x="7" y="0"/>
                        <a:pt x="0" y="6"/>
                        <a:pt x="0" y="14"/>
                      </a:cubicBezTo>
                      <a:cubicBezTo>
                        <a:pt x="0" y="43"/>
                        <a:pt x="0" y="43"/>
                        <a:pt x="0" y="43"/>
                      </a:cubicBezTo>
                      <a:cubicBezTo>
                        <a:pt x="0" y="51"/>
                        <a:pt x="7" y="57"/>
                        <a:pt x="14" y="57"/>
                      </a:cubicBezTo>
                      <a:close/>
                    </a:path>
                  </a:pathLst>
                </a:custGeom>
                <a:solidFill>
                  <a:srgbClr val="4D4D4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cs typeface=""/>
                  </a:endParaRPr>
                </a:p>
              </p:txBody>
            </p:sp>
            <p:sp>
              <p:nvSpPr>
                <p:cNvPr id="837" name="Freeform 14"/>
                <p:cNvSpPr>
                  <a:spLocks/>
                </p:cNvSpPr>
                <p:nvPr/>
              </p:nvSpPr>
              <p:spPr bwMode="auto">
                <a:xfrm>
                  <a:off x="4471988" y="2271713"/>
                  <a:ext cx="25400" cy="52388"/>
                </a:xfrm>
                <a:custGeom>
                  <a:avLst/>
                  <a:gdLst>
                    <a:gd name="T0" fmla="*/ 14 w 29"/>
                    <a:gd name="T1" fmla="*/ 58 h 58"/>
                    <a:gd name="T2" fmla="*/ 29 w 29"/>
                    <a:gd name="T3" fmla="*/ 43 h 58"/>
                    <a:gd name="T4" fmla="*/ 29 w 29"/>
                    <a:gd name="T5" fmla="*/ 15 h 58"/>
                    <a:gd name="T6" fmla="*/ 14 w 29"/>
                    <a:gd name="T7" fmla="*/ 0 h 58"/>
                    <a:gd name="T8" fmla="*/ 0 w 29"/>
                    <a:gd name="T9" fmla="*/ 15 h 58"/>
                    <a:gd name="T10" fmla="*/ 0 w 29"/>
                    <a:gd name="T11" fmla="*/ 43 h 58"/>
                    <a:gd name="T12" fmla="*/ 14 w 29"/>
                    <a:gd name="T13" fmla="*/ 58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9" h="58">
                      <a:moveTo>
                        <a:pt x="14" y="58"/>
                      </a:moveTo>
                      <a:cubicBezTo>
                        <a:pt x="22" y="58"/>
                        <a:pt x="29" y="51"/>
                        <a:pt x="29" y="43"/>
                      </a:cubicBezTo>
                      <a:cubicBezTo>
                        <a:pt x="29" y="15"/>
                        <a:pt x="29" y="15"/>
                        <a:pt x="29" y="15"/>
                      </a:cubicBezTo>
                      <a:cubicBezTo>
                        <a:pt x="29" y="7"/>
                        <a:pt x="22" y="0"/>
                        <a:pt x="14" y="0"/>
                      </a:cubicBezTo>
                      <a:cubicBezTo>
                        <a:pt x="7" y="0"/>
                        <a:pt x="0" y="7"/>
                        <a:pt x="0" y="15"/>
                      </a:cubicBezTo>
                      <a:cubicBezTo>
                        <a:pt x="0" y="43"/>
                        <a:pt x="0" y="43"/>
                        <a:pt x="0" y="43"/>
                      </a:cubicBezTo>
                      <a:cubicBezTo>
                        <a:pt x="0" y="51"/>
                        <a:pt x="7" y="58"/>
                        <a:pt x="14" y="58"/>
                      </a:cubicBezTo>
                      <a:close/>
                    </a:path>
                  </a:pathLst>
                </a:custGeom>
                <a:solidFill>
                  <a:srgbClr val="4D4D4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cs typeface=""/>
                  </a:endParaRPr>
                </a:p>
              </p:txBody>
            </p:sp>
            <p:sp>
              <p:nvSpPr>
                <p:cNvPr id="838" name="Freeform 15"/>
                <p:cNvSpPr>
                  <a:spLocks/>
                </p:cNvSpPr>
                <p:nvPr/>
              </p:nvSpPr>
              <p:spPr bwMode="auto">
                <a:xfrm>
                  <a:off x="4487863" y="2422525"/>
                  <a:ext cx="44450" cy="47625"/>
                </a:xfrm>
                <a:custGeom>
                  <a:avLst/>
                  <a:gdLst>
                    <a:gd name="T0" fmla="*/ 29 w 50"/>
                    <a:gd name="T1" fmla="*/ 8 h 53"/>
                    <a:gd name="T2" fmla="*/ 9 w 50"/>
                    <a:gd name="T3" fmla="*/ 4 h 53"/>
                    <a:gd name="T4" fmla="*/ 4 w 50"/>
                    <a:gd name="T5" fmla="*/ 24 h 53"/>
                    <a:gd name="T6" fmla="*/ 24 w 50"/>
                    <a:gd name="T7" fmla="*/ 49 h 53"/>
                    <a:gd name="T8" fmla="*/ 34 w 50"/>
                    <a:gd name="T9" fmla="*/ 53 h 53"/>
                    <a:gd name="T10" fmla="*/ 45 w 50"/>
                    <a:gd name="T11" fmla="*/ 49 h 53"/>
                    <a:gd name="T12" fmla="*/ 45 w 50"/>
                    <a:gd name="T13" fmla="*/ 28 h 53"/>
                    <a:gd name="T14" fmla="*/ 29 w 50"/>
                    <a:gd name="T15" fmla="*/ 8 h 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50" h="53">
                      <a:moveTo>
                        <a:pt x="29" y="8"/>
                      </a:moveTo>
                      <a:cubicBezTo>
                        <a:pt x="24" y="2"/>
                        <a:pt x="15" y="0"/>
                        <a:pt x="9" y="4"/>
                      </a:cubicBezTo>
                      <a:cubicBezTo>
                        <a:pt x="2" y="8"/>
                        <a:pt x="0" y="17"/>
                        <a:pt x="4" y="24"/>
                      </a:cubicBezTo>
                      <a:cubicBezTo>
                        <a:pt x="10" y="33"/>
                        <a:pt x="17" y="41"/>
                        <a:pt x="24" y="49"/>
                      </a:cubicBezTo>
                      <a:cubicBezTo>
                        <a:pt x="27" y="51"/>
                        <a:pt x="31" y="53"/>
                        <a:pt x="34" y="53"/>
                      </a:cubicBezTo>
                      <a:cubicBezTo>
                        <a:pt x="38" y="53"/>
                        <a:pt x="42" y="51"/>
                        <a:pt x="45" y="49"/>
                      </a:cubicBezTo>
                      <a:cubicBezTo>
                        <a:pt x="50" y="43"/>
                        <a:pt x="50" y="34"/>
                        <a:pt x="45" y="28"/>
                      </a:cubicBezTo>
                      <a:cubicBezTo>
                        <a:pt x="39" y="22"/>
                        <a:pt x="33" y="15"/>
                        <a:pt x="29" y="8"/>
                      </a:cubicBezTo>
                      <a:close/>
                    </a:path>
                  </a:pathLst>
                </a:custGeom>
                <a:solidFill>
                  <a:srgbClr val="4D4D4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cs typeface=""/>
                  </a:endParaRPr>
                </a:p>
              </p:txBody>
            </p:sp>
            <p:sp>
              <p:nvSpPr>
                <p:cNvPr id="839" name="Freeform 16"/>
                <p:cNvSpPr>
                  <a:spLocks/>
                </p:cNvSpPr>
                <p:nvPr/>
              </p:nvSpPr>
              <p:spPr bwMode="auto">
                <a:xfrm>
                  <a:off x="4471988" y="2193925"/>
                  <a:ext cx="25400" cy="52388"/>
                </a:xfrm>
                <a:custGeom>
                  <a:avLst/>
                  <a:gdLst>
                    <a:gd name="T0" fmla="*/ 14 w 29"/>
                    <a:gd name="T1" fmla="*/ 58 h 58"/>
                    <a:gd name="T2" fmla="*/ 29 w 29"/>
                    <a:gd name="T3" fmla="*/ 43 h 58"/>
                    <a:gd name="T4" fmla="*/ 29 w 29"/>
                    <a:gd name="T5" fmla="*/ 14 h 58"/>
                    <a:gd name="T6" fmla="*/ 14 w 29"/>
                    <a:gd name="T7" fmla="*/ 0 h 58"/>
                    <a:gd name="T8" fmla="*/ 0 w 29"/>
                    <a:gd name="T9" fmla="*/ 14 h 58"/>
                    <a:gd name="T10" fmla="*/ 0 w 29"/>
                    <a:gd name="T11" fmla="*/ 43 h 58"/>
                    <a:gd name="T12" fmla="*/ 14 w 29"/>
                    <a:gd name="T13" fmla="*/ 58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9" h="58">
                      <a:moveTo>
                        <a:pt x="14" y="58"/>
                      </a:moveTo>
                      <a:cubicBezTo>
                        <a:pt x="22" y="58"/>
                        <a:pt x="29" y="51"/>
                        <a:pt x="29" y="43"/>
                      </a:cubicBezTo>
                      <a:cubicBezTo>
                        <a:pt x="29" y="14"/>
                        <a:pt x="29" y="14"/>
                        <a:pt x="29" y="14"/>
                      </a:cubicBezTo>
                      <a:cubicBezTo>
                        <a:pt x="29" y="6"/>
                        <a:pt x="22" y="0"/>
                        <a:pt x="14" y="0"/>
                      </a:cubicBezTo>
                      <a:cubicBezTo>
                        <a:pt x="7" y="0"/>
                        <a:pt x="0" y="6"/>
                        <a:pt x="0" y="14"/>
                      </a:cubicBezTo>
                      <a:cubicBezTo>
                        <a:pt x="0" y="43"/>
                        <a:pt x="0" y="43"/>
                        <a:pt x="0" y="43"/>
                      </a:cubicBezTo>
                      <a:cubicBezTo>
                        <a:pt x="0" y="51"/>
                        <a:pt x="7" y="58"/>
                        <a:pt x="14" y="58"/>
                      </a:cubicBezTo>
                      <a:close/>
                    </a:path>
                  </a:pathLst>
                </a:custGeom>
                <a:solidFill>
                  <a:srgbClr val="4D4D4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cs typeface=""/>
                  </a:endParaRPr>
                </a:p>
              </p:txBody>
            </p:sp>
            <p:sp>
              <p:nvSpPr>
                <p:cNvPr id="840" name="Freeform 17"/>
                <p:cNvSpPr>
                  <a:spLocks/>
                </p:cNvSpPr>
                <p:nvPr/>
              </p:nvSpPr>
              <p:spPr bwMode="auto">
                <a:xfrm>
                  <a:off x="4830763" y="1985963"/>
                  <a:ext cx="50800" cy="26988"/>
                </a:xfrm>
                <a:custGeom>
                  <a:avLst/>
                  <a:gdLst>
                    <a:gd name="T0" fmla="*/ 15 w 57"/>
                    <a:gd name="T1" fmla="*/ 29 h 29"/>
                    <a:gd name="T2" fmla="*/ 44 w 57"/>
                    <a:gd name="T3" fmla="*/ 29 h 29"/>
                    <a:gd name="T4" fmla="*/ 57 w 57"/>
                    <a:gd name="T5" fmla="*/ 15 h 29"/>
                    <a:gd name="T6" fmla="*/ 43 w 57"/>
                    <a:gd name="T7" fmla="*/ 0 h 29"/>
                    <a:gd name="T8" fmla="*/ 15 w 57"/>
                    <a:gd name="T9" fmla="*/ 0 h 29"/>
                    <a:gd name="T10" fmla="*/ 0 w 57"/>
                    <a:gd name="T11" fmla="*/ 15 h 29"/>
                    <a:gd name="T12" fmla="*/ 15 w 57"/>
                    <a:gd name="T13" fmla="*/ 29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7" h="29">
                      <a:moveTo>
                        <a:pt x="15" y="29"/>
                      </a:moveTo>
                      <a:cubicBezTo>
                        <a:pt x="44" y="29"/>
                        <a:pt x="44" y="29"/>
                        <a:pt x="44" y="29"/>
                      </a:cubicBezTo>
                      <a:cubicBezTo>
                        <a:pt x="51" y="29"/>
                        <a:pt x="57" y="23"/>
                        <a:pt x="57" y="15"/>
                      </a:cubicBezTo>
                      <a:cubicBezTo>
                        <a:pt x="57" y="7"/>
                        <a:pt x="50" y="0"/>
                        <a:pt x="43" y="0"/>
                      </a:cubicBezTo>
                      <a:cubicBezTo>
                        <a:pt x="15" y="0"/>
                        <a:pt x="15" y="0"/>
                        <a:pt x="15" y="0"/>
                      </a:cubicBezTo>
                      <a:cubicBezTo>
                        <a:pt x="7" y="0"/>
                        <a:pt x="0" y="7"/>
                        <a:pt x="0" y="15"/>
                      </a:cubicBezTo>
                      <a:cubicBezTo>
                        <a:pt x="0" y="23"/>
                        <a:pt x="7" y="29"/>
                        <a:pt x="15" y="29"/>
                      </a:cubicBezTo>
                      <a:close/>
                    </a:path>
                  </a:pathLst>
                </a:custGeom>
                <a:solidFill>
                  <a:srgbClr val="4D4D4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cs typeface=""/>
                  </a:endParaRPr>
                </a:p>
              </p:txBody>
            </p:sp>
            <p:sp>
              <p:nvSpPr>
                <p:cNvPr id="841" name="Freeform 18"/>
                <p:cNvSpPr>
                  <a:spLocks/>
                </p:cNvSpPr>
                <p:nvPr/>
              </p:nvSpPr>
              <p:spPr bwMode="auto">
                <a:xfrm>
                  <a:off x="4905376" y="1997075"/>
                  <a:ext cx="50800" cy="41275"/>
                </a:xfrm>
                <a:custGeom>
                  <a:avLst/>
                  <a:gdLst>
                    <a:gd name="T0" fmla="*/ 10 w 56"/>
                    <a:gd name="T1" fmla="*/ 30 h 47"/>
                    <a:gd name="T2" fmla="*/ 31 w 56"/>
                    <a:gd name="T3" fmla="*/ 43 h 47"/>
                    <a:gd name="T4" fmla="*/ 40 w 56"/>
                    <a:gd name="T5" fmla="*/ 47 h 47"/>
                    <a:gd name="T6" fmla="*/ 51 w 56"/>
                    <a:gd name="T7" fmla="*/ 41 h 47"/>
                    <a:gd name="T8" fmla="*/ 49 w 56"/>
                    <a:gd name="T9" fmla="*/ 21 h 47"/>
                    <a:gd name="T10" fmla="*/ 22 w 56"/>
                    <a:gd name="T11" fmla="*/ 4 h 47"/>
                    <a:gd name="T12" fmla="*/ 3 w 56"/>
                    <a:gd name="T13" fmla="*/ 11 h 47"/>
                    <a:gd name="T14" fmla="*/ 10 w 56"/>
                    <a:gd name="T15" fmla="*/ 30 h 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56" h="47">
                      <a:moveTo>
                        <a:pt x="10" y="30"/>
                      </a:moveTo>
                      <a:cubicBezTo>
                        <a:pt x="17" y="33"/>
                        <a:pt x="25" y="38"/>
                        <a:pt x="31" y="43"/>
                      </a:cubicBezTo>
                      <a:cubicBezTo>
                        <a:pt x="34" y="46"/>
                        <a:pt x="37" y="47"/>
                        <a:pt x="40" y="47"/>
                      </a:cubicBezTo>
                      <a:cubicBezTo>
                        <a:pt x="44" y="47"/>
                        <a:pt x="49" y="45"/>
                        <a:pt x="51" y="41"/>
                      </a:cubicBezTo>
                      <a:cubicBezTo>
                        <a:pt x="56" y="35"/>
                        <a:pt x="55" y="26"/>
                        <a:pt x="49" y="21"/>
                      </a:cubicBezTo>
                      <a:cubicBezTo>
                        <a:pt x="41" y="14"/>
                        <a:pt x="32" y="9"/>
                        <a:pt x="22" y="4"/>
                      </a:cubicBezTo>
                      <a:cubicBezTo>
                        <a:pt x="15" y="0"/>
                        <a:pt x="7" y="3"/>
                        <a:pt x="3" y="11"/>
                      </a:cubicBezTo>
                      <a:cubicBezTo>
                        <a:pt x="0" y="18"/>
                        <a:pt x="3" y="26"/>
                        <a:pt x="10" y="30"/>
                      </a:cubicBezTo>
                      <a:close/>
                    </a:path>
                  </a:pathLst>
                </a:custGeom>
                <a:solidFill>
                  <a:srgbClr val="4D4D4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cs typeface=""/>
                  </a:endParaRPr>
                </a:p>
              </p:txBody>
            </p:sp>
            <p:sp>
              <p:nvSpPr>
                <p:cNvPr id="842" name="Freeform 19"/>
                <p:cNvSpPr>
                  <a:spLocks/>
                </p:cNvSpPr>
                <p:nvPr/>
              </p:nvSpPr>
              <p:spPr bwMode="auto">
                <a:xfrm>
                  <a:off x="4476751" y="2039938"/>
                  <a:ext cx="39688" cy="52388"/>
                </a:xfrm>
                <a:custGeom>
                  <a:avLst/>
                  <a:gdLst>
                    <a:gd name="T0" fmla="*/ 12 w 45"/>
                    <a:gd name="T1" fmla="*/ 56 h 57"/>
                    <a:gd name="T2" fmla="*/ 16 w 45"/>
                    <a:gd name="T3" fmla="*/ 57 h 57"/>
                    <a:gd name="T4" fmla="*/ 30 w 45"/>
                    <a:gd name="T5" fmla="*/ 47 h 57"/>
                    <a:gd name="T6" fmla="*/ 41 w 45"/>
                    <a:gd name="T7" fmla="*/ 24 h 57"/>
                    <a:gd name="T8" fmla="*/ 36 w 45"/>
                    <a:gd name="T9" fmla="*/ 4 h 57"/>
                    <a:gd name="T10" fmla="*/ 16 w 45"/>
                    <a:gd name="T11" fmla="*/ 9 h 57"/>
                    <a:gd name="T12" fmla="*/ 3 w 45"/>
                    <a:gd name="T13" fmla="*/ 38 h 57"/>
                    <a:gd name="T14" fmla="*/ 12 w 45"/>
                    <a:gd name="T15" fmla="*/ 56 h 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5" h="57">
                      <a:moveTo>
                        <a:pt x="12" y="56"/>
                      </a:moveTo>
                      <a:cubicBezTo>
                        <a:pt x="13" y="57"/>
                        <a:pt x="15" y="57"/>
                        <a:pt x="16" y="57"/>
                      </a:cubicBezTo>
                      <a:cubicBezTo>
                        <a:pt x="22" y="57"/>
                        <a:pt x="28" y="53"/>
                        <a:pt x="30" y="47"/>
                      </a:cubicBezTo>
                      <a:cubicBezTo>
                        <a:pt x="33" y="39"/>
                        <a:pt x="36" y="32"/>
                        <a:pt x="41" y="24"/>
                      </a:cubicBezTo>
                      <a:cubicBezTo>
                        <a:pt x="45" y="17"/>
                        <a:pt x="43" y="9"/>
                        <a:pt x="36" y="4"/>
                      </a:cubicBezTo>
                      <a:cubicBezTo>
                        <a:pt x="29" y="0"/>
                        <a:pt x="21" y="2"/>
                        <a:pt x="16" y="9"/>
                      </a:cubicBezTo>
                      <a:cubicBezTo>
                        <a:pt x="11" y="18"/>
                        <a:pt x="6" y="28"/>
                        <a:pt x="3" y="38"/>
                      </a:cubicBezTo>
                      <a:cubicBezTo>
                        <a:pt x="0" y="45"/>
                        <a:pt x="4" y="54"/>
                        <a:pt x="12" y="56"/>
                      </a:cubicBezTo>
                      <a:close/>
                    </a:path>
                  </a:pathLst>
                </a:custGeom>
                <a:solidFill>
                  <a:srgbClr val="4D4D4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cs typeface=""/>
                  </a:endParaRPr>
                </a:p>
              </p:txBody>
            </p:sp>
            <p:sp>
              <p:nvSpPr>
                <p:cNvPr id="843" name="Freeform 20"/>
                <p:cNvSpPr>
                  <a:spLocks/>
                </p:cNvSpPr>
                <p:nvPr/>
              </p:nvSpPr>
              <p:spPr bwMode="auto">
                <a:xfrm>
                  <a:off x="4522788" y="1992313"/>
                  <a:ext cx="52388" cy="39688"/>
                </a:xfrm>
                <a:custGeom>
                  <a:avLst/>
                  <a:gdLst>
                    <a:gd name="T0" fmla="*/ 55 w 58"/>
                    <a:gd name="T1" fmla="*/ 11 h 43"/>
                    <a:gd name="T2" fmla="*/ 37 w 58"/>
                    <a:gd name="T3" fmla="*/ 2 h 43"/>
                    <a:gd name="T4" fmla="*/ 9 w 58"/>
                    <a:gd name="T5" fmla="*/ 17 h 43"/>
                    <a:gd name="T6" fmla="*/ 4 w 58"/>
                    <a:gd name="T7" fmla="*/ 37 h 43"/>
                    <a:gd name="T8" fmla="*/ 16 w 58"/>
                    <a:gd name="T9" fmla="*/ 43 h 43"/>
                    <a:gd name="T10" fmla="*/ 24 w 58"/>
                    <a:gd name="T11" fmla="*/ 41 h 43"/>
                    <a:gd name="T12" fmla="*/ 47 w 58"/>
                    <a:gd name="T13" fmla="*/ 29 h 43"/>
                    <a:gd name="T14" fmla="*/ 55 w 58"/>
                    <a:gd name="T15" fmla="*/ 11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58" h="43">
                      <a:moveTo>
                        <a:pt x="55" y="11"/>
                      </a:moveTo>
                      <a:cubicBezTo>
                        <a:pt x="53" y="3"/>
                        <a:pt x="44" y="0"/>
                        <a:pt x="37" y="2"/>
                      </a:cubicBezTo>
                      <a:cubicBezTo>
                        <a:pt x="27" y="6"/>
                        <a:pt x="17" y="11"/>
                        <a:pt x="9" y="17"/>
                      </a:cubicBezTo>
                      <a:cubicBezTo>
                        <a:pt x="2" y="21"/>
                        <a:pt x="0" y="30"/>
                        <a:pt x="4" y="37"/>
                      </a:cubicBezTo>
                      <a:cubicBezTo>
                        <a:pt x="7" y="41"/>
                        <a:pt x="12" y="43"/>
                        <a:pt x="16" y="43"/>
                      </a:cubicBezTo>
                      <a:cubicBezTo>
                        <a:pt x="19" y="43"/>
                        <a:pt x="22" y="43"/>
                        <a:pt x="24" y="41"/>
                      </a:cubicBezTo>
                      <a:cubicBezTo>
                        <a:pt x="31" y="36"/>
                        <a:pt x="39" y="32"/>
                        <a:pt x="47" y="29"/>
                      </a:cubicBezTo>
                      <a:cubicBezTo>
                        <a:pt x="54" y="27"/>
                        <a:pt x="58" y="18"/>
                        <a:pt x="55" y="11"/>
                      </a:cubicBezTo>
                      <a:close/>
                    </a:path>
                  </a:pathLst>
                </a:custGeom>
                <a:solidFill>
                  <a:srgbClr val="4D4D4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cs typeface=""/>
                  </a:endParaRPr>
                </a:p>
              </p:txBody>
            </p:sp>
            <p:sp>
              <p:nvSpPr>
                <p:cNvPr id="844" name="Freeform 21"/>
                <p:cNvSpPr>
                  <a:spLocks/>
                </p:cNvSpPr>
                <p:nvPr/>
              </p:nvSpPr>
              <p:spPr bwMode="auto">
                <a:xfrm>
                  <a:off x="4959351" y="2051050"/>
                  <a:ext cx="36513" cy="52388"/>
                </a:xfrm>
                <a:custGeom>
                  <a:avLst/>
                  <a:gdLst>
                    <a:gd name="T0" fmla="*/ 13 w 42"/>
                    <a:gd name="T1" fmla="*/ 47 h 58"/>
                    <a:gd name="T2" fmla="*/ 27 w 42"/>
                    <a:gd name="T3" fmla="*/ 58 h 58"/>
                    <a:gd name="T4" fmla="*/ 30 w 42"/>
                    <a:gd name="T5" fmla="*/ 57 h 58"/>
                    <a:gd name="T6" fmla="*/ 41 w 42"/>
                    <a:gd name="T7" fmla="*/ 40 h 58"/>
                    <a:gd name="T8" fmla="*/ 30 w 42"/>
                    <a:gd name="T9" fmla="*/ 10 h 58"/>
                    <a:gd name="T10" fmla="*/ 11 w 42"/>
                    <a:gd name="T11" fmla="*/ 4 h 58"/>
                    <a:gd name="T12" fmla="*/ 4 w 42"/>
                    <a:gd name="T13" fmla="*/ 23 h 58"/>
                    <a:gd name="T14" fmla="*/ 13 w 42"/>
                    <a:gd name="T15" fmla="*/ 47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2" h="58">
                      <a:moveTo>
                        <a:pt x="13" y="47"/>
                      </a:moveTo>
                      <a:cubicBezTo>
                        <a:pt x="14" y="53"/>
                        <a:pt x="20" y="58"/>
                        <a:pt x="27" y="58"/>
                      </a:cubicBezTo>
                      <a:cubicBezTo>
                        <a:pt x="28" y="58"/>
                        <a:pt x="29" y="58"/>
                        <a:pt x="30" y="57"/>
                      </a:cubicBezTo>
                      <a:cubicBezTo>
                        <a:pt x="38" y="56"/>
                        <a:pt x="42" y="48"/>
                        <a:pt x="41" y="40"/>
                      </a:cubicBezTo>
                      <a:cubicBezTo>
                        <a:pt x="38" y="30"/>
                        <a:pt x="35" y="20"/>
                        <a:pt x="30" y="10"/>
                      </a:cubicBezTo>
                      <a:cubicBezTo>
                        <a:pt x="26" y="3"/>
                        <a:pt x="18" y="0"/>
                        <a:pt x="11" y="4"/>
                      </a:cubicBezTo>
                      <a:cubicBezTo>
                        <a:pt x="3" y="7"/>
                        <a:pt x="0" y="16"/>
                        <a:pt x="4" y="23"/>
                      </a:cubicBezTo>
                      <a:cubicBezTo>
                        <a:pt x="8" y="31"/>
                        <a:pt x="11" y="39"/>
                        <a:pt x="13" y="47"/>
                      </a:cubicBezTo>
                      <a:close/>
                    </a:path>
                  </a:pathLst>
                </a:custGeom>
                <a:solidFill>
                  <a:srgbClr val="4D4D4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cs typeface=""/>
                  </a:endParaRPr>
                </a:p>
              </p:txBody>
            </p:sp>
            <p:sp>
              <p:nvSpPr>
                <p:cNvPr id="845" name="Freeform 22"/>
                <p:cNvSpPr>
                  <a:spLocks/>
                </p:cNvSpPr>
                <p:nvPr/>
              </p:nvSpPr>
              <p:spPr bwMode="auto">
                <a:xfrm>
                  <a:off x="4598988" y="1985963"/>
                  <a:ext cx="52388" cy="26988"/>
                </a:xfrm>
                <a:custGeom>
                  <a:avLst/>
                  <a:gdLst>
                    <a:gd name="T0" fmla="*/ 14 w 58"/>
                    <a:gd name="T1" fmla="*/ 29 h 29"/>
                    <a:gd name="T2" fmla="*/ 43 w 58"/>
                    <a:gd name="T3" fmla="*/ 29 h 29"/>
                    <a:gd name="T4" fmla="*/ 58 w 58"/>
                    <a:gd name="T5" fmla="*/ 15 h 29"/>
                    <a:gd name="T6" fmla="*/ 43 w 58"/>
                    <a:gd name="T7" fmla="*/ 0 h 29"/>
                    <a:gd name="T8" fmla="*/ 14 w 58"/>
                    <a:gd name="T9" fmla="*/ 0 h 29"/>
                    <a:gd name="T10" fmla="*/ 0 w 58"/>
                    <a:gd name="T11" fmla="*/ 15 h 29"/>
                    <a:gd name="T12" fmla="*/ 14 w 58"/>
                    <a:gd name="T13" fmla="*/ 29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8" h="29">
                      <a:moveTo>
                        <a:pt x="14" y="29"/>
                      </a:moveTo>
                      <a:cubicBezTo>
                        <a:pt x="43" y="29"/>
                        <a:pt x="43" y="29"/>
                        <a:pt x="43" y="29"/>
                      </a:cubicBezTo>
                      <a:cubicBezTo>
                        <a:pt x="51" y="29"/>
                        <a:pt x="58" y="23"/>
                        <a:pt x="58" y="15"/>
                      </a:cubicBezTo>
                      <a:cubicBezTo>
                        <a:pt x="58" y="7"/>
                        <a:pt x="51" y="0"/>
                        <a:pt x="43" y="0"/>
                      </a:cubicBezTo>
                      <a:cubicBezTo>
                        <a:pt x="14" y="0"/>
                        <a:pt x="14" y="0"/>
                        <a:pt x="14" y="0"/>
                      </a:cubicBezTo>
                      <a:cubicBezTo>
                        <a:pt x="6" y="0"/>
                        <a:pt x="0" y="7"/>
                        <a:pt x="0" y="15"/>
                      </a:cubicBezTo>
                      <a:cubicBezTo>
                        <a:pt x="0" y="23"/>
                        <a:pt x="6" y="29"/>
                        <a:pt x="14" y="29"/>
                      </a:cubicBezTo>
                      <a:close/>
                    </a:path>
                  </a:pathLst>
                </a:custGeom>
                <a:solidFill>
                  <a:srgbClr val="4D4D4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cs typeface=""/>
                  </a:endParaRPr>
                </a:p>
              </p:txBody>
            </p:sp>
            <p:sp>
              <p:nvSpPr>
                <p:cNvPr id="846" name="Freeform 23"/>
                <p:cNvSpPr>
                  <a:spLocks/>
                </p:cNvSpPr>
                <p:nvPr/>
              </p:nvSpPr>
              <p:spPr bwMode="auto">
                <a:xfrm>
                  <a:off x="4676776" y="1985963"/>
                  <a:ext cx="50800" cy="26988"/>
                </a:xfrm>
                <a:custGeom>
                  <a:avLst/>
                  <a:gdLst>
                    <a:gd name="T0" fmla="*/ 15 w 58"/>
                    <a:gd name="T1" fmla="*/ 29 h 29"/>
                    <a:gd name="T2" fmla="*/ 43 w 58"/>
                    <a:gd name="T3" fmla="*/ 29 h 29"/>
                    <a:gd name="T4" fmla="*/ 58 w 58"/>
                    <a:gd name="T5" fmla="*/ 15 h 29"/>
                    <a:gd name="T6" fmla="*/ 43 w 58"/>
                    <a:gd name="T7" fmla="*/ 0 h 29"/>
                    <a:gd name="T8" fmla="*/ 15 w 58"/>
                    <a:gd name="T9" fmla="*/ 0 h 29"/>
                    <a:gd name="T10" fmla="*/ 0 w 58"/>
                    <a:gd name="T11" fmla="*/ 15 h 29"/>
                    <a:gd name="T12" fmla="*/ 15 w 58"/>
                    <a:gd name="T13" fmla="*/ 29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8" h="29">
                      <a:moveTo>
                        <a:pt x="15" y="29"/>
                      </a:moveTo>
                      <a:cubicBezTo>
                        <a:pt x="43" y="29"/>
                        <a:pt x="43" y="29"/>
                        <a:pt x="43" y="29"/>
                      </a:cubicBezTo>
                      <a:cubicBezTo>
                        <a:pt x="51" y="29"/>
                        <a:pt x="58" y="23"/>
                        <a:pt x="58" y="15"/>
                      </a:cubicBezTo>
                      <a:cubicBezTo>
                        <a:pt x="58" y="7"/>
                        <a:pt x="51" y="0"/>
                        <a:pt x="43" y="0"/>
                      </a:cubicBezTo>
                      <a:cubicBezTo>
                        <a:pt x="15" y="0"/>
                        <a:pt x="15" y="0"/>
                        <a:pt x="15" y="0"/>
                      </a:cubicBezTo>
                      <a:cubicBezTo>
                        <a:pt x="7" y="0"/>
                        <a:pt x="0" y="7"/>
                        <a:pt x="0" y="15"/>
                      </a:cubicBezTo>
                      <a:cubicBezTo>
                        <a:pt x="0" y="23"/>
                        <a:pt x="7" y="29"/>
                        <a:pt x="15" y="29"/>
                      </a:cubicBezTo>
                      <a:close/>
                    </a:path>
                  </a:pathLst>
                </a:custGeom>
                <a:solidFill>
                  <a:srgbClr val="4D4D4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cs typeface=""/>
                  </a:endParaRPr>
                </a:p>
              </p:txBody>
            </p:sp>
            <p:sp>
              <p:nvSpPr>
                <p:cNvPr id="847" name="Freeform 24"/>
                <p:cNvSpPr>
                  <a:spLocks/>
                </p:cNvSpPr>
                <p:nvPr/>
              </p:nvSpPr>
              <p:spPr bwMode="auto">
                <a:xfrm>
                  <a:off x="4752976" y="1985963"/>
                  <a:ext cx="52388" cy="26988"/>
                </a:xfrm>
                <a:custGeom>
                  <a:avLst/>
                  <a:gdLst>
                    <a:gd name="T0" fmla="*/ 15 w 58"/>
                    <a:gd name="T1" fmla="*/ 29 h 29"/>
                    <a:gd name="T2" fmla="*/ 43 w 58"/>
                    <a:gd name="T3" fmla="*/ 29 h 29"/>
                    <a:gd name="T4" fmla="*/ 58 w 58"/>
                    <a:gd name="T5" fmla="*/ 15 h 29"/>
                    <a:gd name="T6" fmla="*/ 43 w 58"/>
                    <a:gd name="T7" fmla="*/ 0 h 29"/>
                    <a:gd name="T8" fmla="*/ 15 w 58"/>
                    <a:gd name="T9" fmla="*/ 0 h 29"/>
                    <a:gd name="T10" fmla="*/ 0 w 58"/>
                    <a:gd name="T11" fmla="*/ 15 h 29"/>
                    <a:gd name="T12" fmla="*/ 15 w 58"/>
                    <a:gd name="T13" fmla="*/ 29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8" h="29">
                      <a:moveTo>
                        <a:pt x="15" y="29"/>
                      </a:moveTo>
                      <a:cubicBezTo>
                        <a:pt x="43" y="29"/>
                        <a:pt x="43" y="29"/>
                        <a:pt x="43" y="29"/>
                      </a:cubicBezTo>
                      <a:cubicBezTo>
                        <a:pt x="51" y="29"/>
                        <a:pt x="58" y="23"/>
                        <a:pt x="58" y="15"/>
                      </a:cubicBezTo>
                      <a:cubicBezTo>
                        <a:pt x="58" y="7"/>
                        <a:pt x="51" y="0"/>
                        <a:pt x="43" y="0"/>
                      </a:cubicBezTo>
                      <a:cubicBezTo>
                        <a:pt x="15" y="0"/>
                        <a:pt x="15" y="0"/>
                        <a:pt x="15" y="0"/>
                      </a:cubicBezTo>
                      <a:cubicBezTo>
                        <a:pt x="7" y="0"/>
                        <a:pt x="0" y="7"/>
                        <a:pt x="0" y="15"/>
                      </a:cubicBezTo>
                      <a:cubicBezTo>
                        <a:pt x="0" y="23"/>
                        <a:pt x="7" y="29"/>
                        <a:pt x="15" y="29"/>
                      </a:cubicBezTo>
                      <a:close/>
                    </a:path>
                  </a:pathLst>
                </a:custGeom>
                <a:solidFill>
                  <a:srgbClr val="4D4D4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cs typeface=""/>
                  </a:endParaRPr>
                </a:p>
              </p:txBody>
            </p:sp>
            <p:sp>
              <p:nvSpPr>
                <p:cNvPr id="848" name="Freeform 25"/>
                <p:cNvSpPr>
                  <a:spLocks/>
                </p:cNvSpPr>
                <p:nvPr/>
              </p:nvSpPr>
              <p:spPr bwMode="auto">
                <a:xfrm>
                  <a:off x="4471988" y="2349500"/>
                  <a:ext cx="26988" cy="52388"/>
                </a:xfrm>
                <a:custGeom>
                  <a:avLst/>
                  <a:gdLst>
                    <a:gd name="T0" fmla="*/ 30 w 31"/>
                    <a:gd name="T1" fmla="*/ 42 h 58"/>
                    <a:gd name="T2" fmla="*/ 29 w 31"/>
                    <a:gd name="T3" fmla="*/ 28 h 58"/>
                    <a:gd name="T4" fmla="*/ 29 w 31"/>
                    <a:gd name="T5" fmla="*/ 15 h 58"/>
                    <a:gd name="T6" fmla="*/ 14 w 31"/>
                    <a:gd name="T7" fmla="*/ 0 h 58"/>
                    <a:gd name="T8" fmla="*/ 0 w 31"/>
                    <a:gd name="T9" fmla="*/ 15 h 58"/>
                    <a:gd name="T10" fmla="*/ 0 w 31"/>
                    <a:gd name="T11" fmla="*/ 28 h 58"/>
                    <a:gd name="T12" fmla="*/ 1 w 31"/>
                    <a:gd name="T13" fmla="*/ 45 h 58"/>
                    <a:gd name="T14" fmla="*/ 15 w 31"/>
                    <a:gd name="T15" fmla="*/ 58 h 58"/>
                    <a:gd name="T16" fmla="*/ 17 w 31"/>
                    <a:gd name="T17" fmla="*/ 58 h 58"/>
                    <a:gd name="T18" fmla="*/ 30 w 31"/>
                    <a:gd name="T19" fmla="*/ 42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1" h="58">
                      <a:moveTo>
                        <a:pt x="30" y="42"/>
                      </a:moveTo>
                      <a:cubicBezTo>
                        <a:pt x="29" y="37"/>
                        <a:pt x="29" y="33"/>
                        <a:pt x="29" y="28"/>
                      </a:cubicBezTo>
                      <a:cubicBezTo>
                        <a:pt x="29" y="15"/>
                        <a:pt x="29" y="15"/>
                        <a:pt x="29" y="15"/>
                      </a:cubicBezTo>
                      <a:cubicBezTo>
                        <a:pt x="29" y="7"/>
                        <a:pt x="22" y="0"/>
                        <a:pt x="14" y="0"/>
                      </a:cubicBezTo>
                      <a:cubicBezTo>
                        <a:pt x="7" y="0"/>
                        <a:pt x="0" y="7"/>
                        <a:pt x="0" y="15"/>
                      </a:cubicBezTo>
                      <a:cubicBezTo>
                        <a:pt x="0" y="28"/>
                        <a:pt x="0" y="28"/>
                        <a:pt x="0" y="28"/>
                      </a:cubicBezTo>
                      <a:cubicBezTo>
                        <a:pt x="0" y="34"/>
                        <a:pt x="0" y="39"/>
                        <a:pt x="1" y="45"/>
                      </a:cubicBezTo>
                      <a:cubicBezTo>
                        <a:pt x="2" y="52"/>
                        <a:pt x="8" y="58"/>
                        <a:pt x="15" y="58"/>
                      </a:cubicBezTo>
                      <a:cubicBezTo>
                        <a:pt x="16" y="58"/>
                        <a:pt x="17" y="58"/>
                        <a:pt x="17" y="58"/>
                      </a:cubicBezTo>
                      <a:cubicBezTo>
                        <a:pt x="25" y="57"/>
                        <a:pt x="31" y="50"/>
                        <a:pt x="30" y="42"/>
                      </a:cubicBezTo>
                      <a:close/>
                    </a:path>
                  </a:pathLst>
                </a:custGeom>
                <a:solidFill>
                  <a:srgbClr val="4D4D4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cs typeface=""/>
                  </a:endParaRPr>
                </a:p>
              </p:txBody>
            </p:sp>
            <p:sp>
              <p:nvSpPr>
                <p:cNvPr id="849" name="Freeform 26"/>
                <p:cNvSpPr>
                  <a:spLocks/>
                </p:cNvSpPr>
                <p:nvPr/>
              </p:nvSpPr>
              <p:spPr bwMode="auto">
                <a:xfrm>
                  <a:off x="4973638" y="2282825"/>
                  <a:ext cx="25400" cy="52388"/>
                </a:xfrm>
                <a:custGeom>
                  <a:avLst/>
                  <a:gdLst>
                    <a:gd name="T0" fmla="*/ 14 w 29"/>
                    <a:gd name="T1" fmla="*/ 0 h 58"/>
                    <a:gd name="T2" fmla="*/ 0 w 29"/>
                    <a:gd name="T3" fmla="*/ 15 h 58"/>
                    <a:gd name="T4" fmla="*/ 0 w 29"/>
                    <a:gd name="T5" fmla="*/ 44 h 58"/>
                    <a:gd name="T6" fmla="*/ 14 w 29"/>
                    <a:gd name="T7" fmla="*/ 58 h 58"/>
                    <a:gd name="T8" fmla="*/ 29 w 29"/>
                    <a:gd name="T9" fmla="*/ 44 h 58"/>
                    <a:gd name="T10" fmla="*/ 29 w 29"/>
                    <a:gd name="T11" fmla="*/ 15 h 58"/>
                    <a:gd name="T12" fmla="*/ 14 w 29"/>
                    <a:gd name="T13" fmla="*/ 0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9" h="58">
                      <a:moveTo>
                        <a:pt x="14" y="0"/>
                      </a:moveTo>
                      <a:cubicBezTo>
                        <a:pt x="6" y="0"/>
                        <a:pt x="0" y="7"/>
                        <a:pt x="0" y="15"/>
                      </a:cubicBezTo>
                      <a:cubicBezTo>
                        <a:pt x="0" y="44"/>
                        <a:pt x="0" y="44"/>
                        <a:pt x="0" y="44"/>
                      </a:cubicBezTo>
                      <a:cubicBezTo>
                        <a:pt x="0" y="52"/>
                        <a:pt x="6" y="58"/>
                        <a:pt x="14" y="58"/>
                      </a:cubicBezTo>
                      <a:cubicBezTo>
                        <a:pt x="22" y="58"/>
                        <a:pt x="29" y="52"/>
                        <a:pt x="29" y="44"/>
                      </a:cubicBezTo>
                      <a:cubicBezTo>
                        <a:pt x="29" y="15"/>
                        <a:pt x="29" y="15"/>
                        <a:pt x="29" y="15"/>
                      </a:cubicBezTo>
                      <a:cubicBezTo>
                        <a:pt x="29" y="7"/>
                        <a:pt x="22" y="0"/>
                        <a:pt x="14" y="0"/>
                      </a:cubicBezTo>
                      <a:close/>
                    </a:path>
                  </a:pathLst>
                </a:custGeom>
                <a:solidFill>
                  <a:srgbClr val="4D4D4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cs typeface=""/>
                  </a:endParaRPr>
                </a:p>
              </p:txBody>
            </p:sp>
            <p:sp>
              <p:nvSpPr>
                <p:cNvPr id="850" name="Freeform 28"/>
                <p:cNvSpPr>
                  <a:spLocks/>
                </p:cNvSpPr>
                <p:nvPr/>
              </p:nvSpPr>
              <p:spPr bwMode="auto">
                <a:xfrm>
                  <a:off x="4927601" y="2432050"/>
                  <a:ext cx="47625" cy="46038"/>
                </a:xfrm>
                <a:custGeom>
                  <a:avLst/>
                  <a:gdLst>
                    <a:gd name="T0" fmla="*/ 25 w 53"/>
                    <a:gd name="T1" fmla="*/ 7 h 51"/>
                    <a:gd name="T2" fmla="*/ 7 w 53"/>
                    <a:gd name="T3" fmla="*/ 25 h 51"/>
                    <a:gd name="T4" fmla="*/ 5 w 53"/>
                    <a:gd name="T5" fmla="*/ 45 h 51"/>
                    <a:gd name="T6" fmla="*/ 16 w 53"/>
                    <a:gd name="T7" fmla="*/ 51 h 51"/>
                    <a:gd name="T8" fmla="*/ 25 w 53"/>
                    <a:gd name="T9" fmla="*/ 47 h 51"/>
                    <a:gd name="T10" fmla="*/ 48 w 53"/>
                    <a:gd name="T11" fmla="*/ 25 h 51"/>
                    <a:gd name="T12" fmla="*/ 45 w 53"/>
                    <a:gd name="T13" fmla="*/ 5 h 51"/>
                    <a:gd name="T14" fmla="*/ 25 w 53"/>
                    <a:gd name="T15" fmla="*/ 7 h 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53" h="51">
                      <a:moveTo>
                        <a:pt x="25" y="7"/>
                      </a:moveTo>
                      <a:cubicBezTo>
                        <a:pt x="20" y="14"/>
                        <a:pt x="14" y="20"/>
                        <a:pt x="7" y="25"/>
                      </a:cubicBezTo>
                      <a:cubicBezTo>
                        <a:pt x="1" y="30"/>
                        <a:pt x="0" y="39"/>
                        <a:pt x="5" y="45"/>
                      </a:cubicBezTo>
                      <a:cubicBezTo>
                        <a:pt x="8" y="49"/>
                        <a:pt x="12" y="51"/>
                        <a:pt x="16" y="51"/>
                      </a:cubicBezTo>
                      <a:cubicBezTo>
                        <a:pt x="20" y="51"/>
                        <a:pt x="23" y="50"/>
                        <a:pt x="25" y="47"/>
                      </a:cubicBezTo>
                      <a:cubicBezTo>
                        <a:pt x="34" y="41"/>
                        <a:pt x="41" y="33"/>
                        <a:pt x="48" y="25"/>
                      </a:cubicBezTo>
                      <a:cubicBezTo>
                        <a:pt x="53" y="19"/>
                        <a:pt x="52" y="9"/>
                        <a:pt x="45" y="5"/>
                      </a:cubicBezTo>
                      <a:cubicBezTo>
                        <a:pt x="39" y="0"/>
                        <a:pt x="30" y="1"/>
                        <a:pt x="25" y="7"/>
                      </a:cubicBezTo>
                      <a:close/>
                    </a:path>
                  </a:pathLst>
                </a:custGeom>
                <a:solidFill>
                  <a:srgbClr val="4D4D4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cs typeface=""/>
                  </a:endParaRPr>
                </a:p>
              </p:txBody>
            </p:sp>
            <p:sp>
              <p:nvSpPr>
                <p:cNvPr id="851" name="Freeform 29"/>
                <p:cNvSpPr>
                  <a:spLocks/>
                </p:cNvSpPr>
                <p:nvPr/>
              </p:nvSpPr>
              <p:spPr bwMode="auto">
                <a:xfrm>
                  <a:off x="4968876" y="2360613"/>
                  <a:ext cx="30163" cy="52388"/>
                </a:xfrm>
                <a:custGeom>
                  <a:avLst/>
                  <a:gdLst>
                    <a:gd name="T0" fmla="*/ 19 w 34"/>
                    <a:gd name="T1" fmla="*/ 0 h 58"/>
                    <a:gd name="T2" fmla="*/ 5 w 34"/>
                    <a:gd name="T3" fmla="*/ 15 h 58"/>
                    <a:gd name="T4" fmla="*/ 2 w 34"/>
                    <a:gd name="T5" fmla="*/ 40 h 58"/>
                    <a:gd name="T6" fmla="*/ 13 w 34"/>
                    <a:gd name="T7" fmla="*/ 58 h 58"/>
                    <a:gd name="T8" fmla="*/ 16 w 34"/>
                    <a:gd name="T9" fmla="*/ 58 h 58"/>
                    <a:gd name="T10" fmla="*/ 30 w 34"/>
                    <a:gd name="T11" fmla="*/ 47 h 58"/>
                    <a:gd name="T12" fmla="*/ 34 w 34"/>
                    <a:gd name="T13" fmla="*/ 15 h 58"/>
                    <a:gd name="T14" fmla="*/ 34 w 34"/>
                    <a:gd name="T15" fmla="*/ 14 h 58"/>
                    <a:gd name="T16" fmla="*/ 19 w 34"/>
                    <a:gd name="T17" fmla="*/ 0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4" h="58">
                      <a:moveTo>
                        <a:pt x="19" y="0"/>
                      </a:moveTo>
                      <a:cubicBezTo>
                        <a:pt x="11" y="0"/>
                        <a:pt x="5" y="7"/>
                        <a:pt x="5" y="15"/>
                      </a:cubicBezTo>
                      <a:cubicBezTo>
                        <a:pt x="5" y="24"/>
                        <a:pt x="4" y="32"/>
                        <a:pt x="2" y="40"/>
                      </a:cubicBezTo>
                      <a:cubicBezTo>
                        <a:pt x="0" y="48"/>
                        <a:pt x="5" y="56"/>
                        <a:pt x="13" y="58"/>
                      </a:cubicBezTo>
                      <a:cubicBezTo>
                        <a:pt x="14" y="58"/>
                        <a:pt x="15" y="58"/>
                        <a:pt x="16" y="58"/>
                      </a:cubicBezTo>
                      <a:cubicBezTo>
                        <a:pt x="23" y="58"/>
                        <a:pt x="29" y="53"/>
                        <a:pt x="30" y="47"/>
                      </a:cubicBezTo>
                      <a:cubicBezTo>
                        <a:pt x="32" y="36"/>
                        <a:pt x="34" y="26"/>
                        <a:pt x="34" y="15"/>
                      </a:cubicBezTo>
                      <a:cubicBezTo>
                        <a:pt x="34" y="14"/>
                        <a:pt x="34" y="14"/>
                        <a:pt x="34" y="14"/>
                      </a:cubicBezTo>
                      <a:cubicBezTo>
                        <a:pt x="34" y="6"/>
                        <a:pt x="27" y="0"/>
                        <a:pt x="19" y="0"/>
                      </a:cubicBezTo>
                      <a:close/>
                    </a:path>
                  </a:pathLst>
                </a:custGeom>
                <a:solidFill>
                  <a:srgbClr val="4D4D4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cs typeface=""/>
                  </a:endParaRPr>
                </a:p>
              </p:txBody>
            </p:sp>
            <p:sp>
              <p:nvSpPr>
                <p:cNvPr id="852" name="Freeform 30"/>
                <p:cNvSpPr>
                  <a:spLocks/>
                </p:cNvSpPr>
                <p:nvPr/>
              </p:nvSpPr>
              <p:spPr bwMode="auto">
                <a:xfrm>
                  <a:off x="4973638" y="2205038"/>
                  <a:ext cx="25400" cy="52388"/>
                </a:xfrm>
                <a:custGeom>
                  <a:avLst/>
                  <a:gdLst>
                    <a:gd name="T0" fmla="*/ 14 w 29"/>
                    <a:gd name="T1" fmla="*/ 0 h 58"/>
                    <a:gd name="T2" fmla="*/ 0 w 29"/>
                    <a:gd name="T3" fmla="*/ 15 h 58"/>
                    <a:gd name="T4" fmla="*/ 0 w 29"/>
                    <a:gd name="T5" fmla="*/ 43 h 58"/>
                    <a:gd name="T6" fmla="*/ 14 w 29"/>
                    <a:gd name="T7" fmla="*/ 58 h 58"/>
                    <a:gd name="T8" fmla="*/ 29 w 29"/>
                    <a:gd name="T9" fmla="*/ 43 h 58"/>
                    <a:gd name="T10" fmla="*/ 29 w 29"/>
                    <a:gd name="T11" fmla="*/ 15 h 58"/>
                    <a:gd name="T12" fmla="*/ 14 w 29"/>
                    <a:gd name="T13" fmla="*/ 0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9" h="58">
                      <a:moveTo>
                        <a:pt x="14" y="0"/>
                      </a:moveTo>
                      <a:cubicBezTo>
                        <a:pt x="6" y="0"/>
                        <a:pt x="0" y="7"/>
                        <a:pt x="0" y="15"/>
                      </a:cubicBezTo>
                      <a:cubicBezTo>
                        <a:pt x="0" y="43"/>
                        <a:pt x="0" y="43"/>
                        <a:pt x="0" y="43"/>
                      </a:cubicBezTo>
                      <a:cubicBezTo>
                        <a:pt x="0" y="51"/>
                        <a:pt x="6" y="58"/>
                        <a:pt x="14" y="58"/>
                      </a:cubicBezTo>
                      <a:cubicBezTo>
                        <a:pt x="22" y="58"/>
                        <a:pt x="29" y="51"/>
                        <a:pt x="29" y="43"/>
                      </a:cubicBezTo>
                      <a:cubicBezTo>
                        <a:pt x="29" y="15"/>
                        <a:pt x="29" y="15"/>
                        <a:pt x="29" y="15"/>
                      </a:cubicBezTo>
                      <a:cubicBezTo>
                        <a:pt x="29" y="7"/>
                        <a:pt x="22" y="0"/>
                        <a:pt x="14" y="0"/>
                      </a:cubicBezTo>
                      <a:close/>
                    </a:path>
                  </a:pathLst>
                </a:custGeom>
                <a:solidFill>
                  <a:srgbClr val="4D4D4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cs typeface=""/>
                  </a:endParaRPr>
                </a:p>
              </p:txBody>
            </p:sp>
            <p:sp>
              <p:nvSpPr>
                <p:cNvPr id="853" name="Freeform 31"/>
                <p:cNvSpPr>
                  <a:spLocks/>
                </p:cNvSpPr>
                <p:nvPr/>
              </p:nvSpPr>
              <p:spPr bwMode="auto">
                <a:xfrm>
                  <a:off x="4973638" y="2127250"/>
                  <a:ext cx="25400" cy="52388"/>
                </a:xfrm>
                <a:custGeom>
                  <a:avLst/>
                  <a:gdLst>
                    <a:gd name="T0" fmla="*/ 14 w 29"/>
                    <a:gd name="T1" fmla="*/ 0 h 58"/>
                    <a:gd name="T2" fmla="*/ 0 w 29"/>
                    <a:gd name="T3" fmla="*/ 15 h 58"/>
                    <a:gd name="T4" fmla="*/ 0 w 29"/>
                    <a:gd name="T5" fmla="*/ 43 h 58"/>
                    <a:gd name="T6" fmla="*/ 14 w 29"/>
                    <a:gd name="T7" fmla="*/ 58 h 58"/>
                    <a:gd name="T8" fmla="*/ 29 w 29"/>
                    <a:gd name="T9" fmla="*/ 43 h 58"/>
                    <a:gd name="T10" fmla="*/ 29 w 29"/>
                    <a:gd name="T11" fmla="*/ 15 h 58"/>
                    <a:gd name="T12" fmla="*/ 14 w 29"/>
                    <a:gd name="T13" fmla="*/ 0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9" h="58">
                      <a:moveTo>
                        <a:pt x="14" y="0"/>
                      </a:moveTo>
                      <a:cubicBezTo>
                        <a:pt x="6" y="0"/>
                        <a:pt x="0" y="7"/>
                        <a:pt x="0" y="15"/>
                      </a:cubicBezTo>
                      <a:cubicBezTo>
                        <a:pt x="0" y="43"/>
                        <a:pt x="0" y="43"/>
                        <a:pt x="0" y="43"/>
                      </a:cubicBezTo>
                      <a:cubicBezTo>
                        <a:pt x="0" y="51"/>
                        <a:pt x="6" y="58"/>
                        <a:pt x="14" y="58"/>
                      </a:cubicBezTo>
                      <a:cubicBezTo>
                        <a:pt x="22" y="58"/>
                        <a:pt x="29" y="51"/>
                        <a:pt x="29" y="43"/>
                      </a:cubicBezTo>
                      <a:cubicBezTo>
                        <a:pt x="29" y="15"/>
                        <a:pt x="29" y="15"/>
                        <a:pt x="29" y="15"/>
                      </a:cubicBezTo>
                      <a:cubicBezTo>
                        <a:pt x="29" y="7"/>
                        <a:pt x="22" y="0"/>
                        <a:pt x="14" y="0"/>
                      </a:cubicBezTo>
                      <a:close/>
                    </a:path>
                  </a:pathLst>
                </a:custGeom>
                <a:solidFill>
                  <a:srgbClr val="4D4D4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cs typeface=""/>
                  </a:endParaRPr>
                </a:p>
              </p:txBody>
            </p:sp>
            <p:sp>
              <p:nvSpPr>
                <p:cNvPr id="854" name="Freeform 32"/>
                <p:cNvSpPr>
                  <a:spLocks/>
                </p:cNvSpPr>
                <p:nvPr/>
              </p:nvSpPr>
              <p:spPr bwMode="auto">
                <a:xfrm>
                  <a:off x="4546601" y="2470150"/>
                  <a:ext cx="53975" cy="33338"/>
                </a:xfrm>
                <a:custGeom>
                  <a:avLst/>
                  <a:gdLst>
                    <a:gd name="T0" fmla="*/ 46 w 60"/>
                    <a:gd name="T1" fmla="*/ 8 h 37"/>
                    <a:gd name="T2" fmla="*/ 21 w 60"/>
                    <a:gd name="T3" fmla="*/ 2 h 37"/>
                    <a:gd name="T4" fmla="*/ 3 w 60"/>
                    <a:gd name="T5" fmla="*/ 11 h 37"/>
                    <a:gd name="T6" fmla="*/ 12 w 60"/>
                    <a:gd name="T7" fmla="*/ 30 h 37"/>
                    <a:gd name="T8" fmla="*/ 43 w 60"/>
                    <a:gd name="T9" fmla="*/ 37 h 37"/>
                    <a:gd name="T10" fmla="*/ 44 w 60"/>
                    <a:gd name="T11" fmla="*/ 37 h 37"/>
                    <a:gd name="T12" fmla="*/ 59 w 60"/>
                    <a:gd name="T13" fmla="*/ 24 h 37"/>
                    <a:gd name="T14" fmla="*/ 46 w 60"/>
                    <a:gd name="T15" fmla="*/ 8 h 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60" h="37">
                      <a:moveTo>
                        <a:pt x="46" y="8"/>
                      </a:moveTo>
                      <a:cubicBezTo>
                        <a:pt x="38" y="7"/>
                        <a:pt x="29" y="5"/>
                        <a:pt x="21" y="2"/>
                      </a:cubicBezTo>
                      <a:cubicBezTo>
                        <a:pt x="14" y="0"/>
                        <a:pt x="6" y="4"/>
                        <a:pt x="3" y="11"/>
                      </a:cubicBezTo>
                      <a:cubicBezTo>
                        <a:pt x="0" y="19"/>
                        <a:pt x="4" y="27"/>
                        <a:pt x="12" y="30"/>
                      </a:cubicBezTo>
                      <a:cubicBezTo>
                        <a:pt x="22" y="33"/>
                        <a:pt x="32" y="36"/>
                        <a:pt x="43" y="37"/>
                      </a:cubicBezTo>
                      <a:cubicBezTo>
                        <a:pt x="43" y="37"/>
                        <a:pt x="44" y="37"/>
                        <a:pt x="44" y="37"/>
                      </a:cubicBezTo>
                      <a:cubicBezTo>
                        <a:pt x="51" y="37"/>
                        <a:pt x="58" y="32"/>
                        <a:pt x="59" y="24"/>
                      </a:cubicBezTo>
                      <a:cubicBezTo>
                        <a:pt x="60" y="16"/>
                        <a:pt x="54" y="9"/>
                        <a:pt x="46" y="8"/>
                      </a:cubicBezTo>
                      <a:close/>
                    </a:path>
                  </a:pathLst>
                </a:custGeom>
                <a:solidFill>
                  <a:srgbClr val="4D4D4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cs typeface=""/>
                  </a:endParaRPr>
                </a:p>
              </p:txBody>
            </p:sp>
            <p:sp>
              <p:nvSpPr>
                <p:cNvPr id="855" name="Freeform 33"/>
                <p:cNvSpPr>
                  <a:spLocks/>
                </p:cNvSpPr>
                <p:nvPr/>
              </p:nvSpPr>
              <p:spPr bwMode="auto">
                <a:xfrm>
                  <a:off x="4781551" y="2478088"/>
                  <a:ext cx="50800" cy="25400"/>
                </a:xfrm>
                <a:custGeom>
                  <a:avLst/>
                  <a:gdLst>
                    <a:gd name="T0" fmla="*/ 43 w 57"/>
                    <a:gd name="T1" fmla="*/ 0 h 29"/>
                    <a:gd name="T2" fmla="*/ 14 w 57"/>
                    <a:gd name="T3" fmla="*/ 0 h 29"/>
                    <a:gd name="T4" fmla="*/ 0 w 57"/>
                    <a:gd name="T5" fmla="*/ 15 h 29"/>
                    <a:gd name="T6" fmla="*/ 14 w 57"/>
                    <a:gd name="T7" fmla="*/ 29 h 29"/>
                    <a:gd name="T8" fmla="*/ 43 w 57"/>
                    <a:gd name="T9" fmla="*/ 29 h 29"/>
                    <a:gd name="T10" fmla="*/ 57 w 57"/>
                    <a:gd name="T11" fmla="*/ 15 h 29"/>
                    <a:gd name="T12" fmla="*/ 43 w 57"/>
                    <a:gd name="T13" fmla="*/ 0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7" h="29">
                      <a:moveTo>
                        <a:pt x="43" y="0"/>
                      </a:moveTo>
                      <a:cubicBezTo>
                        <a:pt x="14" y="0"/>
                        <a:pt x="14" y="0"/>
                        <a:pt x="14" y="0"/>
                      </a:cubicBezTo>
                      <a:cubicBezTo>
                        <a:pt x="6" y="0"/>
                        <a:pt x="0" y="7"/>
                        <a:pt x="0" y="15"/>
                      </a:cubicBezTo>
                      <a:cubicBezTo>
                        <a:pt x="0" y="23"/>
                        <a:pt x="6" y="29"/>
                        <a:pt x="14" y="29"/>
                      </a:cubicBezTo>
                      <a:cubicBezTo>
                        <a:pt x="43" y="29"/>
                        <a:pt x="43" y="29"/>
                        <a:pt x="43" y="29"/>
                      </a:cubicBezTo>
                      <a:cubicBezTo>
                        <a:pt x="51" y="29"/>
                        <a:pt x="57" y="23"/>
                        <a:pt x="57" y="15"/>
                      </a:cubicBezTo>
                      <a:cubicBezTo>
                        <a:pt x="57" y="7"/>
                        <a:pt x="51" y="0"/>
                        <a:pt x="43" y="0"/>
                      </a:cubicBezTo>
                      <a:close/>
                    </a:path>
                  </a:pathLst>
                </a:custGeom>
                <a:solidFill>
                  <a:srgbClr val="4D4D4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cs typeface=""/>
                  </a:endParaRPr>
                </a:p>
              </p:txBody>
            </p:sp>
            <p:sp>
              <p:nvSpPr>
                <p:cNvPr id="856" name="Freeform 34"/>
                <p:cNvSpPr>
                  <a:spLocks/>
                </p:cNvSpPr>
                <p:nvPr/>
              </p:nvSpPr>
              <p:spPr bwMode="auto">
                <a:xfrm>
                  <a:off x="4703763" y="2478088"/>
                  <a:ext cx="50800" cy="25400"/>
                </a:xfrm>
                <a:custGeom>
                  <a:avLst/>
                  <a:gdLst>
                    <a:gd name="T0" fmla="*/ 44 w 58"/>
                    <a:gd name="T1" fmla="*/ 0 h 29"/>
                    <a:gd name="T2" fmla="*/ 15 w 58"/>
                    <a:gd name="T3" fmla="*/ 0 h 29"/>
                    <a:gd name="T4" fmla="*/ 0 w 58"/>
                    <a:gd name="T5" fmla="*/ 15 h 29"/>
                    <a:gd name="T6" fmla="*/ 15 w 58"/>
                    <a:gd name="T7" fmla="*/ 29 h 29"/>
                    <a:gd name="T8" fmla="*/ 44 w 58"/>
                    <a:gd name="T9" fmla="*/ 29 h 29"/>
                    <a:gd name="T10" fmla="*/ 58 w 58"/>
                    <a:gd name="T11" fmla="*/ 15 h 29"/>
                    <a:gd name="T12" fmla="*/ 44 w 58"/>
                    <a:gd name="T13" fmla="*/ 0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8" h="29">
                      <a:moveTo>
                        <a:pt x="44" y="0"/>
                      </a:moveTo>
                      <a:cubicBezTo>
                        <a:pt x="15" y="0"/>
                        <a:pt x="15" y="0"/>
                        <a:pt x="15" y="0"/>
                      </a:cubicBezTo>
                      <a:cubicBezTo>
                        <a:pt x="7" y="0"/>
                        <a:pt x="0" y="7"/>
                        <a:pt x="0" y="15"/>
                      </a:cubicBezTo>
                      <a:cubicBezTo>
                        <a:pt x="0" y="23"/>
                        <a:pt x="7" y="29"/>
                        <a:pt x="15" y="29"/>
                      </a:cubicBezTo>
                      <a:cubicBezTo>
                        <a:pt x="44" y="29"/>
                        <a:pt x="44" y="29"/>
                        <a:pt x="44" y="29"/>
                      </a:cubicBezTo>
                      <a:cubicBezTo>
                        <a:pt x="51" y="29"/>
                        <a:pt x="58" y="23"/>
                        <a:pt x="58" y="15"/>
                      </a:cubicBezTo>
                      <a:cubicBezTo>
                        <a:pt x="58" y="7"/>
                        <a:pt x="51" y="0"/>
                        <a:pt x="44" y="0"/>
                      </a:cubicBezTo>
                      <a:close/>
                    </a:path>
                  </a:pathLst>
                </a:custGeom>
                <a:solidFill>
                  <a:srgbClr val="4D4D4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cs typeface=""/>
                  </a:endParaRPr>
                </a:p>
              </p:txBody>
            </p:sp>
            <p:sp>
              <p:nvSpPr>
                <p:cNvPr id="857" name="Freeform 35"/>
                <p:cNvSpPr>
                  <a:spLocks/>
                </p:cNvSpPr>
                <p:nvPr/>
              </p:nvSpPr>
              <p:spPr bwMode="auto">
                <a:xfrm>
                  <a:off x="4625976" y="2478088"/>
                  <a:ext cx="52388" cy="25400"/>
                </a:xfrm>
                <a:custGeom>
                  <a:avLst/>
                  <a:gdLst>
                    <a:gd name="T0" fmla="*/ 43 w 58"/>
                    <a:gd name="T1" fmla="*/ 0 h 29"/>
                    <a:gd name="T2" fmla="*/ 15 w 58"/>
                    <a:gd name="T3" fmla="*/ 0 h 29"/>
                    <a:gd name="T4" fmla="*/ 0 w 58"/>
                    <a:gd name="T5" fmla="*/ 15 h 29"/>
                    <a:gd name="T6" fmla="*/ 15 w 58"/>
                    <a:gd name="T7" fmla="*/ 29 h 29"/>
                    <a:gd name="T8" fmla="*/ 43 w 58"/>
                    <a:gd name="T9" fmla="*/ 29 h 29"/>
                    <a:gd name="T10" fmla="*/ 58 w 58"/>
                    <a:gd name="T11" fmla="*/ 15 h 29"/>
                    <a:gd name="T12" fmla="*/ 43 w 58"/>
                    <a:gd name="T13" fmla="*/ 0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8" h="29">
                      <a:moveTo>
                        <a:pt x="43" y="0"/>
                      </a:moveTo>
                      <a:cubicBezTo>
                        <a:pt x="15" y="0"/>
                        <a:pt x="15" y="0"/>
                        <a:pt x="15" y="0"/>
                      </a:cubicBezTo>
                      <a:cubicBezTo>
                        <a:pt x="7" y="0"/>
                        <a:pt x="0" y="7"/>
                        <a:pt x="0" y="15"/>
                      </a:cubicBezTo>
                      <a:cubicBezTo>
                        <a:pt x="0" y="23"/>
                        <a:pt x="7" y="29"/>
                        <a:pt x="15" y="29"/>
                      </a:cubicBezTo>
                      <a:cubicBezTo>
                        <a:pt x="43" y="29"/>
                        <a:pt x="43" y="29"/>
                        <a:pt x="43" y="29"/>
                      </a:cubicBezTo>
                      <a:cubicBezTo>
                        <a:pt x="51" y="29"/>
                        <a:pt x="58" y="23"/>
                        <a:pt x="58" y="15"/>
                      </a:cubicBezTo>
                      <a:cubicBezTo>
                        <a:pt x="58" y="7"/>
                        <a:pt x="51" y="0"/>
                        <a:pt x="43" y="0"/>
                      </a:cubicBezTo>
                      <a:close/>
                    </a:path>
                  </a:pathLst>
                </a:custGeom>
                <a:solidFill>
                  <a:srgbClr val="4D4D4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cs typeface=""/>
                  </a:endParaRPr>
                </a:p>
              </p:txBody>
            </p:sp>
            <p:sp>
              <p:nvSpPr>
                <p:cNvPr id="858" name="Freeform 38"/>
                <p:cNvSpPr>
                  <a:spLocks/>
                </p:cNvSpPr>
                <p:nvPr/>
              </p:nvSpPr>
              <p:spPr bwMode="auto">
                <a:xfrm>
                  <a:off x="4859338" y="2473325"/>
                  <a:ext cx="52388" cy="30163"/>
                </a:xfrm>
                <a:custGeom>
                  <a:avLst/>
                  <a:gdLst>
                    <a:gd name="T0" fmla="*/ 39 w 58"/>
                    <a:gd name="T1" fmla="*/ 2 h 34"/>
                    <a:gd name="T2" fmla="*/ 14 w 58"/>
                    <a:gd name="T3" fmla="*/ 5 h 34"/>
                    <a:gd name="T4" fmla="*/ 0 w 58"/>
                    <a:gd name="T5" fmla="*/ 20 h 34"/>
                    <a:gd name="T6" fmla="*/ 14 w 58"/>
                    <a:gd name="T7" fmla="*/ 34 h 34"/>
                    <a:gd name="T8" fmla="*/ 14 w 58"/>
                    <a:gd name="T9" fmla="*/ 34 h 34"/>
                    <a:gd name="T10" fmla="*/ 46 w 58"/>
                    <a:gd name="T11" fmla="*/ 30 h 34"/>
                    <a:gd name="T12" fmla="*/ 56 w 58"/>
                    <a:gd name="T13" fmla="*/ 12 h 34"/>
                    <a:gd name="T14" fmla="*/ 39 w 58"/>
                    <a:gd name="T15" fmla="*/ 2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58" h="34">
                      <a:moveTo>
                        <a:pt x="39" y="2"/>
                      </a:moveTo>
                      <a:cubicBezTo>
                        <a:pt x="31" y="4"/>
                        <a:pt x="22" y="5"/>
                        <a:pt x="14" y="5"/>
                      </a:cubicBezTo>
                      <a:cubicBezTo>
                        <a:pt x="6" y="5"/>
                        <a:pt x="0" y="12"/>
                        <a:pt x="0" y="20"/>
                      </a:cubicBezTo>
                      <a:cubicBezTo>
                        <a:pt x="0" y="28"/>
                        <a:pt x="6" y="34"/>
                        <a:pt x="14" y="34"/>
                      </a:cubicBezTo>
                      <a:cubicBezTo>
                        <a:pt x="14" y="34"/>
                        <a:pt x="14" y="34"/>
                        <a:pt x="14" y="34"/>
                      </a:cubicBezTo>
                      <a:cubicBezTo>
                        <a:pt x="25" y="34"/>
                        <a:pt x="36" y="32"/>
                        <a:pt x="46" y="30"/>
                      </a:cubicBezTo>
                      <a:cubicBezTo>
                        <a:pt x="54" y="28"/>
                        <a:pt x="58" y="20"/>
                        <a:pt x="56" y="12"/>
                      </a:cubicBezTo>
                      <a:cubicBezTo>
                        <a:pt x="55" y="5"/>
                        <a:pt x="47" y="0"/>
                        <a:pt x="39" y="2"/>
                      </a:cubicBezTo>
                      <a:close/>
                    </a:path>
                  </a:pathLst>
                </a:custGeom>
                <a:solidFill>
                  <a:srgbClr val="4D4D4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cs typeface=""/>
                  </a:endParaRPr>
                </a:p>
              </p:txBody>
            </p:sp>
          </p:grpSp>
          <p:sp>
            <p:nvSpPr>
              <p:cNvPr id="834" name="Rounded Rectangle 833"/>
              <p:cNvSpPr/>
              <p:nvPr/>
            </p:nvSpPr>
            <p:spPr>
              <a:xfrm>
                <a:off x="5359901" y="2386601"/>
                <a:ext cx="308105" cy="310923"/>
              </a:xfrm>
              <a:prstGeom prst="roundRect">
                <a:avLst/>
              </a:prstGeom>
              <a:solidFill>
                <a:srgbClr val="F7964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"/>
                  <a:cs typeface=""/>
                </a:endParaRPr>
              </a:p>
            </p:txBody>
          </p:sp>
          <p:sp>
            <p:nvSpPr>
              <p:cNvPr id="835" name="Freeform 12"/>
              <p:cNvSpPr>
                <a:spLocks noEditPoints="1"/>
              </p:cNvSpPr>
              <p:nvPr/>
            </p:nvSpPr>
            <p:spPr bwMode="auto">
              <a:xfrm>
                <a:off x="5406483" y="2446478"/>
                <a:ext cx="214941" cy="191168"/>
              </a:xfrm>
              <a:custGeom>
                <a:avLst/>
                <a:gdLst>
                  <a:gd name="T0" fmla="*/ 419 w 494"/>
                  <a:gd name="T1" fmla="*/ 299 h 448"/>
                  <a:gd name="T2" fmla="*/ 403 w 494"/>
                  <a:gd name="T3" fmla="*/ 301 h 448"/>
                  <a:gd name="T4" fmla="*/ 302 w 494"/>
                  <a:gd name="T5" fmla="*/ 126 h 448"/>
                  <a:gd name="T6" fmla="*/ 322 w 494"/>
                  <a:gd name="T7" fmla="*/ 75 h 448"/>
                  <a:gd name="T8" fmla="*/ 247 w 494"/>
                  <a:gd name="T9" fmla="*/ 0 h 448"/>
                  <a:gd name="T10" fmla="*/ 173 w 494"/>
                  <a:gd name="T11" fmla="*/ 75 h 448"/>
                  <a:gd name="T12" fmla="*/ 193 w 494"/>
                  <a:gd name="T13" fmla="*/ 126 h 448"/>
                  <a:gd name="T14" fmla="*/ 91 w 494"/>
                  <a:gd name="T15" fmla="*/ 301 h 448"/>
                  <a:gd name="T16" fmla="*/ 75 w 494"/>
                  <a:gd name="T17" fmla="*/ 299 h 448"/>
                  <a:gd name="T18" fmla="*/ 0 w 494"/>
                  <a:gd name="T19" fmla="*/ 373 h 448"/>
                  <a:gd name="T20" fmla="*/ 75 w 494"/>
                  <a:gd name="T21" fmla="*/ 448 h 448"/>
                  <a:gd name="T22" fmla="*/ 146 w 494"/>
                  <a:gd name="T23" fmla="*/ 395 h 448"/>
                  <a:gd name="T24" fmla="*/ 349 w 494"/>
                  <a:gd name="T25" fmla="*/ 395 h 448"/>
                  <a:gd name="T26" fmla="*/ 419 w 494"/>
                  <a:gd name="T27" fmla="*/ 448 h 448"/>
                  <a:gd name="T28" fmla="*/ 494 w 494"/>
                  <a:gd name="T29" fmla="*/ 373 h 448"/>
                  <a:gd name="T30" fmla="*/ 419 w 494"/>
                  <a:gd name="T31" fmla="*/ 299 h 448"/>
                  <a:gd name="T32" fmla="*/ 349 w 494"/>
                  <a:gd name="T33" fmla="*/ 351 h 448"/>
                  <a:gd name="T34" fmla="*/ 146 w 494"/>
                  <a:gd name="T35" fmla="*/ 351 h 448"/>
                  <a:gd name="T36" fmla="*/ 130 w 494"/>
                  <a:gd name="T37" fmla="*/ 323 h 448"/>
                  <a:gd name="T38" fmla="*/ 231 w 494"/>
                  <a:gd name="T39" fmla="*/ 148 h 448"/>
                  <a:gd name="T40" fmla="*/ 247 w 494"/>
                  <a:gd name="T41" fmla="*/ 150 h 448"/>
                  <a:gd name="T42" fmla="*/ 264 w 494"/>
                  <a:gd name="T43" fmla="*/ 148 h 448"/>
                  <a:gd name="T44" fmla="*/ 365 w 494"/>
                  <a:gd name="T45" fmla="*/ 323 h 448"/>
                  <a:gd name="T46" fmla="*/ 349 w 494"/>
                  <a:gd name="T47" fmla="*/ 351 h 4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494" h="448">
                    <a:moveTo>
                      <a:pt x="419" y="299"/>
                    </a:moveTo>
                    <a:cubicBezTo>
                      <a:pt x="414" y="299"/>
                      <a:pt x="408" y="300"/>
                      <a:pt x="403" y="301"/>
                    </a:cubicBezTo>
                    <a:cubicBezTo>
                      <a:pt x="302" y="126"/>
                      <a:pt x="302" y="126"/>
                      <a:pt x="302" y="126"/>
                    </a:cubicBezTo>
                    <a:cubicBezTo>
                      <a:pt x="314" y="112"/>
                      <a:pt x="322" y="95"/>
                      <a:pt x="322" y="75"/>
                    </a:cubicBezTo>
                    <a:cubicBezTo>
                      <a:pt x="322" y="34"/>
                      <a:pt x="288" y="0"/>
                      <a:pt x="247" y="0"/>
                    </a:cubicBezTo>
                    <a:cubicBezTo>
                      <a:pt x="206" y="0"/>
                      <a:pt x="173" y="34"/>
                      <a:pt x="173" y="75"/>
                    </a:cubicBezTo>
                    <a:cubicBezTo>
                      <a:pt x="173" y="95"/>
                      <a:pt x="180" y="112"/>
                      <a:pt x="193" y="126"/>
                    </a:cubicBezTo>
                    <a:cubicBezTo>
                      <a:pt x="91" y="301"/>
                      <a:pt x="91" y="301"/>
                      <a:pt x="91" y="301"/>
                    </a:cubicBezTo>
                    <a:cubicBezTo>
                      <a:pt x="86" y="300"/>
                      <a:pt x="81" y="299"/>
                      <a:pt x="75" y="299"/>
                    </a:cubicBezTo>
                    <a:cubicBezTo>
                      <a:pt x="34" y="299"/>
                      <a:pt x="0" y="332"/>
                      <a:pt x="0" y="373"/>
                    </a:cubicBezTo>
                    <a:cubicBezTo>
                      <a:pt x="0" y="415"/>
                      <a:pt x="34" y="448"/>
                      <a:pt x="75" y="448"/>
                    </a:cubicBezTo>
                    <a:cubicBezTo>
                      <a:pt x="108" y="448"/>
                      <a:pt x="136" y="426"/>
                      <a:pt x="146" y="395"/>
                    </a:cubicBezTo>
                    <a:cubicBezTo>
                      <a:pt x="349" y="395"/>
                      <a:pt x="349" y="395"/>
                      <a:pt x="349" y="395"/>
                    </a:cubicBezTo>
                    <a:cubicBezTo>
                      <a:pt x="358" y="426"/>
                      <a:pt x="386" y="448"/>
                      <a:pt x="419" y="448"/>
                    </a:cubicBezTo>
                    <a:cubicBezTo>
                      <a:pt x="461" y="448"/>
                      <a:pt x="494" y="415"/>
                      <a:pt x="494" y="373"/>
                    </a:cubicBezTo>
                    <a:cubicBezTo>
                      <a:pt x="494" y="332"/>
                      <a:pt x="461" y="299"/>
                      <a:pt x="419" y="299"/>
                    </a:cubicBezTo>
                    <a:close/>
                    <a:moveTo>
                      <a:pt x="349" y="351"/>
                    </a:moveTo>
                    <a:cubicBezTo>
                      <a:pt x="146" y="351"/>
                      <a:pt x="146" y="351"/>
                      <a:pt x="146" y="351"/>
                    </a:cubicBezTo>
                    <a:cubicBezTo>
                      <a:pt x="142" y="341"/>
                      <a:pt x="137" y="331"/>
                      <a:pt x="130" y="323"/>
                    </a:cubicBezTo>
                    <a:cubicBezTo>
                      <a:pt x="231" y="148"/>
                      <a:pt x="231" y="148"/>
                      <a:pt x="231" y="148"/>
                    </a:cubicBezTo>
                    <a:cubicBezTo>
                      <a:pt x="236" y="149"/>
                      <a:pt x="242" y="150"/>
                      <a:pt x="247" y="150"/>
                    </a:cubicBezTo>
                    <a:cubicBezTo>
                      <a:pt x="253" y="150"/>
                      <a:pt x="258" y="149"/>
                      <a:pt x="264" y="148"/>
                    </a:cubicBezTo>
                    <a:cubicBezTo>
                      <a:pt x="365" y="323"/>
                      <a:pt x="365" y="323"/>
                      <a:pt x="365" y="323"/>
                    </a:cubicBezTo>
                    <a:cubicBezTo>
                      <a:pt x="358" y="331"/>
                      <a:pt x="352" y="341"/>
                      <a:pt x="349" y="351"/>
                    </a:cubicBezTo>
                    <a:close/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"/>
                </a:endParaRPr>
              </a:p>
            </p:txBody>
          </p:sp>
        </p:grpSp>
        <p:grpSp>
          <p:nvGrpSpPr>
            <p:cNvPr id="697" name="Group 696"/>
            <p:cNvGrpSpPr/>
            <p:nvPr/>
          </p:nvGrpSpPr>
          <p:grpSpPr>
            <a:xfrm>
              <a:off x="4057980" y="3003004"/>
              <a:ext cx="323368" cy="283709"/>
              <a:chOff x="5310724" y="2352924"/>
              <a:chExt cx="398754" cy="374816"/>
            </a:xfrm>
          </p:grpSpPr>
          <p:grpSp>
            <p:nvGrpSpPr>
              <p:cNvPr id="807" name="Group 806"/>
              <p:cNvGrpSpPr/>
              <p:nvPr/>
            </p:nvGrpSpPr>
            <p:grpSpPr>
              <a:xfrm rot="5400000">
                <a:off x="5322693" y="2340955"/>
                <a:ext cx="374816" cy="398754"/>
                <a:chOff x="4471988" y="1985963"/>
                <a:chExt cx="527051" cy="517525"/>
              </a:xfrm>
            </p:grpSpPr>
            <p:sp>
              <p:nvSpPr>
                <p:cNvPr id="810" name="Freeform 13"/>
                <p:cNvSpPr>
                  <a:spLocks/>
                </p:cNvSpPr>
                <p:nvPr/>
              </p:nvSpPr>
              <p:spPr bwMode="auto">
                <a:xfrm>
                  <a:off x="4471988" y="2117725"/>
                  <a:ext cx="25400" cy="50800"/>
                </a:xfrm>
                <a:custGeom>
                  <a:avLst/>
                  <a:gdLst>
                    <a:gd name="T0" fmla="*/ 14 w 29"/>
                    <a:gd name="T1" fmla="*/ 57 h 57"/>
                    <a:gd name="T2" fmla="*/ 29 w 29"/>
                    <a:gd name="T3" fmla="*/ 43 h 57"/>
                    <a:gd name="T4" fmla="*/ 29 w 29"/>
                    <a:gd name="T5" fmla="*/ 14 h 57"/>
                    <a:gd name="T6" fmla="*/ 14 w 29"/>
                    <a:gd name="T7" fmla="*/ 0 h 57"/>
                    <a:gd name="T8" fmla="*/ 0 w 29"/>
                    <a:gd name="T9" fmla="*/ 14 h 57"/>
                    <a:gd name="T10" fmla="*/ 0 w 29"/>
                    <a:gd name="T11" fmla="*/ 43 h 57"/>
                    <a:gd name="T12" fmla="*/ 14 w 29"/>
                    <a:gd name="T13" fmla="*/ 57 h 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9" h="57">
                      <a:moveTo>
                        <a:pt x="14" y="57"/>
                      </a:moveTo>
                      <a:cubicBezTo>
                        <a:pt x="22" y="57"/>
                        <a:pt x="29" y="51"/>
                        <a:pt x="29" y="43"/>
                      </a:cubicBezTo>
                      <a:cubicBezTo>
                        <a:pt x="29" y="14"/>
                        <a:pt x="29" y="14"/>
                        <a:pt x="29" y="14"/>
                      </a:cubicBezTo>
                      <a:cubicBezTo>
                        <a:pt x="29" y="6"/>
                        <a:pt x="22" y="0"/>
                        <a:pt x="14" y="0"/>
                      </a:cubicBezTo>
                      <a:cubicBezTo>
                        <a:pt x="7" y="0"/>
                        <a:pt x="0" y="6"/>
                        <a:pt x="0" y="14"/>
                      </a:cubicBezTo>
                      <a:cubicBezTo>
                        <a:pt x="0" y="43"/>
                        <a:pt x="0" y="43"/>
                        <a:pt x="0" y="43"/>
                      </a:cubicBezTo>
                      <a:cubicBezTo>
                        <a:pt x="0" y="51"/>
                        <a:pt x="7" y="57"/>
                        <a:pt x="14" y="57"/>
                      </a:cubicBezTo>
                      <a:close/>
                    </a:path>
                  </a:pathLst>
                </a:custGeom>
                <a:solidFill>
                  <a:srgbClr val="4D4D4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cs typeface=""/>
                  </a:endParaRPr>
                </a:p>
              </p:txBody>
            </p:sp>
            <p:sp>
              <p:nvSpPr>
                <p:cNvPr id="811" name="Freeform 14"/>
                <p:cNvSpPr>
                  <a:spLocks/>
                </p:cNvSpPr>
                <p:nvPr/>
              </p:nvSpPr>
              <p:spPr bwMode="auto">
                <a:xfrm>
                  <a:off x="4471988" y="2271713"/>
                  <a:ext cx="25400" cy="52388"/>
                </a:xfrm>
                <a:custGeom>
                  <a:avLst/>
                  <a:gdLst>
                    <a:gd name="T0" fmla="*/ 14 w 29"/>
                    <a:gd name="T1" fmla="*/ 58 h 58"/>
                    <a:gd name="T2" fmla="*/ 29 w 29"/>
                    <a:gd name="T3" fmla="*/ 43 h 58"/>
                    <a:gd name="T4" fmla="*/ 29 w 29"/>
                    <a:gd name="T5" fmla="*/ 15 h 58"/>
                    <a:gd name="T6" fmla="*/ 14 w 29"/>
                    <a:gd name="T7" fmla="*/ 0 h 58"/>
                    <a:gd name="T8" fmla="*/ 0 w 29"/>
                    <a:gd name="T9" fmla="*/ 15 h 58"/>
                    <a:gd name="T10" fmla="*/ 0 w 29"/>
                    <a:gd name="T11" fmla="*/ 43 h 58"/>
                    <a:gd name="T12" fmla="*/ 14 w 29"/>
                    <a:gd name="T13" fmla="*/ 58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9" h="58">
                      <a:moveTo>
                        <a:pt x="14" y="58"/>
                      </a:moveTo>
                      <a:cubicBezTo>
                        <a:pt x="22" y="58"/>
                        <a:pt x="29" y="51"/>
                        <a:pt x="29" y="43"/>
                      </a:cubicBezTo>
                      <a:cubicBezTo>
                        <a:pt x="29" y="15"/>
                        <a:pt x="29" y="15"/>
                        <a:pt x="29" y="15"/>
                      </a:cubicBezTo>
                      <a:cubicBezTo>
                        <a:pt x="29" y="7"/>
                        <a:pt x="22" y="0"/>
                        <a:pt x="14" y="0"/>
                      </a:cubicBezTo>
                      <a:cubicBezTo>
                        <a:pt x="7" y="0"/>
                        <a:pt x="0" y="7"/>
                        <a:pt x="0" y="15"/>
                      </a:cubicBezTo>
                      <a:cubicBezTo>
                        <a:pt x="0" y="43"/>
                        <a:pt x="0" y="43"/>
                        <a:pt x="0" y="43"/>
                      </a:cubicBezTo>
                      <a:cubicBezTo>
                        <a:pt x="0" y="51"/>
                        <a:pt x="7" y="58"/>
                        <a:pt x="14" y="58"/>
                      </a:cubicBezTo>
                      <a:close/>
                    </a:path>
                  </a:pathLst>
                </a:custGeom>
                <a:solidFill>
                  <a:srgbClr val="4D4D4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cs typeface=""/>
                  </a:endParaRPr>
                </a:p>
              </p:txBody>
            </p:sp>
            <p:sp>
              <p:nvSpPr>
                <p:cNvPr id="812" name="Freeform 15"/>
                <p:cNvSpPr>
                  <a:spLocks/>
                </p:cNvSpPr>
                <p:nvPr/>
              </p:nvSpPr>
              <p:spPr bwMode="auto">
                <a:xfrm>
                  <a:off x="4487863" y="2422525"/>
                  <a:ext cx="44450" cy="47625"/>
                </a:xfrm>
                <a:custGeom>
                  <a:avLst/>
                  <a:gdLst>
                    <a:gd name="T0" fmla="*/ 29 w 50"/>
                    <a:gd name="T1" fmla="*/ 8 h 53"/>
                    <a:gd name="T2" fmla="*/ 9 w 50"/>
                    <a:gd name="T3" fmla="*/ 4 h 53"/>
                    <a:gd name="T4" fmla="*/ 4 w 50"/>
                    <a:gd name="T5" fmla="*/ 24 h 53"/>
                    <a:gd name="T6" fmla="*/ 24 w 50"/>
                    <a:gd name="T7" fmla="*/ 49 h 53"/>
                    <a:gd name="T8" fmla="*/ 34 w 50"/>
                    <a:gd name="T9" fmla="*/ 53 h 53"/>
                    <a:gd name="T10" fmla="*/ 45 w 50"/>
                    <a:gd name="T11" fmla="*/ 49 h 53"/>
                    <a:gd name="T12" fmla="*/ 45 w 50"/>
                    <a:gd name="T13" fmla="*/ 28 h 53"/>
                    <a:gd name="T14" fmla="*/ 29 w 50"/>
                    <a:gd name="T15" fmla="*/ 8 h 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50" h="53">
                      <a:moveTo>
                        <a:pt x="29" y="8"/>
                      </a:moveTo>
                      <a:cubicBezTo>
                        <a:pt x="24" y="2"/>
                        <a:pt x="15" y="0"/>
                        <a:pt x="9" y="4"/>
                      </a:cubicBezTo>
                      <a:cubicBezTo>
                        <a:pt x="2" y="8"/>
                        <a:pt x="0" y="17"/>
                        <a:pt x="4" y="24"/>
                      </a:cubicBezTo>
                      <a:cubicBezTo>
                        <a:pt x="10" y="33"/>
                        <a:pt x="17" y="41"/>
                        <a:pt x="24" y="49"/>
                      </a:cubicBezTo>
                      <a:cubicBezTo>
                        <a:pt x="27" y="51"/>
                        <a:pt x="31" y="53"/>
                        <a:pt x="34" y="53"/>
                      </a:cubicBezTo>
                      <a:cubicBezTo>
                        <a:pt x="38" y="53"/>
                        <a:pt x="42" y="51"/>
                        <a:pt x="45" y="49"/>
                      </a:cubicBezTo>
                      <a:cubicBezTo>
                        <a:pt x="50" y="43"/>
                        <a:pt x="50" y="34"/>
                        <a:pt x="45" y="28"/>
                      </a:cubicBezTo>
                      <a:cubicBezTo>
                        <a:pt x="39" y="22"/>
                        <a:pt x="33" y="15"/>
                        <a:pt x="29" y="8"/>
                      </a:cubicBezTo>
                      <a:close/>
                    </a:path>
                  </a:pathLst>
                </a:custGeom>
                <a:solidFill>
                  <a:srgbClr val="4D4D4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cs typeface=""/>
                  </a:endParaRPr>
                </a:p>
              </p:txBody>
            </p:sp>
            <p:sp>
              <p:nvSpPr>
                <p:cNvPr id="813" name="Freeform 16"/>
                <p:cNvSpPr>
                  <a:spLocks/>
                </p:cNvSpPr>
                <p:nvPr/>
              </p:nvSpPr>
              <p:spPr bwMode="auto">
                <a:xfrm>
                  <a:off x="4471988" y="2193925"/>
                  <a:ext cx="25400" cy="52388"/>
                </a:xfrm>
                <a:custGeom>
                  <a:avLst/>
                  <a:gdLst>
                    <a:gd name="T0" fmla="*/ 14 w 29"/>
                    <a:gd name="T1" fmla="*/ 58 h 58"/>
                    <a:gd name="T2" fmla="*/ 29 w 29"/>
                    <a:gd name="T3" fmla="*/ 43 h 58"/>
                    <a:gd name="T4" fmla="*/ 29 w 29"/>
                    <a:gd name="T5" fmla="*/ 14 h 58"/>
                    <a:gd name="T6" fmla="*/ 14 w 29"/>
                    <a:gd name="T7" fmla="*/ 0 h 58"/>
                    <a:gd name="T8" fmla="*/ 0 w 29"/>
                    <a:gd name="T9" fmla="*/ 14 h 58"/>
                    <a:gd name="T10" fmla="*/ 0 w 29"/>
                    <a:gd name="T11" fmla="*/ 43 h 58"/>
                    <a:gd name="T12" fmla="*/ 14 w 29"/>
                    <a:gd name="T13" fmla="*/ 58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9" h="58">
                      <a:moveTo>
                        <a:pt x="14" y="58"/>
                      </a:moveTo>
                      <a:cubicBezTo>
                        <a:pt x="22" y="58"/>
                        <a:pt x="29" y="51"/>
                        <a:pt x="29" y="43"/>
                      </a:cubicBezTo>
                      <a:cubicBezTo>
                        <a:pt x="29" y="14"/>
                        <a:pt x="29" y="14"/>
                        <a:pt x="29" y="14"/>
                      </a:cubicBezTo>
                      <a:cubicBezTo>
                        <a:pt x="29" y="6"/>
                        <a:pt x="22" y="0"/>
                        <a:pt x="14" y="0"/>
                      </a:cubicBezTo>
                      <a:cubicBezTo>
                        <a:pt x="7" y="0"/>
                        <a:pt x="0" y="6"/>
                        <a:pt x="0" y="14"/>
                      </a:cubicBezTo>
                      <a:cubicBezTo>
                        <a:pt x="0" y="43"/>
                        <a:pt x="0" y="43"/>
                        <a:pt x="0" y="43"/>
                      </a:cubicBezTo>
                      <a:cubicBezTo>
                        <a:pt x="0" y="51"/>
                        <a:pt x="7" y="58"/>
                        <a:pt x="14" y="58"/>
                      </a:cubicBezTo>
                      <a:close/>
                    </a:path>
                  </a:pathLst>
                </a:custGeom>
                <a:solidFill>
                  <a:srgbClr val="4D4D4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cs typeface=""/>
                  </a:endParaRPr>
                </a:p>
              </p:txBody>
            </p:sp>
            <p:sp>
              <p:nvSpPr>
                <p:cNvPr id="814" name="Freeform 17"/>
                <p:cNvSpPr>
                  <a:spLocks/>
                </p:cNvSpPr>
                <p:nvPr/>
              </p:nvSpPr>
              <p:spPr bwMode="auto">
                <a:xfrm>
                  <a:off x="4830763" y="1985963"/>
                  <a:ext cx="50800" cy="26988"/>
                </a:xfrm>
                <a:custGeom>
                  <a:avLst/>
                  <a:gdLst>
                    <a:gd name="T0" fmla="*/ 15 w 57"/>
                    <a:gd name="T1" fmla="*/ 29 h 29"/>
                    <a:gd name="T2" fmla="*/ 44 w 57"/>
                    <a:gd name="T3" fmla="*/ 29 h 29"/>
                    <a:gd name="T4" fmla="*/ 57 w 57"/>
                    <a:gd name="T5" fmla="*/ 15 h 29"/>
                    <a:gd name="T6" fmla="*/ 43 w 57"/>
                    <a:gd name="T7" fmla="*/ 0 h 29"/>
                    <a:gd name="T8" fmla="*/ 15 w 57"/>
                    <a:gd name="T9" fmla="*/ 0 h 29"/>
                    <a:gd name="T10" fmla="*/ 0 w 57"/>
                    <a:gd name="T11" fmla="*/ 15 h 29"/>
                    <a:gd name="T12" fmla="*/ 15 w 57"/>
                    <a:gd name="T13" fmla="*/ 29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7" h="29">
                      <a:moveTo>
                        <a:pt x="15" y="29"/>
                      </a:moveTo>
                      <a:cubicBezTo>
                        <a:pt x="44" y="29"/>
                        <a:pt x="44" y="29"/>
                        <a:pt x="44" y="29"/>
                      </a:cubicBezTo>
                      <a:cubicBezTo>
                        <a:pt x="51" y="29"/>
                        <a:pt x="57" y="23"/>
                        <a:pt x="57" y="15"/>
                      </a:cubicBezTo>
                      <a:cubicBezTo>
                        <a:pt x="57" y="7"/>
                        <a:pt x="50" y="0"/>
                        <a:pt x="43" y="0"/>
                      </a:cubicBezTo>
                      <a:cubicBezTo>
                        <a:pt x="15" y="0"/>
                        <a:pt x="15" y="0"/>
                        <a:pt x="15" y="0"/>
                      </a:cubicBezTo>
                      <a:cubicBezTo>
                        <a:pt x="7" y="0"/>
                        <a:pt x="0" y="7"/>
                        <a:pt x="0" y="15"/>
                      </a:cubicBezTo>
                      <a:cubicBezTo>
                        <a:pt x="0" y="23"/>
                        <a:pt x="7" y="29"/>
                        <a:pt x="15" y="29"/>
                      </a:cubicBezTo>
                      <a:close/>
                    </a:path>
                  </a:pathLst>
                </a:custGeom>
                <a:solidFill>
                  <a:srgbClr val="4D4D4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cs typeface=""/>
                  </a:endParaRPr>
                </a:p>
              </p:txBody>
            </p:sp>
            <p:sp>
              <p:nvSpPr>
                <p:cNvPr id="815" name="Freeform 18"/>
                <p:cNvSpPr>
                  <a:spLocks/>
                </p:cNvSpPr>
                <p:nvPr/>
              </p:nvSpPr>
              <p:spPr bwMode="auto">
                <a:xfrm>
                  <a:off x="4905376" y="1997075"/>
                  <a:ext cx="50800" cy="41275"/>
                </a:xfrm>
                <a:custGeom>
                  <a:avLst/>
                  <a:gdLst>
                    <a:gd name="T0" fmla="*/ 10 w 56"/>
                    <a:gd name="T1" fmla="*/ 30 h 47"/>
                    <a:gd name="T2" fmla="*/ 31 w 56"/>
                    <a:gd name="T3" fmla="*/ 43 h 47"/>
                    <a:gd name="T4" fmla="*/ 40 w 56"/>
                    <a:gd name="T5" fmla="*/ 47 h 47"/>
                    <a:gd name="T6" fmla="*/ 51 w 56"/>
                    <a:gd name="T7" fmla="*/ 41 h 47"/>
                    <a:gd name="T8" fmla="*/ 49 w 56"/>
                    <a:gd name="T9" fmla="*/ 21 h 47"/>
                    <a:gd name="T10" fmla="*/ 22 w 56"/>
                    <a:gd name="T11" fmla="*/ 4 h 47"/>
                    <a:gd name="T12" fmla="*/ 3 w 56"/>
                    <a:gd name="T13" fmla="*/ 11 h 47"/>
                    <a:gd name="T14" fmla="*/ 10 w 56"/>
                    <a:gd name="T15" fmla="*/ 30 h 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56" h="47">
                      <a:moveTo>
                        <a:pt x="10" y="30"/>
                      </a:moveTo>
                      <a:cubicBezTo>
                        <a:pt x="17" y="33"/>
                        <a:pt x="25" y="38"/>
                        <a:pt x="31" y="43"/>
                      </a:cubicBezTo>
                      <a:cubicBezTo>
                        <a:pt x="34" y="46"/>
                        <a:pt x="37" y="47"/>
                        <a:pt x="40" y="47"/>
                      </a:cubicBezTo>
                      <a:cubicBezTo>
                        <a:pt x="44" y="47"/>
                        <a:pt x="49" y="45"/>
                        <a:pt x="51" y="41"/>
                      </a:cubicBezTo>
                      <a:cubicBezTo>
                        <a:pt x="56" y="35"/>
                        <a:pt x="55" y="26"/>
                        <a:pt x="49" y="21"/>
                      </a:cubicBezTo>
                      <a:cubicBezTo>
                        <a:pt x="41" y="14"/>
                        <a:pt x="32" y="9"/>
                        <a:pt x="22" y="4"/>
                      </a:cubicBezTo>
                      <a:cubicBezTo>
                        <a:pt x="15" y="0"/>
                        <a:pt x="7" y="3"/>
                        <a:pt x="3" y="11"/>
                      </a:cubicBezTo>
                      <a:cubicBezTo>
                        <a:pt x="0" y="18"/>
                        <a:pt x="3" y="26"/>
                        <a:pt x="10" y="30"/>
                      </a:cubicBezTo>
                      <a:close/>
                    </a:path>
                  </a:pathLst>
                </a:custGeom>
                <a:solidFill>
                  <a:srgbClr val="4D4D4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cs typeface=""/>
                  </a:endParaRPr>
                </a:p>
              </p:txBody>
            </p:sp>
            <p:sp>
              <p:nvSpPr>
                <p:cNvPr id="816" name="Freeform 19"/>
                <p:cNvSpPr>
                  <a:spLocks/>
                </p:cNvSpPr>
                <p:nvPr/>
              </p:nvSpPr>
              <p:spPr bwMode="auto">
                <a:xfrm>
                  <a:off x="4476751" y="2039938"/>
                  <a:ext cx="39688" cy="52388"/>
                </a:xfrm>
                <a:custGeom>
                  <a:avLst/>
                  <a:gdLst>
                    <a:gd name="T0" fmla="*/ 12 w 45"/>
                    <a:gd name="T1" fmla="*/ 56 h 57"/>
                    <a:gd name="T2" fmla="*/ 16 w 45"/>
                    <a:gd name="T3" fmla="*/ 57 h 57"/>
                    <a:gd name="T4" fmla="*/ 30 w 45"/>
                    <a:gd name="T5" fmla="*/ 47 h 57"/>
                    <a:gd name="T6" fmla="*/ 41 w 45"/>
                    <a:gd name="T7" fmla="*/ 24 h 57"/>
                    <a:gd name="T8" fmla="*/ 36 w 45"/>
                    <a:gd name="T9" fmla="*/ 4 h 57"/>
                    <a:gd name="T10" fmla="*/ 16 w 45"/>
                    <a:gd name="T11" fmla="*/ 9 h 57"/>
                    <a:gd name="T12" fmla="*/ 3 w 45"/>
                    <a:gd name="T13" fmla="*/ 38 h 57"/>
                    <a:gd name="T14" fmla="*/ 12 w 45"/>
                    <a:gd name="T15" fmla="*/ 56 h 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5" h="57">
                      <a:moveTo>
                        <a:pt x="12" y="56"/>
                      </a:moveTo>
                      <a:cubicBezTo>
                        <a:pt x="13" y="57"/>
                        <a:pt x="15" y="57"/>
                        <a:pt x="16" y="57"/>
                      </a:cubicBezTo>
                      <a:cubicBezTo>
                        <a:pt x="22" y="57"/>
                        <a:pt x="28" y="53"/>
                        <a:pt x="30" y="47"/>
                      </a:cubicBezTo>
                      <a:cubicBezTo>
                        <a:pt x="33" y="39"/>
                        <a:pt x="36" y="32"/>
                        <a:pt x="41" y="24"/>
                      </a:cubicBezTo>
                      <a:cubicBezTo>
                        <a:pt x="45" y="17"/>
                        <a:pt x="43" y="9"/>
                        <a:pt x="36" y="4"/>
                      </a:cubicBezTo>
                      <a:cubicBezTo>
                        <a:pt x="29" y="0"/>
                        <a:pt x="21" y="2"/>
                        <a:pt x="16" y="9"/>
                      </a:cubicBezTo>
                      <a:cubicBezTo>
                        <a:pt x="11" y="18"/>
                        <a:pt x="6" y="28"/>
                        <a:pt x="3" y="38"/>
                      </a:cubicBezTo>
                      <a:cubicBezTo>
                        <a:pt x="0" y="45"/>
                        <a:pt x="4" y="54"/>
                        <a:pt x="12" y="56"/>
                      </a:cubicBezTo>
                      <a:close/>
                    </a:path>
                  </a:pathLst>
                </a:custGeom>
                <a:solidFill>
                  <a:srgbClr val="4D4D4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cs typeface=""/>
                  </a:endParaRPr>
                </a:p>
              </p:txBody>
            </p:sp>
            <p:sp>
              <p:nvSpPr>
                <p:cNvPr id="817" name="Freeform 20"/>
                <p:cNvSpPr>
                  <a:spLocks/>
                </p:cNvSpPr>
                <p:nvPr/>
              </p:nvSpPr>
              <p:spPr bwMode="auto">
                <a:xfrm>
                  <a:off x="4522788" y="1992313"/>
                  <a:ext cx="52388" cy="39688"/>
                </a:xfrm>
                <a:custGeom>
                  <a:avLst/>
                  <a:gdLst>
                    <a:gd name="T0" fmla="*/ 55 w 58"/>
                    <a:gd name="T1" fmla="*/ 11 h 43"/>
                    <a:gd name="T2" fmla="*/ 37 w 58"/>
                    <a:gd name="T3" fmla="*/ 2 h 43"/>
                    <a:gd name="T4" fmla="*/ 9 w 58"/>
                    <a:gd name="T5" fmla="*/ 17 h 43"/>
                    <a:gd name="T6" fmla="*/ 4 w 58"/>
                    <a:gd name="T7" fmla="*/ 37 h 43"/>
                    <a:gd name="T8" fmla="*/ 16 w 58"/>
                    <a:gd name="T9" fmla="*/ 43 h 43"/>
                    <a:gd name="T10" fmla="*/ 24 w 58"/>
                    <a:gd name="T11" fmla="*/ 41 h 43"/>
                    <a:gd name="T12" fmla="*/ 47 w 58"/>
                    <a:gd name="T13" fmla="*/ 29 h 43"/>
                    <a:gd name="T14" fmla="*/ 55 w 58"/>
                    <a:gd name="T15" fmla="*/ 11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58" h="43">
                      <a:moveTo>
                        <a:pt x="55" y="11"/>
                      </a:moveTo>
                      <a:cubicBezTo>
                        <a:pt x="53" y="3"/>
                        <a:pt x="44" y="0"/>
                        <a:pt x="37" y="2"/>
                      </a:cubicBezTo>
                      <a:cubicBezTo>
                        <a:pt x="27" y="6"/>
                        <a:pt x="17" y="11"/>
                        <a:pt x="9" y="17"/>
                      </a:cubicBezTo>
                      <a:cubicBezTo>
                        <a:pt x="2" y="21"/>
                        <a:pt x="0" y="30"/>
                        <a:pt x="4" y="37"/>
                      </a:cubicBezTo>
                      <a:cubicBezTo>
                        <a:pt x="7" y="41"/>
                        <a:pt x="12" y="43"/>
                        <a:pt x="16" y="43"/>
                      </a:cubicBezTo>
                      <a:cubicBezTo>
                        <a:pt x="19" y="43"/>
                        <a:pt x="22" y="43"/>
                        <a:pt x="24" y="41"/>
                      </a:cubicBezTo>
                      <a:cubicBezTo>
                        <a:pt x="31" y="36"/>
                        <a:pt x="39" y="32"/>
                        <a:pt x="47" y="29"/>
                      </a:cubicBezTo>
                      <a:cubicBezTo>
                        <a:pt x="54" y="27"/>
                        <a:pt x="58" y="18"/>
                        <a:pt x="55" y="11"/>
                      </a:cubicBezTo>
                      <a:close/>
                    </a:path>
                  </a:pathLst>
                </a:custGeom>
                <a:solidFill>
                  <a:srgbClr val="4D4D4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cs typeface=""/>
                  </a:endParaRPr>
                </a:p>
              </p:txBody>
            </p:sp>
            <p:sp>
              <p:nvSpPr>
                <p:cNvPr id="818" name="Freeform 21"/>
                <p:cNvSpPr>
                  <a:spLocks/>
                </p:cNvSpPr>
                <p:nvPr/>
              </p:nvSpPr>
              <p:spPr bwMode="auto">
                <a:xfrm>
                  <a:off x="4959351" y="2051050"/>
                  <a:ext cx="36513" cy="52388"/>
                </a:xfrm>
                <a:custGeom>
                  <a:avLst/>
                  <a:gdLst>
                    <a:gd name="T0" fmla="*/ 13 w 42"/>
                    <a:gd name="T1" fmla="*/ 47 h 58"/>
                    <a:gd name="T2" fmla="*/ 27 w 42"/>
                    <a:gd name="T3" fmla="*/ 58 h 58"/>
                    <a:gd name="T4" fmla="*/ 30 w 42"/>
                    <a:gd name="T5" fmla="*/ 57 h 58"/>
                    <a:gd name="T6" fmla="*/ 41 w 42"/>
                    <a:gd name="T7" fmla="*/ 40 h 58"/>
                    <a:gd name="T8" fmla="*/ 30 w 42"/>
                    <a:gd name="T9" fmla="*/ 10 h 58"/>
                    <a:gd name="T10" fmla="*/ 11 w 42"/>
                    <a:gd name="T11" fmla="*/ 4 h 58"/>
                    <a:gd name="T12" fmla="*/ 4 w 42"/>
                    <a:gd name="T13" fmla="*/ 23 h 58"/>
                    <a:gd name="T14" fmla="*/ 13 w 42"/>
                    <a:gd name="T15" fmla="*/ 47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2" h="58">
                      <a:moveTo>
                        <a:pt x="13" y="47"/>
                      </a:moveTo>
                      <a:cubicBezTo>
                        <a:pt x="14" y="53"/>
                        <a:pt x="20" y="58"/>
                        <a:pt x="27" y="58"/>
                      </a:cubicBezTo>
                      <a:cubicBezTo>
                        <a:pt x="28" y="58"/>
                        <a:pt x="29" y="58"/>
                        <a:pt x="30" y="57"/>
                      </a:cubicBezTo>
                      <a:cubicBezTo>
                        <a:pt x="38" y="56"/>
                        <a:pt x="42" y="48"/>
                        <a:pt x="41" y="40"/>
                      </a:cubicBezTo>
                      <a:cubicBezTo>
                        <a:pt x="38" y="30"/>
                        <a:pt x="35" y="20"/>
                        <a:pt x="30" y="10"/>
                      </a:cubicBezTo>
                      <a:cubicBezTo>
                        <a:pt x="26" y="3"/>
                        <a:pt x="18" y="0"/>
                        <a:pt x="11" y="4"/>
                      </a:cubicBezTo>
                      <a:cubicBezTo>
                        <a:pt x="3" y="7"/>
                        <a:pt x="0" y="16"/>
                        <a:pt x="4" y="23"/>
                      </a:cubicBezTo>
                      <a:cubicBezTo>
                        <a:pt x="8" y="31"/>
                        <a:pt x="11" y="39"/>
                        <a:pt x="13" y="47"/>
                      </a:cubicBezTo>
                      <a:close/>
                    </a:path>
                  </a:pathLst>
                </a:custGeom>
                <a:solidFill>
                  <a:srgbClr val="4D4D4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cs typeface=""/>
                  </a:endParaRPr>
                </a:p>
              </p:txBody>
            </p:sp>
            <p:sp>
              <p:nvSpPr>
                <p:cNvPr id="819" name="Freeform 22"/>
                <p:cNvSpPr>
                  <a:spLocks/>
                </p:cNvSpPr>
                <p:nvPr/>
              </p:nvSpPr>
              <p:spPr bwMode="auto">
                <a:xfrm>
                  <a:off x="4598988" y="1985963"/>
                  <a:ext cx="52388" cy="26988"/>
                </a:xfrm>
                <a:custGeom>
                  <a:avLst/>
                  <a:gdLst>
                    <a:gd name="T0" fmla="*/ 14 w 58"/>
                    <a:gd name="T1" fmla="*/ 29 h 29"/>
                    <a:gd name="T2" fmla="*/ 43 w 58"/>
                    <a:gd name="T3" fmla="*/ 29 h 29"/>
                    <a:gd name="T4" fmla="*/ 58 w 58"/>
                    <a:gd name="T5" fmla="*/ 15 h 29"/>
                    <a:gd name="T6" fmla="*/ 43 w 58"/>
                    <a:gd name="T7" fmla="*/ 0 h 29"/>
                    <a:gd name="T8" fmla="*/ 14 w 58"/>
                    <a:gd name="T9" fmla="*/ 0 h 29"/>
                    <a:gd name="T10" fmla="*/ 0 w 58"/>
                    <a:gd name="T11" fmla="*/ 15 h 29"/>
                    <a:gd name="T12" fmla="*/ 14 w 58"/>
                    <a:gd name="T13" fmla="*/ 29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8" h="29">
                      <a:moveTo>
                        <a:pt x="14" y="29"/>
                      </a:moveTo>
                      <a:cubicBezTo>
                        <a:pt x="43" y="29"/>
                        <a:pt x="43" y="29"/>
                        <a:pt x="43" y="29"/>
                      </a:cubicBezTo>
                      <a:cubicBezTo>
                        <a:pt x="51" y="29"/>
                        <a:pt x="58" y="23"/>
                        <a:pt x="58" y="15"/>
                      </a:cubicBezTo>
                      <a:cubicBezTo>
                        <a:pt x="58" y="7"/>
                        <a:pt x="51" y="0"/>
                        <a:pt x="43" y="0"/>
                      </a:cubicBezTo>
                      <a:cubicBezTo>
                        <a:pt x="14" y="0"/>
                        <a:pt x="14" y="0"/>
                        <a:pt x="14" y="0"/>
                      </a:cubicBezTo>
                      <a:cubicBezTo>
                        <a:pt x="6" y="0"/>
                        <a:pt x="0" y="7"/>
                        <a:pt x="0" y="15"/>
                      </a:cubicBezTo>
                      <a:cubicBezTo>
                        <a:pt x="0" y="23"/>
                        <a:pt x="6" y="29"/>
                        <a:pt x="14" y="29"/>
                      </a:cubicBezTo>
                      <a:close/>
                    </a:path>
                  </a:pathLst>
                </a:custGeom>
                <a:solidFill>
                  <a:srgbClr val="4D4D4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cs typeface=""/>
                  </a:endParaRPr>
                </a:p>
              </p:txBody>
            </p:sp>
            <p:sp>
              <p:nvSpPr>
                <p:cNvPr id="820" name="Freeform 23"/>
                <p:cNvSpPr>
                  <a:spLocks/>
                </p:cNvSpPr>
                <p:nvPr/>
              </p:nvSpPr>
              <p:spPr bwMode="auto">
                <a:xfrm>
                  <a:off x="4676776" y="1985963"/>
                  <a:ext cx="50800" cy="26988"/>
                </a:xfrm>
                <a:custGeom>
                  <a:avLst/>
                  <a:gdLst>
                    <a:gd name="T0" fmla="*/ 15 w 58"/>
                    <a:gd name="T1" fmla="*/ 29 h 29"/>
                    <a:gd name="T2" fmla="*/ 43 w 58"/>
                    <a:gd name="T3" fmla="*/ 29 h 29"/>
                    <a:gd name="T4" fmla="*/ 58 w 58"/>
                    <a:gd name="T5" fmla="*/ 15 h 29"/>
                    <a:gd name="T6" fmla="*/ 43 w 58"/>
                    <a:gd name="T7" fmla="*/ 0 h 29"/>
                    <a:gd name="T8" fmla="*/ 15 w 58"/>
                    <a:gd name="T9" fmla="*/ 0 h 29"/>
                    <a:gd name="T10" fmla="*/ 0 w 58"/>
                    <a:gd name="T11" fmla="*/ 15 h 29"/>
                    <a:gd name="T12" fmla="*/ 15 w 58"/>
                    <a:gd name="T13" fmla="*/ 29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8" h="29">
                      <a:moveTo>
                        <a:pt x="15" y="29"/>
                      </a:moveTo>
                      <a:cubicBezTo>
                        <a:pt x="43" y="29"/>
                        <a:pt x="43" y="29"/>
                        <a:pt x="43" y="29"/>
                      </a:cubicBezTo>
                      <a:cubicBezTo>
                        <a:pt x="51" y="29"/>
                        <a:pt x="58" y="23"/>
                        <a:pt x="58" y="15"/>
                      </a:cubicBezTo>
                      <a:cubicBezTo>
                        <a:pt x="58" y="7"/>
                        <a:pt x="51" y="0"/>
                        <a:pt x="43" y="0"/>
                      </a:cubicBezTo>
                      <a:cubicBezTo>
                        <a:pt x="15" y="0"/>
                        <a:pt x="15" y="0"/>
                        <a:pt x="15" y="0"/>
                      </a:cubicBezTo>
                      <a:cubicBezTo>
                        <a:pt x="7" y="0"/>
                        <a:pt x="0" y="7"/>
                        <a:pt x="0" y="15"/>
                      </a:cubicBezTo>
                      <a:cubicBezTo>
                        <a:pt x="0" y="23"/>
                        <a:pt x="7" y="29"/>
                        <a:pt x="15" y="29"/>
                      </a:cubicBezTo>
                      <a:close/>
                    </a:path>
                  </a:pathLst>
                </a:custGeom>
                <a:solidFill>
                  <a:srgbClr val="4D4D4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cs typeface=""/>
                  </a:endParaRPr>
                </a:p>
              </p:txBody>
            </p:sp>
            <p:sp>
              <p:nvSpPr>
                <p:cNvPr id="821" name="Freeform 24"/>
                <p:cNvSpPr>
                  <a:spLocks/>
                </p:cNvSpPr>
                <p:nvPr/>
              </p:nvSpPr>
              <p:spPr bwMode="auto">
                <a:xfrm>
                  <a:off x="4752976" y="1985963"/>
                  <a:ext cx="52388" cy="26988"/>
                </a:xfrm>
                <a:custGeom>
                  <a:avLst/>
                  <a:gdLst>
                    <a:gd name="T0" fmla="*/ 15 w 58"/>
                    <a:gd name="T1" fmla="*/ 29 h 29"/>
                    <a:gd name="T2" fmla="*/ 43 w 58"/>
                    <a:gd name="T3" fmla="*/ 29 h 29"/>
                    <a:gd name="T4" fmla="*/ 58 w 58"/>
                    <a:gd name="T5" fmla="*/ 15 h 29"/>
                    <a:gd name="T6" fmla="*/ 43 w 58"/>
                    <a:gd name="T7" fmla="*/ 0 h 29"/>
                    <a:gd name="T8" fmla="*/ 15 w 58"/>
                    <a:gd name="T9" fmla="*/ 0 h 29"/>
                    <a:gd name="T10" fmla="*/ 0 w 58"/>
                    <a:gd name="T11" fmla="*/ 15 h 29"/>
                    <a:gd name="T12" fmla="*/ 15 w 58"/>
                    <a:gd name="T13" fmla="*/ 29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8" h="29">
                      <a:moveTo>
                        <a:pt x="15" y="29"/>
                      </a:moveTo>
                      <a:cubicBezTo>
                        <a:pt x="43" y="29"/>
                        <a:pt x="43" y="29"/>
                        <a:pt x="43" y="29"/>
                      </a:cubicBezTo>
                      <a:cubicBezTo>
                        <a:pt x="51" y="29"/>
                        <a:pt x="58" y="23"/>
                        <a:pt x="58" y="15"/>
                      </a:cubicBezTo>
                      <a:cubicBezTo>
                        <a:pt x="58" y="7"/>
                        <a:pt x="51" y="0"/>
                        <a:pt x="43" y="0"/>
                      </a:cubicBezTo>
                      <a:cubicBezTo>
                        <a:pt x="15" y="0"/>
                        <a:pt x="15" y="0"/>
                        <a:pt x="15" y="0"/>
                      </a:cubicBezTo>
                      <a:cubicBezTo>
                        <a:pt x="7" y="0"/>
                        <a:pt x="0" y="7"/>
                        <a:pt x="0" y="15"/>
                      </a:cubicBezTo>
                      <a:cubicBezTo>
                        <a:pt x="0" y="23"/>
                        <a:pt x="7" y="29"/>
                        <a:pt x="15" y="29"/>
                      </a:cubicBezTo>
                      <a:close/>
                    </a:path>
                  </a:pathLst>
                </a:custGeom>
                <a:solidFill>
                  <a:srgbClr val="4D4D4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cs typeface=""/>
                  </a:endParaRPr>
                </a:p>
              </p:txBody>
            </p:sp>
            <p:sp>
              <p:nvSpPr>
                <p:cNvPr id="822" name="Freeform 25"/>
                <p:cNvSpPr>
                  <a:spLocks/>
                </p:cNvSpPr>
                <p:nvPr/>
              </p:nvSpPr>
              <p:spPr bwMode="auto">
                <a:xfrm>
                  <a:off x="4471988" y="2349500"/>
                  <a:ext cx="26988" cy="52388"/>
                </a:xfrm>
                <a:custGeom>
                  <a:avLst/>
                  <a:gdLst>
                    <a:gd name="T0" fmla="*/ 30 w 31"/>
                    <a:gd name="T1" fmla="*/ 42 h 58"/>
                    <a:gd name="T2" fmla="*/ 29 w 31"/>
                    <a:gd name="T3" fmla="*/ 28 h 58"/>
                    <a:gd name="T4" fmla="*/ 29 w 31"/>
                    <a:gd name="T5" fmla="*/ 15 h 58"/>
                    <a:gd name="T6" fmla="*/ 14 w 31"/>
                    <a:gd name="T7" fmla="*/ 0 h 58"/>
                    <a:gd name="T8" fmla="*/ 0 w 31"/>
                    <a:gd name="T9" fmla="*/ 15 h 58"/>
                    <a:gd name="T10" fmla="*/ 0 w 31"/>
                    <a:gd name="T11" fmla="*/ 28 h 58"/>
                    <a:gd name="T12" fmla="*/ 1 w 31"/>
                    <a:gd name="T13" fmla="*/ 45 h 58"/>
                    <a:gd name="T14" fmla="*/ 15 w 31"/>
                    <a:gd name="T15" fmla="*/ 58 h 58"/>
                    <a:gd name="T16" fmla="*/ 17 w 31"/>
                    <a:gd name="T17" fmla="*/ 58 h 58"/>
                    <a:gd name="T18" fmla="*/ 30 w 31"/>
                    <a:gd name="T19" fmla="*/ 42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1" h="58">
                      <a:moveTo>
                        <a:pt x="30" y="42"/>
                      </a:moveTo>
                      <a:cubicBezTo>
                        <a:pt x="29" y="37"/>
                        <a:pt x="29" y="33"/>
                        <a:pt x="29" y="28"/>
                      </a:cubicBezTo>
                      <a:cubicBezTo>
                        <a:pt x="29" y="15"/>
                        <a:pt x="29" y="15"/>
                        <a:pt x="29" y="15"/>
                      </a:cubicBezTo>
                      <a:cubicBezTo>
                        <a:pt x="29" y="7"/>
                        <a:pt x="22" y="0"/>
                        <a:pt x="14" y="0"/>
                      </a:cubicBezTo>
                      <a:cubicBezTo>
                        <a:pt x="7" y="0"/>
                        <a:pt x="0" y="7"/>
                        <a:pt x="0" y="15"/>
                      </a:cubicBezTo>
                      <a:cubicBezTo>
                        <a:pt x="0" y="28"/>
                        <a:pt x="0" y="28"/>
                        <a:pt x="0" y="28"/>
                      </a:cubicBezTo>
                      <a:cubicBezTo>
                        <a:pt x="0" y="34"/>
                        <a:pt x="0" y="39"/>
                        <a:pt x="1" y="45"/>
                      </a:cubicBezTo>
                      <a:cubicBezTo>
                        <a:pt x="2" y="52"/>
                        <a:pt x="8" y="58"/>
                        <a:pt x="15" y="58"/>
                      </a:cubicBezTo>
                      <a:cubicBezTo>
                        <a:pt x="16" y="58"/>
                        <a:pt x="17" y="58"/>
                        <a:pt x="17" y="58"/>
                      </a:cubicBezTo>
                      <a:cubicBezTo>
                        <a:pt x="25" y="57"/>
                        <a:pt x="31" y="50"/>
                        <a:pt x="30" y="42"/>
                      </a:cubicBezTo>
                      <a:close/>
                    </a:path>
                  </a:pathLst>
                </a:custGeom>
                <a:solidFill>
                  <a:srgbClr val="4D4D4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cs typeface=""/>
                  </a:endParaRPr>
                </a:p>
              </p:txBody>
            </p:sp>
            <p:sp>
              <p:nvSpPr>
                <p:cNvPr id="823" name="Freeform 26"/>
                <p:cNvSpPr>
                  <a:spLocks/>
                </p:cNvSpPr>
                <p:nvPr/>
              </p:nvSpPr>
              <p:spPr bwMode="auto">
                <a:xfrm>
                  <a:off x="4973638" y="2282825"/>
                  <a:ext cx="25400" cy="52388"/>
                </a:xfrm>
                <a:custGeom>
                  <a:avLst/>
                  <a:gdLst>
                    <a:gd name="T0" fmla="*/ 14 w 29"/>
                    <a:gd name="T1" fmla="*/ 0 h 58"/>
                    <a:gd name="T2" fmla="*/ 0 w 29"/>
                    <a:gd name="T3" fmla="*/ 15 h 58"/>
                    <a:gd name="T4" fmla="*/ 0 w 29"/>
                    <a:gd name="T5" fmla="*/ 44 h 58"/>
                    <a:gd name="T6" fmla="*/ 14 w 29"/>
                    <a:gd name="T7" fmla="*/ 58 h 58"/>
                    <a:gd name="T8" fmla="*/ 29 w 29"/>
                    <a:gd name="T9" fmla="*/ 44 h 58"/>
                    <a:gd name="T10" fmla="*/ 29 w 29"/>
                    <a:gd name="T11" fmla="*/ 15 h 58"/>
                    <a:gd name="T12" fmla="*/ 14 w 29"/>
                    <a:gd name="T13" fmla="*/ 0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9" h="58">
                      <a:moveTo>
                        <a:pt x="14" y="0"/>
                      </a:moveTo>
                      <a:cubicBezTo>
                        <a:pt x="6" y="0"/>
                        <a:pt x="0" y="7"/>
                        <a:pt x="0" y="15"/>
                      </a:cubicBezTo>
                      <a:cubicBezTo>
                        <a:pt x="0" y="44"/>
                        <a:pt x="0" y="44"/>
                        <a:pt x="0" y="44"/>
                      </a:cubicBezTo>
                      <a:cubicBezTo>
                        <a:pt x="0" y="52"/>
                        <a:pt x="6" y="58"/>
                        <a:pt x="14" y="58"/>
                      </a:cubicBezTo>
                      <a:cubicBezTo>
                        <a:pt x="22" y="58"/>
                        <a:pt x="29" y="52"/>
                        <a:pt x="29" y="44"/>
                      </a:cubicBezTo>
                      <a:cubicBezTo>
                        <a:pt x="29" y="15"/>
                        <a:pt x="29" y="15"/>
                        <a:pt x="29" y="15"/>
                      </a:cubicBezTo>
                      <a:cubicBezTo>
                        <a:pt x="29" y="7"/>
                        <a:pt x="22" y="0"/>
                        <a:pt x="14" y="0"/>
                      </a:cubicBezTo>
                      <a:close/>
                    </a:path>
                  </a:pathLst>
                </a:custGeom>
                <a:solidFill>
                  <a:srgbClr val="4D4D4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cs typeface=""/>
                  </a:endParaRPr>
                </a:p>
              </p:txBody>
            </p:sp>
            <p:sp>
              <p:nvSpPr>
                <p:cNvPr id="824" name="Freeform 28"/>
                <p:cNvSpPr>
                  <a:spLocks/>
                </p:cNvSpPr>
                <p:nvPr/>
              </p:nvSpPr>
              <p:spPr bwMode="auto">
                <a:xfrm>
                  <a:off x="4927601" y="2432050"/>
                  <a:ext cx="47625" cy="46038"/>
                </a:xfrm>
                <a:custGeom>
                  <a:avLst/>
                  <a:gdLst>
                    <a:gd name="T0" fmla="*/ 25 w 53"/>
                    <a:gd name="T1" fmla="*/ 7 h 51"/>
                    <a:gd name="T2" fmla="*/ 7 w 53"/>
                    <a:gd name="T3" fmla="*/ 25 h 51"/>
                    <a:gd name="T4" fmla="*/ 5 w 53"/>
                    <a:gd name="T5" fmla="*/ 45 h 51"/>
                    <a:gd name="T6" fmla="*/ 16 w 53"/>
                    <a:gd name="T7" fmla="*/ 51 h 51"/>
                    <a:gd name="T8" fmla="*/ 25 w 53"/>
                    <a:gd name="T9" fmla="*/ 47 h 51"/>
                    <a:gd name="T10" fmla="*/ 48 w 53"/>
                    <a:gd name="T11" fmla="*/ 25 h 51"/>
                    <a:gd name="T12" fmla="*/ 45 w 53"/>
                    <a:gd name="T13" fmla="*/ 5 h 51"/>
                    <a:gd name="T14" fmla="*/ 25 w 53"/>
                    <a:gd name="T15" fmla="*/ 7 h 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53" h="51">
                      <a:moveTo>
                        <a:pt x="25" y="7"/>
                      </a:moveTo>
                      <a:cubicBezTo>
                        <a:pt x="20" y="14"/>
                        <a:pt x="14" y="20"/>
                        <a:pt x="7" y="25"/>
                      </a:cubicBezTo>
                      <a:cubicBezTo>
                        <a:pt x="1" y="30"/>
                        <a:pt x="0" y="39"/>
                        <a:pt x="5" y="45"/>
                      </a:cubicBezTo>
                      <a:cubicBezTo>
                        <a:pt x="8" y="49"/>
                        <a:pt x="12" y="51"/>
                        <a:pt x="16" y="51"/>
                      </a:cubicBezTo>
                      <a:cubicBezTo>
                        <a:pt x="20" y="51"/>
                        <a:pt x="23" y="50"/>
                        <a:pt x="25" y="47"/>
                      </a:cubicBezTo>
                      <a:cubicBezTo>
                        <a:pt x="34" y="41"/>
                        <a:pt x="41" y="33"/>
                        <a:pt x="48" y="25"/>
                      </a:cubicBezTo>
                      <a:cubicBezTo>
                        <a:pt x="53" y="19"/>
                        <a:pt x="52" y="9"/>
                        <a:pt x="45" y="5"/>
                      </a:cubicBezTo>
                      <a:cubicBezTo>
                        <a:pt x="39" y="0"/>
                        <a:pt x="30" y="1"/>
                        <a:pt x="25" y="7"/>
                      </a:cubicBezTo>
                      <a:close/>
                    </a:path>
                  </a:pathLst>
                </a:custGeom>
                <a:solidFill>
                  <a:srgbClr val="4D4D4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cs typeface=""/>
                  </a:endParaRPr>
                </a:p>
              </p:txBody>
            </p:sp>
            <p:sp>
              <p:nvSpPr>
                <p:cNvPr id="825" name="Freeform 29"/>
                <p:cNvSpPr>
                  <a:spLocks/>
                </p:cNvSpPr>
                <p:nvPr/>
              </p:nvSpPr>
              <p:spPr bwMode="auto">
                <a:xfrm>
                  <a:off x="4968876" y="2360613"/>
                  <a:ext cx="30163" cy="52388"/>
                </a:xfrm>
                <a:custGeom>
                  <a:avLst/>
                  <a:gdLst>
                    <a:gd name="T0" fmla="*/ 19 w 34"/>
                    <a:gd name="T1" fmla="*/ 0 h 58"/>
                    <a:gd name="T2" fmla="*/ 5 w 34"/>
                    <a:gd name="T3" fmla="*/ 15 h 58"/>
                    <a:gd name="T4" fmla="*/ 2 w 34"/>
                    <a:gd name="T5" fmla="*/ 40 h 58"/>
                    <a:gd name="T6" fmla="*/ 13 w 34"/>
                    <a:gd name="T7" fmla="*/ 58 h 58"/>
                    <a:gd name="T8" fmla="*/ 16 w 34"/>
                    <a:gd name="T9" fmla="*/ 58 h 58"/>
                    <a:gd name="T10" fmla="*/ 30 w 34"/>
                    <a:gd name="T11" fmla="*/ 47 h 58"/>
                    <a:gd name="T12" fmla="*/ 34 w 34"/>
                    <a:gd name="T13" fmla="*/ 15 h 58"/>
                    <a:gd name="T14" fmla="*/ 34 w 34"/>
                    <a:gd name="T15" fmla="*/ 14 h 58"/>
                    <a:gd name="T16" fmla="*/ 19 w 34"/>
                    <a:gd name="T17" fmla="*/ 0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4" h="58">
                      <a:moveTo>
                        <a:pt x="19" y="0"/>
                      </a:moveTo>
                      <a:cubicBezTo>
                        <a:pt x="11" y="0"/>
                        <a:pt x="5" y="7"/>
                        <a:pt x="5" y="15"/>
                      </a:cubicBezTo>
                      <a:cubicBezTo>
                        <a:pt x="5" y="24"/>
                        <a:pt x="4" y="32"/>
                        <a:pt x="2" y="40"/>
                      </a:cubicBezTo>
                      <a:cubicBezTo>
                        <a:pt x="0" y="48"/>
                        <a:pt x="5" y="56"/>
                        <a:pt x="13" y="58"/>
                      </a:cubicBezTo>
                      <a:cubicBezTo>
                        <a:pt x="14" y="58"/>
                        <a:pt x="15" y="58"/>
                        <a:pt x="16" y="58"/>
                      </a:cubicBezTo>
                      <a:cubicBezTo>
                        <a:pt x="23" y="58"/>
                        <a:pt x="29" y="53"/>
                        <a:pt x="30" y="47"/>
                      </a:cubicBezTo>
                      <a:cubicBezTo>
                        <a:pt x="32" y="36"/>
                        <a:pt x="34" y="26"/>
                        <a:pt x="34" y="15"/>
                      </a:cubicBezTo>
                      <a:cubicBezTo>
                        <a:pt x="34" y="14"/>
                        <a:pt x="34" y="14"/>
                        <a:pt x="34" y="14"/>
                      </a:cubicBezTo>
                      <a:cubicBezTo>
                        <a:pt x="34" y="6"/>
                        <a:pt x="27" y="0"/>
                        <a:pt x="19" y="0"/>
                      </a:cubicBezTo>
                      <a:close/>
                    </a:path>
                  </a:pathLst>
                </a:custGeom>
                <a:solidFill>
                  <a:srgbClr val="4D4D4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cs typeface=""/>
                  </a:endParaRPr>
                </a:p>
              </p:txBody>
            </p:sp>
            <p:sp>
              <p:nvSpPr>
                <p:cNvPr id="826" name="Freeform 30"/>
                <p:cNvSpPr>
                  <a:spLocks/>
                </p:cNvSpPr>
                <p:nvPr/>
              </p:nvSpPr>
              <p:spPr bwMode="auto">
                <a:xfrm>
                  <a:off x="4973638" y="2205038"/>
                  <a:ext cx="25400" cy="52388"/>
                </a:xfrm>
                <a:custGeom>
                  <a:avLst/>
                  <a:gdLst>
                    <a:gd name="T0" fmla="*/ 14 w 29"/>
                    <a:gd name="T1" fmla="*/ 0 h 58"/>
                    <a:gd name="T2" fmla="*/ 0 w 29"/>
                    <a:gd name="T3" fmla="*/ 15 h 58"/>
                    <a:gd name="T4" fmla="*/ 0 w 29"/>
                    <a:gd name="T5" fmla="*/ 43 h 58"/>
                    <a:gd name="T6" fmla="*/ 14 w 29"/>
                    <a:gd name="T7" fmla="*/ 58 h 58"/>
                    <a:gd name="T8" fmla="*/ 29 w 29"/>
                    <a:gd name="T9" fmla="*/ 43 h 58"/>
                    <a:gd name="T10" fmla="*/ 29 w 29"/>
                    <a:gd name="T11" fmla="*/ 15 h 58"/>
                    <a:gd name="T12" fmla="*/ 14 w 29"/>
                    <a:gd name="T13" fmla="*/ 0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9" h="58">
                      <a:moveTo>
                        <a:pt x="14" y="0"/>
                      </a:moveTo>
                      <a:cubicBezTo>
                        <a:pt x="6" y="0"/>
                        <a:pt x="0" y="7"/>
                        <a:pt x="0" y="15"/>
                      </a:cubicBezTo>
                      <a:cubicBezTo>
                        <a:pt x="0" y="43"/>
                        <a:pt x="0" y="43"/>
                        <a:pt x="0" y="43"/>
                      </a:cubicBezTo>
                      <a:cubicBezTo>
                        <a:pt x="0" y="51"/>
                        <a:pt x="6" y="58"/>
                        <a:pt x="14" y="58"/>
                      </a:cubicBezTo>
                      <a:cubicBezTo>
                        <a:pt x="22" y="58"/>
                        <a:pt x="29" y="51"/>
                        <a:pt x="29" y="43"/>
                      </a:cubicBezTo>
                      <a:cubicBezTo>
                        <a:pt x="29" y="15"/>
                        <a:pt x="29" y="15"/>
                        <a:pt x="29" y="15"/>
                      </a:cubicBezTo>
                      <a:cubicBezTo>
                        <a:pt x="29" y="7"/>
                        <a:pt x="22" y="0"/>
                        <a:pt x="14" y="0"/>
                      </a:cubicBezTo>
                      <a:close/>
                    </a:path>
                  </a:pathLst>
                </a:custGeom>
                <a:solidFill>
                  <a:srgbClr val="4D4D4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cs typeface=""/>
                  </a:endParaRPr>
                </a:p>
              </p:txBody>
            </p:sp>
            <p:sp>
              <p:nvSpPr>
                <p:cNvPr id="827" name="Freeform 31"/>
                <p:cNvSpPr>
                  <a:spLocks/>
                </p:cNvSpPr>
                <p:nvPr/>
              </p:nvSpPr>
              <p:spPr bwMode="auto">
                <a:xfrm>
                  <a:off x="4973638" y="2127250"/>
                  <a:ext cx="25400" cy="52388"/>
                </a:xfrm>
                <a:custGeom>
                  <a:avLst/>
                  <a:gdLst>
                    <a:gd name="T0" fmla="*/ 14 w 29"/>
                    <a:gd name="T1" fmla="*/ 0 h 58"/>
                    <a:gd name="T2" fmla="*/ 0 w 29"/>
                    <a:gd name="T3" fmla="*/ 15 h 58"/>
                    <a:gd name="T4" fmla="*/ 0 w 29"/>
                    <a:gd name="T5" fmla="*/ 43 h 58"/>
                    <a:gd name="T6" fmla="*/ 14 w 29"/>
                    <a:gd name="T7" fmla="*/ 58 h 58"/>
                    <a:gd name="T8" fmla="*/ 29 w 29"/>
                    <a:gd name="T9" fmla="*/ 43 h 58"/>
                    <a:gd name="T10" fmla="*/ 29 w 29"/>
                    <a:gd name="T11" fmla="*/ 15 h 58"/>
                    <a:gd name="T12" fmla="*/ 14 w 29"/>
                    <a:gd name="T13" fmla="*/ 0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9" h="58">
                      <a:moveTo>
                        <a:pt x="14" y="0"/>
                      </a:moveTo>
                      <a:cubicBezTo>
                        <a:pt x="6" y="0"/>
                        <a:pt x="0" y="7"/>
                        <a:pt x="0" y="15"/>
                      </a:cubicBezTo>
                      <a:cubicBezTo>
                        <a:pt x="0" y="43"/>
                        <a:pt x="0" y="43"/>
                        <a:pt x="0" y="43"/>
                      </a:cubicBezTo>
                      <a:cubicBezTo>
                        <a:pt x="0" y="51"/>
                        <a:pt x="6" y="58"/>
                        <a:pt x="14" y="58"/>
                      </a:cubicBezTo>
                      <a:cubicBezTo>
                        <a:pt x="22" y="58"/>
                        <a:pt x="29" y="51"/>
                        <a:pt x="29" y="43"/>
                      </a:cubicBezTo>
                      <a:cubicBezTo>
                        <a:pt x="29" y="15"/>
                        <a:pt x="29" y="15"/>
                        <a:pt x="29" y="15"/>
                      </a:cubicBezTo>
                      <a:cubicBezTo>
                        <a:pt x="29" y="7"/>
                        <a:pt x="22" y="0"/>
                        <a:pt x="14" y="0"/>
                      </a:cubicBezTo>
                      <a:close/>
                    </a:path>
                  </a:pathLst>
                </a:custGeom>
                <a:solidFill>
                  <a:srgbClr val="4D4D4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cs typeface=""/>
                  </a:endParaRPr>
                </a:p>
              </p:txBody>
            </p:sp>
            <p:sp>
              <p:nvSpPr>
                <p:cNvPr id="828" name="Freeform 32"/>
                <p:cNvSpPr>
                  <a:spLocks/>
                </p:cNvSpPr>
                <p:nvPr/>
              </p:nvSpPr>
              <p:spPr bwMode="auto">
                <a:xfrm>
                  <a:off x="4546601" y="2470150"/>
                  <a:ext cx="53975" cy="33338"/>
                </a:xfrm>
                <a:custGeom>
                  <a:avLst/>
                  <a:gdLst>
                    <a:gd name="T0" fmla="*/ 46 w 60"/>
                    <a:gd name="T1" fmla="*/ 8 h 37"/>
                    <a:gd name="T2" fmla="*/ 21 w 60"/>
                    <a:gd name="T3" fmla="*/ 2 h 37"/>
                    <a:gd name="T4" fmla="*/ 3 w 60"/>
                    <a:gd name="T5" fmla="*/ 11 h 37"/>
                    <a:gd name="T6" fmla="*/ 12 w 60"/>
                    <a:gd name="T7" fmla="*/ 30 h 37"/>
                    <a:gd name="T8" fmla="*/ 43 w 60"/>
                    <a:gd name="T9" fmla="*/ 37 h 37"/>
                    <a:gd name="T10" fmla="*/ 44 w 60"/>
                    <a:gd name="T11" fmla="*/ 37 h 37"/>
                    <a:gd name="T12" fmla="*/ 59 w 60"/>
                    <a:gd name="T13" fmla="*/ 24 h 37"/>
                    <a:gd name="T14" fmla="*/ 46 w 60"/>
                    <a:gd name="T15" fmla="*/ 8 h 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60" h="37">
                      <a:moveTo>
                        <a:pt x="46" y="8"/>
                      </a:moveTo>
                      <a:cubicBezTo>
                        <a:pt x="38" y="7"/>
                        <a:pt x="29" y="5"/>
                        <a:pt x="21" y="2"/>
                      </a:cubicBezTo>
                      <a:cubicBezTo>
                        <a:pt x="14" y="0"/>
                        <a:pt x="6" y="4"/>
                        <a:pt x="3" y="11"/>
                      </a:cubicBezTo>
                      <a:cubicBezTo>
                        <a:pt x="0" y="19"/>
                        <a:pt x="4" y="27"/>
                        <a:pt x="12" y="30"/>
                      </a:cubicBezTo>
                      <a:cubicBezTo>
                        <a:pt x="22" y="33"/>
                        <a:pt x="32" y="36"/>
                        <a:pt x="43" y="37"/>
                      </a:cubicBezTo>
                      <a:cubicBezTo>
                        <a:pt x="43" y="37"/>
                        <a:pt x="44" y="37"/>
                        <a:pt x="44" y="37"/>
                      </a:cubicBezTo>
                      <a:cubicBezTo>
                        <a:pt x="51" y="37"/>
                        <a:pt x="58" y="32"/>
                        <a:pt x="59" y="24"/>
                      </a:cubicBezTo>
                      <a:cubicBezTo>
                        <a:pt x="60" y="16"/>
                        <a:pt x="54" y="9"/>
                        <a:pt x="46" y="8"/>
                      </a:cubicBezTo>
                      <a:close/>
                    </a:path>
                  </a:pathLst>
                </a:custGeom>
                <a:solidFill>
                  <a:srgbClr val="4D4D4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cs typeface=""/>
                  </a:endParaRPr>
                </a:p>
              </p:txBody>
            </p:sp>
            <p:sp>
              <p:nvSpPr>
                <p:cNvPr id="829" name="Freeform 33"/>
                <p:cNvSpPr>
                  <a:spLocks/>
                </p:cNvSpPr>
                <p:nvPr/>
              </p:nvSpPr>
              <p:spPr bwMode="auto">
                <a:xfrm>
                  <a:off x="4781551" y="2478088"/>
                  <a:ext cx="50800" cy="25400"/>
                </a:xfrm>
                <a:custGeom>
                  <a:avLst/>
                  <a:gdLst>
                    <a:gd name="T0" fmla="*/ 43 w 57"/>
                    <a:gd name="T1" fmla="*/ 0 h 29"/>
                    <a:gd name="T2" fmla="*/ 14 w 57"/>
                    <a:gd name="T3" fmla="*/ 0 h 29"/>
                    <a:gd name="T4" fmla="*/ 0 w 57"/>
                    <a:gd name="T5" fmla="*/ 15 h 29"/>
                    <a:gd name="T6" fmla="*/ 14 w 57"/>
                    <a:gd name="T7" fmla="*/ 29 h 29"/>
                    <a:gd name="T8" fmla="*/ 43 w 57"/>
                    <a:gd name="T9" fmla="*/ 29 h 29"/>
                    <a:gd name="T10" fmla="*/ 57 w 57"/>
                    <a:gd name="T11" fmla="*/ 15 h 29"/>
                    <a:gd name="T12" fmla="*/ 43 w 57"/>
                    <a:gd name="T13" fmla="*/ 0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7" h="29">
                      <a:moveTo>
                        <a:pt x="43" y="0"/>
                      </a:moveTo>
                      <a:cubicBezTo>
                        <a:pt x="14" y="0"/>
                        <a:pt x="14" y="0"/>
                        <a:pt x="14" y="0"/>
                      </a:cubicBezTo>
                      <a:cubicBezTo>
                        <a:pt x="6" y="0"/>
                        <a:pt x="0" y="7"/>
                        <a:pt x="0" y="15"/>
                      </a:cubicBezTo>
                      <a:cubicBezTo>
                        <a:pt x="0" y="23"/>
                        <a:pt x="6" y="29"/>
                        <a:pt x="14" y="29"/>
                      </a:cubicBezTo>
                      <a:cubicBezTo>
                        <a:pt x="43" y="29"/>
                        <a:pt x="43" y="29"/>
                        <a:pt x="43" y="29"/>
                      </a:cubicBezTo>
                      <a:cubicBezTo>
                        <a:pt x="51" y="29"/>
                        <a:pt x="57" y="23"/>
                        <a:pt x="57" y="15"/>
                      </a:cubicBezTo>
                      <a:cubicBezTo>
                        <a:pt x="57" y="7"/>
                        <a:pt x="51" y="0"/>
                        <a:pt x="43" y="0"/>
                      </a:cubicBezTo>
                      <a:close/>
                    </a:path>
                  </a:pathLst>
                </a:custGeom>
                <a:solidFill>
                  <a:srgbClr val="4D4D4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cs typeface=""/>
                  </a:endParaRPr>
                </a:p>
              </p:txBody>
            </p:sp>
            <p:sp>
              <p:nvSpPr>
                <p:cNvPr id="830" name="Freeform 34"/>
                <p:cNvSpPr>
                  <a:spLocks/>
                </p:cNvSpPr>
                <p:nvPr/>
              </p:nvSpPr>
              <p:spPr bwMode="auto">
                <a:xfrm>
                  <a:off x="4703763" y="2478088"/>
                  <a:ext cx="50800" cy="25400"/>
                </a:xfrm>
                <a:custGeom>
                  <a:avLst/>
                  <a:gdLst>
                    <a:gd name="T0" fmla="*/ 44 w 58"/>
                    <a:gd name="T1" fmla="*/ 0 h 29"/>
                    <a:gd name="T2" fmla="*/ 15 w 58"/>
                    <a:gd name="T3" fmla="*/ 0 h 29"/>
                    <a:gd name="T4" fmla="*/ 0 w 58"/>
                    <a:gd name="T5" fmla="*/ 15 h 29"/>
                    <a:gd name="T6" fmla="*/ 15 w 58"/>
                    <a:gd name="T7" fmla="*/ 29 h 29"/>
                    <a:gd name="T8" fmla="*/ 44 w 58"/>
                    <a:gd name="T9" fmla="*/ 29 h 29"/>
                    <a:gd name="T10" fmla="*/ 58 w 58"/>
                    <a:gd name="T11" fmla="*/ 15 h 29"/>
                    <a:gd name="T12" fmla="*/ 44 w 58"/>
                    <a:gd name="T13" fmla="*/ 0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8" h="29">
                      <a:moveTo>
                        <a:pt x="44" y="0"/>
                      </a:moveTo>
                      <a:cubicBezTo>
                        <a:pt x="15" y="0"/>
                        <a:pt x="15" y="0"/>
                        <a:pt x="15" y="0"/>
                      </a:cubicBezTo>
                      <a:cubicBezTo>
                        <a:pt x="7" y="0"/>
                        <a:pt x="0" y="7"/>
                        <a:pt x="0" y="15"/>
                      </a:cubicBezTo>
                      <a:cubicBezTo>
                        <a:pt x="0" y="23"/>
                        <a:pt x="7" y="29"/>
                        <a:pt x="15" y="29"/>
                      </a:cubicBezTo>
                      <a:cubicBezTo>
                        <a:pt x="44" y="29"/>
                        <a:pt x="44" y="29"/>
                        <a:pt x="44" y="29"/>
                      </a:cubicBezTo>
                      <a:cubicBezTo>
                        <a:pt x="51" y="29"/>
                        <a:pt x="58" y="23"/>
                        <a:pt x="58" y="15"/>
                      </a:cubicBezTo>
                      <a:cubicBezTo>
                        <a:pt x="58" y="7"/>
                        <a:pt x="51" y="0"/>
                        <a:pt x="44" y="0"/>
                      </a:cubicBezTo>
                      <a:close/>
                    </a:path>
                  </a:pathLst>
                </a:custGeom>
                <a:solidFill>
                  <a:srgbClr val="4D4D4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cs typeface=""/>
                  </a:endParaRPr>
                </a:p>
              </p:txBody>
            </p:sp>
            <p:sp>
              <p:nvSpPr>
                <p:cNvPr id="831" name="Freeform 35"/>
                <p:cNvSpPr>
                  <a:spLocks/>
                </p:cNvSpPr>
                <p:nvPr/>
              </p:nvSpPr>
              <p:spPr bwMode="auto">
                <a:xfrm>
                  <a:off x="4625976" y="2478088"/>
                  <a:ext cx="52388" cy="25400"/>
                </a:xfrm>
                <a:custGeom>
                  <a:avLst/>
                  <a:gdLst>
                    <a:gd name="T0" fmla="*/ 43 w 58"/>
                    <a:gd name="T1" fmla="*/ 0 h 29"/>
                    <a:gd name="T2" fmla="*/ 15 w 58"/>
                    <a:gd name="T3" fmla="*/ 0 h 29"/>
                    <a:gd name="T4" fmla="*/ 0 w 58"/>
                    <a:gd name="T5" fmla="*/ 15 h 29"/>
                    <a:gd name="T6" fmla="*/ 15 w 58"/>
                    <a:gd name="T7" fmla="*/ 29 h 29"/>
                    <a:gd name="T8" fmla="*/ 43 w 58"/>
                    <a:gd name="T9" fmla="*/ 29 h 29"/>
                    <a:gd name="T10" fmla="*/ 58 w 58"/>
                    <a:gd name="T11" fmla="*/ 15 h 29"/>
                    <a:gd name="T12" fmla="*/ 43 w 58"/>
                    <a:gd name="T13" fmla="*/ 0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8" h="29">
                      <a:moveTo>
                        <a:pt x="43" y="0"/>
                      </a:moveTo>
                      <a:cubicBezTo>
                        <a:pt x="15" y="0"/>
                        <a:pt x="15" y="0"/>
                        <a:pt x="15" y="0"/>
                      </a:cubicBezTo>
                      <a:cubicBezTo>
                        <a:pt x="7" y="0"/>
                        <a:pt x="0" y="7"/>
                        <a:pt x="0" y="15"/>
                      </a:cubicBezTo>
                      <a:cubicBezTo>
                        <a:pt x="0" y="23"/>
                        <a:pt x="7" y="29"/>
                        <a:pt x="15" y="29"/>
                      </a:cubicBezTo>
                      <a:cubicBezTo>
                        <a:pt x="43" y="29"/>
                        <a:pt x="43" y="29"/>
                        <a:pt x="43" y="29"/>
                      </a:cubicBezTo>
                      <a:cubicBezTo>
                        <a:pt x="51" y="29"/>
                        <a:pt x="58" y="23"/>
                        <a:pt x="58" y="15"/>
                      </a:cubicBezTo>
                      <a:cubicBezTo>
                        <a:pt x="58" y="7"/>
                        <a:pt x="51" y="0"/>
                        <a:pt x="43" y="0"/>
                      </a:cubicBezTo>
                      <a:close/>
                    </a:path>
                  </a:pathLst>
                </a:custGeom>
                <a:solidFill>
                  <a:srgbClr val="4D4D4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cs typeface=""/>
                  </a:endParaRPr>
                </a:p>
              </p:txBody>
            </p:sp>
            <p:sp>
              <p:nvSpPr>
                <p:cNvPr id="832" name="Freeform 38"/>
                <p:cNvSpPr>
                  <a:spLocks/>
                </p:cNvSpPr>
                <p:nvPr/>
              </p:nvSpPr>
              <p:spPr bwMode="auto">
                <a:xfrm>
                  <a:off x="4859338" y="2473325"/>
                  <a:ext cx="52388" cy="30163"/>
                </a:xfrm>
                <a:custGeom>
                  <a:avLst/>
                  <a:gdLst>
                    <a:gd name="T0" fmla="*/ 39 w 58"/>
                    <a:gd name="T1" fmla="*/ 2 h 34"/>
                    <a:gd name="T2" fmla="*/ 14 w 58"/>
                    <a:gd name="T3" fmla="*/ 5 h 34"/>
                    <a:gd name="T4" fmla="*/ 0 w 58"/>
                    <a:gd name="T5" fmla="*/ 20 h 34"/>
                    <a:gd name="T6" fmla="*/ 14 w 58"/>
                    <a:gd name="T7" fmla="*/ 34 h 34"/>
                    <a:gd name="T8" fmla="*/ 14 w 58"/>
                    <a:gd name="T9" fmla="*/ 34 h 34"/>
                    <a:gd name="T10" fmla="*/ 46 w 58"/>
                    <a:gd name="T11" fmla="*/ 30 h 34"/>
                    <a:gd name="T12" fmla="*/ 56 w 58"/>
                    <a:gd name="T13" fmla="*/ 12 h 34"/>
                    <a:gd name="T14" fmla="*/ 39 w 58"/>
                    <a:gd name="T15" fmla="*/ 2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58" h="34">
                      <a:moveTo>
                        <a:pt x="39" y="2"/>
                      </a:moveTo>
                      <a:cubicBezTo>
                        <a:pt x="31" y="4"/>
                        <a:pt x="22" y="5"/>
                        <a:pt x="14" y="5"/>
                      </a:cubicBezTo>
                      <a:cubicBezTo>
                        <a:pt x="6" y="5"/>
                        <a:pt x="0" y="12"/>
                        <a:pt x="0" y="20"/>
                      </a:cubicBezTo>
                      <a:cubicBezTo>
                        <a:pt x="0" y="28"/>
                        <a:pt x="6" y="34"/>
                        <a:pt x="14" y="34"/>
                      </a:cubicBezTo>
                      <a:cubicBezTo>
                        <a:pt x="14" y="34"/>
                        <a:pt x="14" y="34"/>
                        <a:pt x="14" y="34"/>
                      </a:cubicBezTo>
                      <a:cubicBezTo>
                        <a:pt x="25" y="34"/>
                        <a:pt x="36" y="32"/>
                        <a:pt x="46" y="30"/>
                      </a:cubicBezTo>
                      <a:cubicBezTo>
                        <a:pt x="54" y="28"/>
                        <a:pt x="58" y="20"/>
                        <a:pt x="56" y="12"/>
                      </a:cubicBezTo>
                      <a:cubicBezTo>
                        <a:pt x="55" y="5"/>
                        <a:pt x="47" y="0"/>
                        <a:pt x="39" y="2"/>
                      </a:cubicBezTo>
                      <a:close/>
                    </a:path>
                  </a:pathLst>
                </a:custGeom>
                <a:solidFill>
                  <a:srgbClr val="4D4D4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cs typeface=""/>
                  </a:endParaRPr>
                </a:p>
              </p:txBody>
            </p:sp>
          </p:grpSp>
          <p:sp>
            <p:nvSpPr>
              <p:cNvPr id="808" name="Rounded Rectangle 807"/>
              <p:cNvSpPr/>
              <p:nvPr/>
            </p:nvSpPr>
            <p:spPr>
              <a:xfrm>
                <a:off x="5359901" y="2386601"/>
                <a:ext cx="308105" cy="310923"/>
              </a:xfrm>
              <a:prstGeom prst="roundRect">
                <a:avLst/>
              </a:prstGeom>
              <a:solidFill>
                <a:srgbClr val="F7964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"/>
                  <a:cs typeface=""/>
                </a:endParaRPr>
              </a:p>
            </p:txBody>
          </p:sp>
          <p:sp>
            <p:nvSpPr>
              <p:cNvPr id="809" name="Freeform 12"/>
              <p:cNvSpPr>
                <a:spLocks noEditPoints="1"/>
              </p:cNvSpPr>
              <p:nvPr/>
            </p:nvSpPr>
            <p:spPr bwMode="auto">
              <a:xfrm>
                <a:off x="5406483" y="2446478"/>
                <a:ext cx="214941" cy="191168"/>
              </a:xfrm>
              <a:custGeom>
                <a:avLst/>
                <a:gdLst>
                  <a:gd name="T0" fmla="*/ 419 w 494"/>
                  <a:gd name="T1" fmla="*/ 299 h 448"/>
                  <a:gd name="T2" fmla="*/ 403 w 494"/>
                  <a:gd name="T3" fmla="*/ 301 h 448"/>
                  <a:gd name="T4" fmla="*/ 302 w 494"/>
                  <a:gd name="T5" fmla="*/ 126 h 448"/>
                  <a:gd name="T6" fmla="*/ 322 w 494"/>
                  <a:gd name="T7" fmla="*/ 75 h 448"/>
                  <a:gd name="T8" fmla="*/ 247 w 494"/>
                  <a:gd name="T9" fmla="*/ 0 h 448"/>
                  <a:gd name="T10" fmla="*/ 173 w 494"/>
                  <a:gd name="T11" fmla="*/ 75 h 448"/>
                  <a:gd name="T12" fmla="*/ 193 w 494"/>
                  <a:gd name="T13" fmla="*/ 126 h 448"/>
                  <a:gd name="T14" fmla="*/ 91 w 494"/>
                  <a:gd name="T15" fmla="*/ 301 h 448"/>
                  <a:gd name="T16" fmla="*/ 75 w 494"/>
                  <a:gd name="T17" fmla="*/ 299 h 448"/>
                  <a:gd name="T18" fmla="*/ 0 w 494"/>
                  <a:gd name="T19" fmla="*/ 373 h 448"/>
                  <a:gd name="T20" fmla="*/ 75 w 494"/>
                  <a:gd name="T21" fmla="*/ 448 h 448"/>
                  <a:gd name="T22" fmla="*/ 146 w 494"/>
                  <a:gd name="T23" fmla="*/ 395 h 448"/>
                  <a:gd name="T24" fmla="*/ 349 w 494"/>
                  <a:gd name="T25" fmla="*/ 395 h 448"/>
                  <a:gd name="T26" fmla="*/ 419 w 494"/>
                  <a:gd name="T27" fmla="*/ 448 h 448"/>
                  <a:gd name="T28" fmla="*/ 494 w 494"/>
                  <a:gd name="T29" fmla="*/ 373 h 448"/>
                  <a:gd name="T30" fmla="*/ 419 w 494"/>
                  <a:gd name="T31" fmla="*/ 299 h 448"/>
                  <a:gd name="T32" fmla="*/ 349 w 494"/>
                  <a:gd name="T33" fmla="*/ 351 h 448"/>
                  <a:gd name="T34" fmla="*/ 146 w 494"/>
                  <a:gd name="T35" fmla="*/ 351 h 448"/>
                  <a:gd name="T36" fmla="*/ 130 w 494"/>
                  <a:gd name="T37" fmla="*/ 323 h 448"/>
                  <a:gd name="T38" fmla="*/ 231 w 494"/>
                  <a:gd name="T39" fmla="*/ 148 h 448"/>
                  <a:gd name="T40" fmla="*/ 247 w 494"/>
                  <a:gd name="T41" fmla="*/ 150 h 448"/>
                  <a:gd name="T42" fmla="*/ 264 w 494"/>
                  <a:gd name="T43" fmla="*/ 148 h 448"/>
                  <a:gd name="T44" fmla="*/ 365 w 494"/>
                  <a:gd name="T45" fmla="*/ 323 h 448"/>
                  <a:gd name="T46" fmla="*/ 349 w 494"/>
                  <a:gd name="T47" fmla="*/ 351 h 4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494" h="448">
                    <a:moveTo>
                      <a:pt x="419" y="299"/>
                    </a:moveTo>
                    <a:cubicBezTo>
                      <a:pt x="414" y="299"/>
                      <a:pt x="408" y="300"/>
                      <a:pt x="403" y="301"/>
                    </a:cubicBezTo>
                    <a:cubicBezTo>
                      <a:pt x="302" y="126"/>
                      <a:pt x="302" y="126"/>
                      <a:pt x="302" y="126"/>
                    </a:cubicBezTo>
                    <a:cubicBezTo>
                      <a:pt x="314" y="112"/>
                      <a:pt x="322" y="95"/>
                      <a:pt x="322" y="75"/>
                    </a:cubicBezTo>
                    <a:cubicBezTo>
                      <a:pt x="322" y="34"/>
                      <a:pt x="288" y="0"/>
                      <a:pt x="247" y="0"/>
                    </a:cubicBezTo>
                    <a:cubicBezTo>
                      <a:pt x="206" y="0"/>
                      <a:pt x="173" y="34"/>
                      <a:pt x="173" y="75"/>
                    </a:cubicBezTo>
                    <a:cubicBezTo>
                      <a:pt x="173" y="95"/>
                      <a:pt x="180" y="112"/>
                      <a:pt x="193" y="126"/>
                    </a:cubicBezTo>
                    <a:cubicBezTo>
                      <a:pt x="91" y="301"/>
                      <a:pt x="91" y="301"/>
                      <a:pt x="91" y="301"/>
                    </a:cubicBezTo>
                    <a:cubicBezTo>
                      <a:pt x="86" y="300"/>
                      <a:pt x="81" y="299"/>
                      <a:pt x="75" y="299"/>
                    </a:cubicBezTo>
                    <a:cubicBezTo>
                      <a:pt x="34" y="299"/>
                      <a:pt x="0" y="332"/>
                      <a:pt x="0" y="373"/>
                    </a:cubicBezTo>
                    <a:cubicBezTo>
                      <a:pt x="0" y="415"/>
                      <a:pt x="34" y="448"/>
                      <a:pt x="75" y="448"/>
                    </a:cubicBezTo>
                    <a:cubicBezTo>
                      <a:pt x="108" y="448"/>
                      <a:pt x="136" y="426"/>
                      <a:pt x="146" y="395"/>
                    </a:cubicBezTo>
                    <a:cubicBezTo>
                      <a:pt x="349" y="395"/>
                      <a:pt x="349" y="395"/>
                      <a:pt x="349" y="395"/>
                    </a:cubicBezTo>
                    <a:cubicBezTo>
                      <a:pt x="358" y="426"/>
                      <a:pt x="386" y="448"/>
                      <a:pt x="419" y="448"/>
                    </a:cubicBezTo>
                    <a:cubicBezTo>
                      <a:pt x="461" y="448"/>
                      <a:pt x="494" y="415"/>
                      <a:pt x="494" y="373"/>
                    </a:cubicBezTo>
                    <a:cubicBezTo>
                      <a:pt x="494" y="332"/>
                      <a:pt x="461" y="299"/>
                      <a:pt x="419" y="299"/>
                    </a:cubicBezTo>
                    <a:close/>
                    <a:moveTo>
                      <a:pt x="349" y="351"/>
                    </a:moveTo>
                    <a:cubicBezTo>
                      <a:pt x="146" y="351"/>
                      <a:pt x="146" y="351"/>
                      <a:pt x="146" y="351"/>
                    </a:cubicBezTo>
                    <a:cubicBezTo>
                      <a:pt x="142" y="341"/>
                      <a:pt x="137" y="331"/>
                      <a:pt x="130" y="323"/>
                    </a:cubicBezTo>
                    <a:cubicBezTo>
                      <a:pt x="231" y="148"/>
                      <a:pt x="231" y="148"/>
                      <a:pt x="231" y="148"/>
                    </a:cubicBezTo>
                    <a:cubicBezTo>
                      <a:pt x="236" y="149"/>
                      <a:pt x="242" y="150"/>
                      <a:pt x="247" y="150"/>
                    </a:cubicBezTo>
                    <a:cubicBezTo>
                      <a:pt x="253" y="150"/>
                      <a:pt x="258" y="149"/>
                      <a:pt x="264" y="148"/>
                    </a:cubicBezTo>
                    <a:cubicBezTo>
                      <a:pt x="365" y="323"/>
                      <a:pt x="365" y="323"/>
                      <a:pt x="365" y="323"/>
                    </a:cubicBezTo>
                    <a:cubicBezTo>
                      <a:pt x="358" y="331"/>
                      <a:pt x="352" y="341"/>
                      <a:pt x="349" y="351"/>
                    </a:cubicBezTo>
                    <a:close/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"/>
                </a:endParaRPr>
              </a:p>
            </p:txBody>
          </p:sp>
        </p:grpSp>
        <p:grpSp>
          <p:nvGrpSpPr>
            <p:cNvPr id="698" name="Group 697"/>
            <p:cNvGrpSpPr/>
            <p:nvPr/>
          </p:nvGrpSpPr>
          <p:grpSpPr>
            <a:xfrm>
              <a:off x="4386023" y="3006794"/>
              <a:ext cx="323368" cy="283709"/>
              <a:chOff x="5310724" y="2352924"/>
              <a:chExt cx="398754" cy="374816"/>
            </a:xfrm>
          </p:grpSpPr>
          <p:grpSp>
            <p:nvGrpSpPr>
              <p:cNvPr id="781" name="Group 780"/>
              <p:cNvGrpSpPr/>
              <p:nvPr/>
            </p:nvGrpSpPr>
            <p:grpSpPr>
              <a:xfrm rot="5400000">
                <a:off x="5322693" y="2340955"/>
                <a:ext cx="374816" cy="398754"/>
                <a:chOff x="4471988" y="1985963"/>
                <a:chExt cx="527051" cy="517525"/>
              </a:xfrm>
            </p:grpSpPr>
            <p:sp>
              <p:nvSpPr>
                <p:cNvPr id="784" name="Freeform 13"/>
                <p:cNvSpPr>
                  <a:spLocks/>
                </p:cNvSpPr>
                <p:nvPr/>
              </p:nvSpPr>
              <p:spPr bwMode="auto">
                <a:xfrm>
                  <a:off x="4471988" y="2117725"/>
                  <a:ext cx="25400" cy="50800"/>
                </a:xfrm>
                <a:custGeom>
                  <a:avLst/>
                  <a:gdLst>
                    <a:gd name="T0" fmla="*/ 14 w 29"/>
                    <a:gd name="T1" fmla="*/ 57 h 57"/>
                    <a:gd name="T2" fmla="*/ 29 w 29"/>
                    <a:gd name="T3" fmla="*/ 43 h 57"/>
                    <a:gd name="T4" fmla="*/ 29 w 29"/>
                    <a:gd name="T5" fmla="*/ 14 h 57"/>
                    <a:gd name="T6" fmla="*/ 14 w 29"/>
                    <a:gd name="T7" fmla="*/ 0 h 57"/>
                    <a:gd name="T8" fmla="*/ 0 w 29"/>
                    <a:gd name="T9" fmla="*/ 14 h 57"/>
                    <a:gd name="T10" fmla="*/ 0 w 29"/>
                    <a:gd name="T11" fmla="*/ 43 h 57"/>
                    <a:gd name="T12" fmla="*/ 14 w 29"/>
                    <a:gd name="T13" fmla="*/ 57 h 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9" h="57">
                      <a:moveTo>
                        <a:pt x="14" y="57"/>
                      </a:moveTo>
                      <a:cubicBezTo>
                        <a:pt x="22" y="57"/>
                        <a:pt x="29" y="51"/>
                        <a:pt x="29" y="43"/>
                      </a:cubicBezTo>
                      <a:cubicBezTo>
                        <a:pt x="29" y="14"/>
                        <a:pt x="29" y="14"/>
                        <a:pt x="29" y="14"/>
                      </a:cubicBezTo>
                      <a:cubicBezTo>
                        <a:pt x="29" y="6"/>
                        <a:pt x="22" y="0"/>
                        <a:pt x="14" y="0"/>
                      </a:cubicBezTo>
                      <a:cubicBezTo>
                        <a:pt x="7" y="0"/>
                        <a:pt x="0" y="6"/>
                        <a:pt x="0" y="14"/>
                      </a:cubicBezTo>
                      <a:cubicBezTo>
                        <a:pt x="0" y="43"/>
                        <a:pt x="0" y="43"/>
                        <a:pt x="0" y="43"/>
                      </a:cubicBezTo>
                      <a:cubicBezTo>
                        <a:pt x="0" y="51"/>
                        <a:pt x="7" y="57"/>
                        <a:pt x="14" y="57"/>
                      </a:cubicBezTo>
                      <a:close/>
                    </a:path>
                  </a:pathLst>
                </a:custGeom>
                <a:solidFill>
                  <a:srgbClr val="4D4D4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cs typeface=""/>
                  </a:endParaRPr>
                </a:p>
              </p:txBody>
            </p:sp>
            <p:sp>
              <p:nvSpPr>
                <p:cNvPr id="785" name="Freeform 14"/>
                <p:cNvSpPr>
                  <a:spLocks/>
                </p:cNvSpPr>
                <p:nvPr/>
              </p:nvSpPr>
              <p:spPr bwMode="auto">
                <a:xfrm>
                  <a:off x="4471988" y="2271713"/>
                  <a:ext cx="25400" cy="52388"/>
                </a:xfrm>
                <a:custGeom>
                  <a:avLst/>
                  <a:gdLst>
                    <a:gd name="T0" fmla="*/ 14 w 29"/>
                    <a:gd name="T1" fmla="*/ 58 h 58"/>
                    <a:gd name="T2" fmla="*/ 29 w 29"/>
                    <a:gd name="T3" fmla="*/ 43 h 58"/>
                    <a:gd name="T4" fmla="*/ 29 w 29"/>
                    <a:gd name="T5" fmla="*/ 15 h 58"/>
                    <a:gd name="T6" fmla="*/ 14 w 29"/>
                    <a:gd name="T7" fmla="*/ 0 h 58"/>
                    <a:gd name="T8" fmla="*/ 0 w 29"/>
                    <a:gd name="T9" fmla="*/ 15 h 58"/>
                    <a:gd name="T10" fmla="*/ 0 w 29"/>
                    <a:gd name="T11" fmla="*/ 43 h 58"/>
                    <a:gd name="T12" fmla="*/ 14 w 29"/>
                    <a:gd name="T13" fmla="*/ 58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9" h="58">
                      <a:moveTo>
                        <a:pt x="14" y="58"/>
                      </a:moveTo>
                      <a:cubicBezTo>
                        <a:pt x="22" y="58"/>
                        <a:pt x="29" y="51"/>
                        <a:pt x="29" y="43"/>
                      </a:cubicBezTo>
                      <a:cubicBezTo>
                        <a:pt x="29" y="15"/>
                        <a:pt x="29" y="15"/>
                        <a:pt x="29" y="15"/>
                      </a:cubicBezTo>
                      <a:cubicBezTo>
                        <a:pt x="29" y="7"/>
                        <a:pt x="22" y="0"/>
                        <a:pt x="14" y="0"/>
                      </a:cubicBezTo>
                      <a:cubicBezTo>
                        <a:pt x="7" y="0"/>
                        <a:pt x="0" y="7"/>
                        <a:pt x="0" y="15"/>
                      </a:cubicBezTo>
                      <a:cubicBezTo>
                        <a:pt x="0" y="43"/>
                        <a:pt x="0" y="43"/>
                        <a:pt x="0" y="43"/>
                      </a:cubicBezTo>
                      <a:cubicBezTo>
                        <a:pt x="0" y="51"/>
                        <a:pt x="7" y="58"/>
                        <a:pt x="14" y="58"/>
                      </a:cubicBezTo>
                      <a:close/>
                    </a:path>
                  </a:pathLst>
                </a:custGeom>
                <a:solidFill>
                  <a:srgbClr val="4D4D4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cs typeface=""/>
                  </a:endParaRPr>
                </a:p>
              </p:txBody>
            </p:sp>
            <p:sp>
              <p:nvSpPr>
                <p:cNvPr id="786" name="Freeform 15"/>
                <p:cNvSpPr>
                  <a:spLocks/>
                </p:cNvSpPr>
                <p:nvPr/>
              </p:nvSpPr>
              <p:spPr bwMode="auto">
                <a:xfrm>
                  <a:off x="4487863" y="2422525"/>
                  <a:ext cx="44450" cy="47625"/>
                </a:xfrm>
                <a:custGeom>
                  <a:avLst/>
                  <a:gdLst>
                    <a:gd name="T0" fmla="*/ 29 w 50"/>
                    <a:gd name="T1" fmla="*/ 8 h 53"/>
                    <a:gd name="T2" fmla="*/ 9 w 50"/>
                    <a:gd name="T3" fmla="*/ 4 h 53"/>
                    <a:gd name="T4" fmla="*/ 4 w 50"/>
                    <a:gd name="T5" fmla="*/ 24 h 53"/>
                    <a:gd name="T6" fmla="*/ 24 w 50"/>
                    <a:gd name="T7" fmla="*/ 49 h 53"/>
                    <a:gd name="T8" fmla="*/ 34 w 50"/>
                    <a:gd name="T9" fmla="*/ 53 h 53"/>
                    <a:gd name="T10" fmla="*/ 45 w 50"/>
                    <a:gd name="T11" fmla="*/ 49 h 53"/>
                    <a:gd name="T12" fmla="*/ 45 w 50"/>
                    <a:gd name="T13" fmla="*/ 28 h 53"/>
                    <a:gd name="T14" fmla="*/ 29 w 50"/>
                    <a:gd name="T15" fmla="*/ 8 h 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50" h="53">
                      <a:moveTo>
                        <a:pt x="29" y="8"/>
                      </a:moveTo>
                      <a:cubicBezTo>
                        <a:pt x="24" y="2"/>
                        <a:pt x="15" y="0"/>
                        <a:pt x="9" y="4"/>
                      </a:cubicBezTo>
                      <a:cubicBezTo>
                        <a:pt x="2" y="8"/>
                        <a:pt x="0" y="17"/>
                        <a:pt x="4" y="24"/>
                      </a:cubicBezTo>
                      <a:cubicBezTo>
                        <a:pt x="10" y="33"/>
                        <a:pt x="17" y="41"/>
                        <a:pt x="24" y="49"/>
                      </a:cubicBezTo>
                      <a:cubicBezTo>
                        <a:pt x="27" y="51"/>
                        <a:pt x="31" y="53"/>
                        <a:pt x="34" y="53"/>
                      </a:cubicBezTo>
                      <a:cubicBezTo>
                        <a:pt x="38" y="53"/>
                        <a:pt x="42" y="51"/>
                        <a:pt x="45" y="49"/>
                      </a:cubicBezTo>
                      <a:cubicBezTo>
                        <a:pt x="50" y="43"/>
                        <a:pt x="50" y="34"/>
                        <a:pt x="45" y="28"/>
                      </a:cubicBezTo>
                      <a:cubicBezTo>
                        <a:pt x="39" y="22"/>
                        <a:pt x="33" y="15"/>
                        <a:pt x="29" y="8"/>
                      </a:cubicBezTo>
                      <a:close/>
                    </a:path>
                  </a:pathLst>
                </a:custGeom>
                <a:solidFill>
                  <a:srgbClr val="4D4D4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cs typeface=""/>
                  </a:endParaRPr>
                </a:p>
              </p:txBody>
            </p:sp>
            <p:sp>
              <p:nvSpPr>
                <p:cNvPr id="787" name="Freeform 16"/>
                <p:cNvSpPr>
                  <a:spLocks/>
                </p:cNvSpPr>
                <p:nvPr/>
              </p:nvSpPr>
              <p:spPr bwMode="auto">
                <a:xfrm>
                  <a:off x="4471988" y="2193925"/>
                  <a:ext cx="25400" cy="52388"/>
                </a:xfrm>
                <a:custGeom>
                  <a:avLst/>
                  <a:gdLst>
                    <a:gd name="T0" fmla="*/ 14 w 29"/>
                    <a:gd name="T1" fmla="*/ 58 h 58"/>
                    <a:gd name="T2" fmla="*/ 29 w 29"/>
                    <a:gd name="T3" fmla="*/ 43 h 58"/>
                    <a:gd name="T4" fmla="*/ 29 w 29"/>
                    <a:gd name="T5" fmla="*/ 14 h 58"/>
                    <a:gd name="T6" fmla="*/ 14 w 29"/>
                    <a:gd name="T7" fmla="*/ 0 h 58"/>
                    <a:gd name="T8" fmla="*/ 0 w 29"/>
                    <a:gd name="T9" fmla="*/ 14 h 58"/>
                    <a:gd name="T10" fmla="*/ 0 w 29"/>
                    <a:gd name="T11" fmla="*/ 43 h 58"/>
                    <a:gd name="T12" fmla="*/ 14 w 29"/>
                    <a:gd name="T13" fmla="*/ 58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9" h="58">
                      <a:moveTo>
                        <a:pt x="14" y="58"/>
                      </a:moveTo>
                      <a:cubicBezTo>
                        <a:pt x="22" y="58"/>
                        <a:pt x="29" y="51"/>
                        <a:pt x="29" y="43"/>
                      </a:cubicBezTo>
                      <a:cubicBezTo>
                        <a:pt x="29" y="14"/>
                        <a:pt x="29" y="14"/>
                        <a:pt x="29" y="14"/>
                      </a:cubicBezTo>
                      <a:cubicBezTo>
                        <a:pt x="29" y="6"/>
                        <a:pt x="22" y="0"/>
                        <a:pt x="14" y="0"/>
                      </a:cubicBezTo>
                      <a:cubicBezTo>
                        <a:pt x="7" y="0"/>
                        <a:pt x="0" y="6"/>
                        <a:pt x="0" y="14"/>
                      </a:cubicBezTo>
                      <a:cubicBezTo>
                        <a:pt x="0" y="43"/>
                        <a:pt x="0" y="43"/>
                        <a:pt x="0" y="43"/>
                      </a:cubicBezTo>
                      <a:cubicBezTo>
                        <a:pt x="0" y="51"/>
                        <a:pt x="7" y="58"/>
                        <a:pt x="14" y="58"/>
                      </a:cubicBezTo>
                      <a:close/>
                    </a:path>
                  </a:pathLst>
                </a:custGeom>
                <a:solidFill>
                  <a:srgbClr val="4D4D4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cs typeface=""/>
                  </a:endParaRPr>
                </a:p>
              </p:txBody>
            </p:sp>
            <p:sp>
              <p:nvSpPr>
                <p:cNvPr id="788" name="Freeform 17"/>
                <p:cNvSpPr>
                  <a:spLocks/>
                </p:cNvSpPr>
                <p:nvPr/>
              </p:nvSpPr>
              <p:spPr bwMode="auto">
                <a:xfrm>
                  <a:off x="4830763" y="1985963"/>
                  <a:ext cx="50800" cy="26988"/>
                </a:xfrm>
                <a:custGeom>
                  <a:avLst/>
                  <a:gdLst>
                    <a:gd name="T0" fmla="*/ 15 w 57"/>
                    <a:gd name="T1" fmla="*/ 29 h 29"/>
                    <a:gd name="T2" fmla="*/ 44 w 57"/>
                    <a:gd name="T3" fmla="*/ 29 h 29"/>
                    <a:gd name="T4" fmla="*/ 57 w 57"/>
                    <a:gd name="T5" fmla="*/ 15 h 29"/>
                    <a:gd name="T6" fmla="*/ 43 w 57"/>
                    <a:gd name="T7" fmla="*/ 0 h 29"/>
                    <a:gd name="T8" fmla="*/ 15 w 57"/>
                    <a:gd name="T9" fmla="*/ 0 h 29"/>
                    <a:gd name="T10" fmla="*/ 0 w 57"/>
                    <a:gd name="T11" fmla="*/ 15 h 29"/>
                    <a:gd name="T12" fmla="*/ 15 w 57"/>
                    <a:gd name="T13" fmla="*/ 29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7" h="29">
                      <a:moveTo>
                        <a:pt x="15" y="29"/>
                      </a:moveTo>
                      <a:cubicBezTo>
                        <a:pt x="44" y="29"/>
                        <a:pt x="44" y="29"/>
                        <a:pt x="44" y="29"/>
                      </a:cubicBezTo>
                      <a:cubicBezTo>
                        <a:pt x="51" y="29"/>
                        <a:pt x="57" y="23"/>
                        <a:pt x="57" y="15"/>
                      </a:cubicBezTo>
                      <a:cubicBezTo>
                        <a:pt x="57" y="7"/>
                        <a:pt x="50" y="0"/>
                        <a:pt x="43" y="0"/>
                      </a:cubicBezTo>
                      <a:cubicBezTo>
                        <a:pt x="15" y="0"/>
                        <a:pt x="15" y="0"/>
                        <a:pt x="15" y="0"/>
                      </a:cubicBezTo>
                      <a:cubicBezTo>
                        <a:pt x="7" y="0"/>
                        <a:pt x="0" y="7"/>
                        <a:pt x="0" y="15"/>
                      </a:cubicBezTo>
                      <a:cubicBezTo>
                        <a:pt x="0" y="23"/>
                        <a:pt x="7" y="29"/>
                        <a:pt x="15" y="29"/>
                      </a:cubicBezTo>
                      <a:close/>
                    </a:path>
                  </a:pathLst>
                </a:custGeom>
                <a:solidFill>
                  <a:srgbClr val="4D4D4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cs typeface=""/>
                  </a:endParaRPr>
                </a:p>
              </p:txBody>
            </p:sp>
            <p:sp>
              <p:nvSpPr>
                <p:cNvPr id="789" name="Freeform 18"/>
                <p:cNvSpPr>
                  <a:spLocks/>
                </p:cNvSpPr>
                <p:nvPr/>
              </p:nvSpPr>
              <p:spPr bwMode="auto">
                <a:xfrm>
                  <a:off x="4905376" y="1997075"/>
                  <a:ext cx="50800" cy="41275"/>
                </a:xfrm>
                <a:custGeom>
                  <a:avLst/>
                  <a:gdLst>
                    <a:gd name="T0" fmla="*/ 10 w 56"/>
                    <a:gd name="T1" fmla="*/ 30 h 47"/>
                    <a:gd name="T2" fmla="*/ 31 w 56"/>
                    <a:gd name="T3" fmla="*/ 43 h 47"/>
                    <a:gd name="T4" fmla="*/ 40 w 56"/>
                    <a:gd name="T5" fmla="*/ 47 h 47"/>
                    <a:gd name="T6" fmla="*/ 51 w 56"/>
                    <a:gd name="T7" fmla="*/ 41 h 47"/>
                    <a:gd name="T8" fmla="*/ 49 w 56"/>
                    <a:gd name="T9" fmla="*/ 21 h 47"/>
                    <a:gd name="T10" fmla="*/ 22 w 56"/>
                    <a:gd name="T11" fmla="*/ 4 h 47"/>
                    <a:gd name="T12" fmla="*/ 3 w 56"/>
                    <a:gd name="T13" fmla="*/ 11 h 47"/>
                    <a:gd name="T14" fmla="*/ 10 w 56"/>
                    <a:gd name="T15" fmla="*/ 30 h 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56" h="47">
                      <a:moveTo>
                        <a:pt x="10" y="30"/>
                      </a:moveTo>
                      <a:cubicBezTo>
                        <a:pt x="17" y="33"/>
                        <a:pt x="25" y="38"/>
                        <a:pt x="31" y="43"/>
                      </a:cubicBezTo>
                      <a:cubicBezTo>
                        <a:pt x="34" y="46"/>
                        <a:pt x="37" y="47"/>
                        <a:pt x="40" y="47"/>
                      </a:cubicBezTo>
                      <a:cubicBezTo>
                        <a:pt x="44" y="47"/>
                        <a:pt x="49" y="45"/>
                        <a:pt x="51" y="41"/>
                      </a:cubicBezTo>
                      <a:cubicBezTo>
                        <a:pt x="56" y="35"/>
                        <a:pt x="55" y="26"/>
                        <a:pt x="49" y="21"/>
                      </a:cubicBezTo>
                      <a:cubicBezTo>
                        <a:pt x="41" y="14"/>
                        <a:pt x="32" y="9"/>
                        <a:pt x="22" y="4"/>
                      </a:cubicBezTo>
                      <a:cubicBezTo>
                        <a:pt x="15" y="0"/>
                        <a:pt x="7" y="3"/>
                        <a:pt x="3" y="11"/>
                      </a:cubicBezTo>
                      <a:cubicBezTo>
                        <a:pt x="0" y="18"/>
                        <a:pt x="3" y="26"/>
                        <a:pt x="10" y="30"/>
                      </a:cubicBezTo>
                      <a:close/>
                    </a:path>
                  </a:pathLst>
                </a:custGeom>
                <a:solidFill>
                  <a:srgbClr val="4D4D4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cs typeface=""/>
                  </a:endParaRPr>
                </a:p>
              </p:txBody>
            </p:sp>
            <p:sp>
              <p:nvSpPr>
                <p:cNvPr id="790" name="Freeform 19"/>
                <p:cNvSpPr>
                  <a:spLocks/>
                </p:cNvSpPr>
                <p:nvPr/>
              </p:nvSpPr>
              <p:spPr bwMode="auto">
                <a:xfrm>
                  <a:off x="4476751" y="2039938"/>
                  <a:ext cx="39688" cy="52388"/>
                </a:xfrm>
                <a:custGeom>
                  <a:avLst/>
                  <a:gdLst>
                    <a:gd name="T0" fmla="*/ 12 w 45"/>
                    <a:gd name="T1" fmla="*/ 56 h 57"/>
                    <a:gd name="T2" fmla="*/ 16 w 45"/>
                    <a:gd name="T3" fmla="*/ 57 h 57"/>
                    <a:gd name="T4" fmla="*/ 30 w 45"/>
                    <a:gd name="T5" fmla="*/ 47 h 57"/>
                    <a:gd name="T6" fmla="*/ 41 w 45"/>
                    <a:gd name="T7" fmla="*/ 24 h 57"/>
                    <a:gd name="T8" fmla="*/ 36 w 45"/>
                    <a:gd name="T9" fmla="*/ 4 h 57"/>
                    <a:gd name="T10" fmla="*/ 16 w 45"/>
                    <a:gd name="T11" fmla="*/ 9 h 57"/>
                    <a:gd name="T12" fmla="*/ 3 w 45"/>
                    <a:gd name="T13" fmla="*/ 38 h 57"/>
                    <a:gd name="T14" fmla="*/ 12 w 45"/>
                    <a:gd name="T15" fmla="*/ 56 h 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5" h="57">
                      <a:moveTo>
                        <a:pt x="12" y="56"/>
                      </a:moveTo>
                      <a:cubicBezTo>
                        <a:pt x="13" y="57"/>
                        <a:pt x="15" y="57"/>
                        <a:pt x="16" y="57"/>
                      </a:cubicBezTo>
                      <a:cubicBezTo>
                        <a:pt x="22" y="57"/>
                        <a:pt x="28" y="53"/>
                        <a:pt x="30" y="47"/>
                      </a:cubicBezTo>
                      <a:cubicBezTo>
                        <a:pt x="33" y="39"/>
                        <a:pt x="36" y="32"/>
                        <a:pt x="41" y="24"/>
                      </a:cubicBezTo>
                      <a:cubicBezTo>
                        <a:pt x="45" y="17"/>
                        <a:pt x="43" y="9"/>
                        <a:pt x="36" y="4"/>
                      </a:cubicBezTo>
                      <a:cubicBezTo>
                        <a:pt x="29" y="0"/>
                        <a:pt x="21" y="2"/>
                        <a:pt x="16" y="9"/>
                      </a:cubicBezTo>
                      <a:cubicBezTo>
                        <a:pt x="11" y="18"/>
                        <a:pt x="6" y="28"/>
                        <a:pt x="3" y="38"/>
                      </a:cubicBezTo>
                      <a:cubicBezTo>
                        <a:pt x="0" y="45"/>
                        <a:pt x="4" y="54"/>
                        <a:pt x="12" y="56"/>
                      </a:cubicBezTo>
                      <a:close/>
                    </a:path>
                  </a:pathLst>
                </a:custGeom>
                <a:solidFill>
                  <a:srgbClr val="4D4D4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cs typeface=""/>
                  </a:endParaRPr>
                </a:p>
              </p:txBody>
            </p:sp>
            <p:sp>
              <p:nvSpPr>
                <p:cNvPr id="791" name="Freeform 20"/>
                <p:cNvSpPr>
                  <a:spLocks/>
                </p:cNvSpPr>
                <p:nvPr/>
              </p:nvSpPr>
              <p:spPr bwMode="auto">
                <a:xfrm>
                  <a:off x="4522788" y="1992313"/>
                  <a:ext cx="52388" cy="39688"/>
                </a:xfrm>
                <a:custGeom>
                  <a:avLst/>
                  <a:gdLst>
                    <a:gd name="T0" fmla="*/ 55 w 58"/>
                    <a:gd name="T1" fmla="*/ 11 h 43"/>
                    <a:gd name="T2" fmla="*/ 37 w 58"/>
                    <a:gd name="T3" fmla="*/ 2 h 43"/>
                    <a:gd name="T4" fmla="*/ 9 w 58"/>
                    <a:gd name="T5" fmla="*/ 17 h 43"/>
                    <a:gd name="T6" fmla="*/ 4 w 58"/>
                    <a:gd name="T7" fmla="*/ 37 h 43"/>
                    <a:gd name="T8" fmla="*/ 16 w 58"/>
                    <a:gd name="T9" fmla="*/ 43 h 43"/>
                    <a:gd name="T10" fmla="*/ 24 w 58"/>
                    <a:gd name="T11" fmla="*/ 41 h 43"/>
                    <a:gd name="T12" fmla="*/ 47 w 58"/>
                    <a:gd name="T13" fmla="*/ 29 h 43"/>
                    <a:gd name="T14" fmla="*/ 55 w 58"/>
                    <a:gd name="T15" fmla="*/ 11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58" h="43">
                      <a:moveTo>
                        <a:pt x="55" y="11"/>
                      </a:moveTo>
                      <a:cubicBezTo>
                        <a:pt x="53" y="3"/>
                        <a:pt x="44" y="0"/>
                        <a:pt x="37" y="2"/>
                      </a:cubicBezTo>
                      <a:cubicBezTo>
                        <a:pt x="27" y="6"/>
                        <a:pt x="17" y="11"/>
                        <a:pt x="9" y="17"/>
                      </a:cubicBezTo>
                      <a:cubicBezTo>
                        <a:pt x="2" y="21"/>
                        <a:pt x="0" y="30"/>
                        <a:pt x="4" y="37"/>
                      </a:cubicBezTo>
                      <a:cubicBezTo>
                        <a:pt x="7" y="41"/>
                        <a:pt x="12" y="43"/>
                        <a:pt x="16" y="43"/>
                      </a:cubicBezTo>
                      <a:cubicBezTo>
                        <a:pt x="19" y="43"/>
                        <a:pt x="22" y="43"/>
                        <a:pt x="24" y="41"/>
                      </a:cubicBezTo>
                      <a:cubicBezTo>
                        <a:pt x="31" y="36"/>
                        <a:pt x="39" y="32"/>
                        <a:pt x="47" y="29"/>
                      </a:cubicBezTo>
                      <a:cubicBezTo>
                        <a:pt x="54" y="27"/>
                        <a:pt x="58" y="18"/>
                        <a:pt x="55" y="11"/>
                      </a:cubicBezTo>
                      <a:close/>
                    </a:path>
                  </a:pathLst>
                </a:custGeom>
                <a:solidFill>
                  <a:srgbClr val="4D4D4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cs typeface=""/>
                  </a:endParaRPr>
                </a:p>
              </p:txBody>
            </p:sp>
            <p:sp>
              <p:nvSpPr>
                <p:cNvPr id="792" name="Freeform 21"/>
                <p:cNvSpPr>
                  <a:spLocks/>
                </p:cNvSpPr>
                <p:nvPr/>
              </p:nvSpPr>
              <p:spPr bwMode="auto">
                <a:xfrm>
                  <a:off x="4959351" y="2051050"/>
                  <a:ext cx="36513" cy="52388"/>
                </a:xfrm>
                <a:custGeom>
                  <a:avLst/>
                  <a:gdLst>
                    <a:gd name="T0" fmla="*/ 13 w 42"/>
                    <a:gd name="T1" fmla="*/ 47 h 58"/>
                    <a:gd name="T2" fmla="*/ 27 w 42"/>
                    <a:gd name="T3" fmla="*/ 58 h 58"/>
                    <a:gd name="T4" fmla="*/ 30 w 42"/>
                    <a:gd name="T5" fmla="*/ 57 h 58"/>
                    <a:gd name="T6" fmla="*/ 41 w 42"/>
                    <a:gd name="T7" fmla="*/ 40 h 58"/>
                    <a:gd name="T8" fmla="*/ 30 w 42"/>
                    <a:gd name="T9" fmla="*/ 10 h 58"/>
                    <a:gd name="T10" fmla="*/ 11 w 42"/>
                    <a:gd name="T11" fmla="*/ 4 h 58"/>
                    <a:gd name="T12" fmla="*/ 4 w 42"/>
                    <a:gd name="T13" fmla="*/ 23 h 58"/>
                    <a:gd name="T14" fmla="*/ 13 w 42"/>
                    <a:gd name="T15" fmla="*/ 47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2" h="58">
                      <a:moveTo>
                        <a:pt x="13" y="47"/>
                      </a:moveTo>
                      <a:cubicBezTo>
                        <a:pt x="14" y="53"/>
                        <a:pt x="20" y="58"/>
                        <a:pt x="27" y="58"/>
                      </a:cubicBezTo>
                      <a:cubicBezTo>
                        <a:pt x="28" y="58"/>
                        <a:pt x="29" y="58"/>
                        <a:pt x="30" y="57"/>
                      </a:cubicBezTo>
                      <a:cubicBezTo>
                        <a:pt x="38" y="56"/>
                        <a:pt x="42" y="48"/>
                        <a:pt x="41" y="40"/>
                      </a:cubicBezTo>
                      <a:cubicBezTo>
                        <a:pt x="38" y="30"/>
                        <a:pt x="35" y="20"/>
                        <a:pt x="30" y="10"/>
                      </a:cubicBezTo>
                      <a:cubicBezTo>
                        <a:pt x="26" y="3"/>
                        <a:pt x="18" y="0"/>
                        <a:pt x="11" y="4"/>
                      </a:cubicBezTo>
                      <a:cubicBezTo>
                        <a:pt x="3" y="7"/>
                        <a:pt x="0" y="16"/>
                        <a:pt x="4" y="23"/>
                      </a:cubicBezTo>
                      <a:cubicBezTo>
                        <a:pt x="8" y="31"/>
                        <a:pt x="11" y="39"/>
                        <a:pt x="13" y="47"/>
                      </a:cubicBezTo>
                      <a:close/>
                    </a:path>
                  </a:pathLst>
                </a:custGeom>
                <a:solidFill>
                  <a:srgbClr val="4D4D4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cs typeface=""/>
                  </a:endParaRPr>
                </a:p>
              </p:txBody>
            </p:sp>
            <p:sp>
              <p:nvSpPr>
                <p:cNvPr id="793" name="Freeform 22"/>
                <p:cNvSpPr>
                  <a:spLocks/>
                </p:cNvSpPr>
                <p:nvPr/>
              </p:nvSpPr>
              <p:spPr bwMode="auto">
                <a:xfrm>
                  <a:off x="4598988" y="1985963"/>
                  <a:ext cx="52388" cy="26988"/>
                </a:xfrm>
                <a:custGeom>
                  <a:avLst/>
                  <a:gdLst>
                    <a:gd name="T0" fmla="*/ 14 w 58"/>
                    <a:gd name="T1" fmla="*/ 29 h 29"/>
                    <a:gd name="T2" fmla="*/ 43 w 58"/>
                    <a:gd name="T3" fmla="*/ 29 h 29"/>
                    <a:gd name="T4" fmla="*/ 58 w 58"/>
                    <a:gd name="T5" fmla="*/ 15 h 29"/>
                    <a:gd name="T6" fmla="*/ 43 w 58"/>
                    <a:gd name="T7" fmla="*/ 0 h 29"/>
                    <a:gd name="T8" fmla="*/ 14 w 58"/>
                    <a:gd name="T9" fmla="*/ 0 h 29"/>
                    <a:gd name="T10" fmla="*/ 0 w 58"/>
                    <a:gd name="T11" fmla="*/ 15 h 29"/>
                    <a:gd name="T12" fmla="*/ 14 w 58"/>
                    <a:gd name="T13" fmla="*/ 29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8" h="29">
                      <a:moveTo>
                        <a:pt x="14" y="29"/>
                      </a:moveTo>
                      <a:cubicBezTo>
                        <a:pt x="43" y="29"/>
                        <a:pt x="43" y="29"/>
                        <a:pt x="43" y="29"/>
                      </a:cubicBezTo>
                      <a:cubicBezTo>
                        <a:pt x="51" y="29"/>
                        <a:pt x="58" y="23"/>
                        <a:pt x="58" y="15"/>
                      </a:cubicBezTo>
                      <a:cubicBezTo>
                        <a:pt x="58" y="7"/>
                        <a:pt x="51" y="0"/>
                        <a:pt x="43" y="0"/>
                      </a:cubicBezTo>
                      <a:cubicBezTo>
                        <a:pt x="14" y="0"/>
                        <a:pt x="14" y="0"/>
                        <a:pt x="14" y="0"/>
                      </a:cubicBezTo>
                      <a:cubicBezTo>
                        <a:pt x="6" y="0"/>
                        <a:pt x="0" y="7"/>
                        <a:pt x="0" y="15"/>
                      </a:cubicBezTo>
                      <a:cubicBezTo>
                        <a:pt x="0" y="23"/>
                        <a:pt x="6" y="29"/>
                        <a:pt x="14" y="29"/>
                      </a:cubicBezTo>
                      <a:close/>
                    </a:path>
                  </a:pathLst>
                </a:custGeom>
                <a:solidFill>
                  <a:srgbClr val="4D4D4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cs typeface=""/>
                  </a:endParaRPr>
                </a:p>
              </p:txBody>
            </p:sp>
            <p:sp>
              <p:nvSpPr>
                <p:cNvPr id="794" name="Freeform 23"/>
                <p:cNvSpPr>
                  <a:spLocks/>
                </p:cNvSpPr>
                <p:nvPr/>
              </p:nvSpPr>
              <p:spPr bwMode="auto">
                <a:xfrm>
                  <a:off x="4676776" y="1985963"/>
                  <a:ext cx="50800" cy="26988"/>
                </a:xfrm>
                <a:custGeom>
                  <a:avLst/>
                  <a:gdLst>
                    <a:gd name="T0" fmla="*/ 15 w 58"/>
                    <a:gd name="T1" fmla="*/ 29 h 29"/>
                    <a:gd name="T2" fmla="*/ 43 w 58"/>
                    <a:gd name="T3" fmla="*/ 29 h 29"/>
                    <a:gd name="T4" fmla="*/ 58 w 58"/>
                    <a:gd name="T5" fmla="*/ 15 h 29"/>
                    <a:gd name="T6" fmla="*/ 43 w 58"/>
                    <a:gd name="T7" fmla="*/ 0 h 29"/>
                    <a:gd name="T8" fmla="*/ 15 w 58"/>
                    <a:gd name="T9" fmla="*/ 0 h 29"/>
                    <a:gd name="T10" fmla="*/ 0 w 58"/>
                    <a:gd name="T11" fmla="*/ 15 h 29"/>
                    <a:gd name="T12" fmla="*/ 15 w 58"/>
                    <a:gd name="T13" fmla="*/ 29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8" h="29">
                      <a:moveTo>
                        <a:pt x="15" y="29"/>
                      </a:moveTo>
                      <a:cubicBezTo>
                        <a:pt x="43" y="29"/>
                        <a:pt x="43" y="29"/>
                        <a:pt x="43" y="29"/>
                      </a:cubicBezTo>
                      <a:cubicBezTo>
                        <a:pt x="51" y="29"/>
                        <a:pt x="58" y="23"/>
                        <a:pt x="58" y="15"/>
                      </a:cubicBezTo>
                      <a:cubicBezTo>
                        <a:pt x="58" y="7"/>
                        <a:pt x="51" y="0"/>
                        <a:pt x="43" y="0"/>
                      </a:cubicBezTo>
                      <a:cubicBezTo>
                        <a:pt x="15" y="0"/>
                        <a:pt x="15" y="0"/>
                        <a:pt x="15" y="0"/>
                      </a:cubicBezTo>
                      <a:cubicBezTo>
                        <a:pt x="7" y="0"/>
                        <a:pt x="0" y="7"/>
                        <a:pt x="0" y="15"/>
                      </a:cubicBezTo>
                      <a:cubicBezTo>
                        <a:pt x="0" y="23"/>
                        <a:pt x="7" y="29"/>
                        <a:pt x="15" y="29"/>
                      </a:cubicBezTo>
                      <a:close/>
                    </a:path>
                  </a:pathLst>
                </a:custGeom>
                <a:solidFill>
                  <a:srgbClr val="4D4D4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cs typeface=""/>
                  </a:endParaRPr>
                </a:p>
              </p:txBody>
            </p:sp>
            <p:sp>
              <p:nvSpPr>
                <p:cNvPr id="795" name="Freeform 24"/>
                <p:cNvSpPr>
                  <a:spLocks/>
                </p:cNvSpPr>
                <p:nvPr/>
              </p:nvSpPr>
              <p:spPr bwMode="auto">
                <a:xfrm>
                  <a:off x="4752976" y="1985963"/>
                  <a:ext cx="52388" cy="26988"/>
                </a:xfrm>
                <a:custGeom>
                  <a:avLst/>
                  <a:gdLst>
                    <a:gd name="T0" fmla="*/ 15 w 58"/>
                    <a:gd name="T1" fmla="*/ 29 h 29"/>
                    <a:gd name="T2" fmla="*/ 43 w 58"/>
                    <a:gd name="T3" fmla="*/ 29 h 29"/>
                    <a:gd name="T4" fmla="*/ 58 w 58"/>
                    <a:gd name="T5" fmla="*/ 15 h 29"/>
                    <a:gd name="T6" fmla="*/ 43 w 58"/>
                    <a:gd name="T7" fmla="*/ 0 h 29"/>
                    <a:gd name="T8" fmla="*/ 15 w 58"/>
                    <a:gd name="T9" fmla="*/ 0 h 29"/>
                    <a:gd name="T10" fmla="*/ 0 w 58"/>
                    <a:gd name="T11" fmla="*/ 15 h 29"/>
                    <a:gd name="T12" fmla="*/ 15 w 58"/>
                    <a:gd name="T13" fmla="*/ 29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8" h="29">
                      <a:moveTo>
                        <a:pt x="15" y="29"/>
                      </a:moveTo>
                      <a:cubicBezTo>
                        <a:pt x="43" y="29"/>
                        <a:pt x="43" y="29"/>
                        <a:pt x="43" y="29"/>
                      </a:cubicBezTo>
                      <a:cubicBezTo>
                        <a:pt x="51" y="29"/>
                        <a:pt x="58" y="23"/>
                        <a:pt x="58" y="15"/>
                      </a:cubicBezTo>
                      <a:cubicBezTo>
                        <a:pt x="58" y="7"/>
                        <a:pt x="51" y="0"/>
                        <a:pt x="43" y="0"/>
                      </a:cubicBezTo>
                      <a:cubicBezTo>
                        <a:pt x="15" y="0"/>
                        <a:pt x="15" y="0"/>
                        <a:pt x="15" y="0"/>
                      </a:cubicBezTo>
                      <a:cubicBezTo>
                        <a:pt x="7" y="0"/>
                        <a:pt x="0" y="7"/>
                        <a:pt x="0" y="15"/>
                      </a:cubicBezTo>
                      <a:cubicBezTo>
                        <a:pt x="0" y="23"/>
                        <a:pt x="7" y="29"/>
                        <a:pt x="15" y="29"/>
                      </a:cubicBezTo>
                      <a:close/>
                    </a:path>
                  </a:pathLst>
                </a:custGeom>
                <a:solidFill>
                  <a:srgbClr val="4D4D4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cs typeface=""/>
                  </a:endParaRPr>
                </a:p>
              </p:txBody>
            </p:sp>
            <p:sp>
              <p:nvSpPr>
                <p:cNvPr id="796" name="Freeform 25"/>
                <p:cNvSpPr>
                  <a:spLocks/>
                </p:cNvSpPr>
                <p:nvPr/>
              </p:nvSpPr>
              <p:spPr bwMode="auto">
                <a:xfrm>
                  <a:off x="4471988" y="2349500"/>
                  <a:ext cx="26988" cy="52388"/>
                </a:xfrm>
                <a:custGeom>
                  <a:avLst/>
                  <a:gdLst>
                    <a:gd name="T0" fmla="*/ 30 w 31"/>
                    <a:gd name="T1" fmla="*/ 42 h 58"/>
                    <a:gd name="T2" fmla="*/ 29 w 31"/>
                    <a:gd name="T3" fmla="*/ 28 h 58"/>
                    <a:gd name="T4" fmla="*/ 29 w 31"/>
                    <a:gd name="T5" fmla="*/ 15 h 58"/>
                    <a:gd name="T6" fmla="*/ 14 w 31"/>
                    <a:gd name="T7" fmla="*/ 0 h 58"/>
                    <a:gd name="T8" fmla="*/ 0 w 31"/>
                    <a:gd name="T9" fmla="*/ 15 h 58"/>
                    <a:gd name="T10" fmla="*/ 0 w 31"/>
                    <a:gd name="T11" fmla="*/ 28 h 58"/>
                    <a:gd name="T12" fmla="*/ 1 w 31"/>
                    <a:gd name="T13" fmla="*/ 45 h 58"/>
                    <a:gd name="T14" fmla="*/ 15 w 31"/>
                    <a:gd name="T15" fmla="*/ 58 h 58"/>
                    <a:gd name="T16" fmla="*/ 17 w 31"/>
                    <a:gd name="T17" fmla="*/ 58 h 58"/>
                    <a:gd name="T18" fmla="*/ 30 w 31"/>
                    <a:gd name="T19" fmla="*/ 42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1" h="58">
                      <a:moveTo>
                        <a:pt x="30" y="42"/>
                      </a:moveTo>
                      <a:cubicBezTo>
                        <a:pt x="29" y="37"/>
                        <a:pt x="29" y="33"/>
                        <a:pt x="29" y="28"/>
                      </a:cubicBezTo>
                      <a:cubicBezTo>
                        <a:pt x="29" y="15"/>
                        <a:pt x="29" y="15"/>
                        <a:pt x="29" y="15"/>
                      </a:cubicBezTo>
                      <a:cubicBezTo>
                        <a:pt x="29" y="7"/>
                        <a:pt x="22" y="0"/>
                        <a:pt x="14" y="0"/>
                      </a:cubicBezTo>
                      <a:cubicBezTo>
                        <a:pt x="7" y="0"/>
                        <a:pt x="0" y="7"/>
                        <a:pt x="0" y="15"/>
                      </a:cubicBezTo>
                      <a:cubicBezTo>
                        <a:pt x="0" y="28"/>
                        <a:pt x="0" y="28"/>
                        <a:pt x="0" y="28"/>
                      </a:cubicBezTo>
                      <a:cubicBezTo>
                        <a:pt x="0" y="34"/>
                        <a:pt x="0" y="39"/>
                        <a:pt x="1" y="45"/>
                      </a:cubicBezTo>
                      <a:cubicBezTo>
                        <a:pt x="2" y="52"/>
                        <a:pt x="8" y="58"/>
                        <a:pt x="15" y="58"/>
                      </a:cubicBezTo>
                      <a:cubicBezTo>
                        <a:pt x="16" y="58"/>
                        <a:pt x="17" y="58"/>
                        <a:pt x="17" y="58"/>
                      </a:cubicBezTo>
                      <a:cubicBezTo>
                        <a:pt x="25" y="57"/>
                        <a:pt x="31" y="50"/>
                        <a:pt x="30" y="42"/>
                      </a:cubicBezTo>
                      <a:close/>
                    </a:path>
                  </a:pathLst>
                </a:custGeom>
                <a:solidFill>
                  <a:srgbClr val="4D4D4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cs typeface=""/>
                  </a:endParaRPr>
                </a:p>
              </p:txBody>
            </p:sp>
            <p:sp>
              <p:nvSpPr>
                <p:cNvPr id="797" name="Freeform 26"/>
                <p:cNvSpPr>
                  <a:spLocks/>
                </p:cNvSpPr>
                <p:nvPr/>
              </p:nvSpPr>
              <p:spPr bwMode="auto">
                <a:xfrm>
                  <a:off x="4973638" y="2282825"/>
                  <a:ext cx="25400" cy="52388"/>
                </a:xfrm>
                <a:custGeom>
                  <a:avLst/>
                  <a:gdLst>
                    <a:gd name="T0" fmla="*/ 14 w 29"/>
                    <a:gd name="T1" fmla="*/ 0 h 58"/>
                    <a:gd name="T2" fmla="*/ 0 w 29"/>
                    <a:gd name="T3" fmla="*/ 15 h 58"/>
                    <a:gd name="T4" fmla="*/ 0 w 29"/>
                    <a:gd name="T5" fmla="*/ 44 h 58"/>
                    <a:gd name="T6" fmla="*/ 14 w 29"/>
                    <a:gd name="T7" fmla="*/ 58 h 58"/>
                    <a:gd name="T8" fmla="*/ 29 w 29"/>
                    <a:gd name="T9" fmla="*/ 44 h 58"/>
                    <a:gd name="T10" fmla="*/ 29 w 29"/>
                    <a:gd name="T11" fmla="*/ 15 h 58"/>
                    <a:gd name="T12" fmla="*/ 14 w 29"/>
                    <a:gd name="T13" fmla="*/ 0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9" h="58">
                      <a:moveTo>
                        <a:pt x="14" y="0"/>
                      </a:moveTo>
                      <a:cubicBezTo>
                        <a:pt x="6" y="0"/>
                        <a:pt x="0" y="7"/>
                        <a:pt x="0" y="15"/>
                      </a:cubicBezTo>
                      <a:cubicBezTo>
                        <a:pt x="0" y="44"/>
                        <a:pt x="0" y="44"/>
                        <a:pt x="0" y="44"/>
                      </a:cubicBezTo>
                      <a:cubicBezTo>
                        <a:pt x="0" y="52"/>
                        <a:pt x="6" y="58"/>
                        <a:pt x="14" y="58"/>
                      </a:cubicBezTo>
                      <a:cubicBezTo>
                        <a:pt x="22" y="58"/>
                        <a:pt x="29" y="52"/>
                        <a:pt x="29" y="44"/>
                      </a:cubicBezTo>
                      <a:cubicBezTo>
                        <a:pt x="29" y="15"/>
                        <a:pt x="29" y="15"/>
                        <a:pt x="29" y="15"/>
                      </a:cubicBezTo>
                      <a:cubicBezTo>
                        <a:pt x="29" y="7"/>
                        <a:pt x="22" y="0"/>
                        <a:pt x="14" y="0"/>
                      </a:cubicBezTo>
                      <a:close/>
                    </a:path>
                  </a:pathLst>
                </a:custGeom>
                <a:solidFill>
                  <a:srgbClr val="4D4D4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cs typeface=""/>
                  </a:endParaRPr>
                </a:p>
              </p:txBody>
            </p:sp>
            <p:sp>
              <p:nvSpPr>
                <p:cNvPr id="798" name="Freeform 28"/>
                <p:cNvSpPr>
                  <a:spLocks/>
                </p:cNvSpPr>
                <p:nvPr/>
              </p:nvSpPr>
              <p:spPr bwMode="auto">
                <a:xfrm>
                  <a:off x="4927601" y="2432050"/>
                  <a:ext cx="47625" cy="46038"/>
                </a:xfrm>
                <a:custGeom>
                  <a:avLst/>
                  <a:gdLst>
                    <a:gd name="T0" fmla="*/ 25 w 53"/>
                    <a:gd name="T1" fmla="*/ 7 h 51"/>
                    <a:gd name="T2" fmla="*/ 7 w 53"/>
                    <a:gd name="T3" fmla="*/ 25 h 51"/>
                    <a:gd name="T4" fmla="*/ 5 w 53"/>
                    <a:gd name="T5" fmla="*/ 45 h 51"/>
                    <a:gd name="T6" fmla="*/ 16 w 53"/>
                    <a:gd name="T7" fmla="*/ 51 h 51"/>
                    <a:gd name="T8" fmla="*/ 25 w 53"/>
                    <a:gd name="T9" fmla="*/ 47 h 51"/>
                    <a:gd name="T10" fmla="*/ 48 w 53"/>
                    <a:gd name="T11" fmla="*/ 25 h 51"/>
                    <a:gd name="T12" fmla="*/ 45 w 53"/>
                    <a:gd name="T13" fmla="*/ 5 h 51"/>
                    <a:gd name="T14" fmla="*/ 25 w 53"/>
                    <a:gd name="T15" fmla="*/ 7 h 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53" h="51">
                      <a:moveTo>
                        <a:pt x="25" y="7"/>
                      </a:moveTo>
                      <a:cubicBezTo>
                        <a:pt x="20" y="14"/>
                        <a:pt x="14" y="20"/>
                        <a:pt x="7" y="25"/>
                      </a:cubicBezTo>
                      <a:cubicBezTo>
                        <a:pt x="1" y="30"/>
                        <a:pt x="0" y="39"/>
                        <a:pt x="5" y="45"/>
                      </a:cubicBezTo>
                      <a:cubicBezTo>
                        <a:pt x="8" y="49"/>
                        <a:pt x="12" y="51"/>
                        <a:pt x="16" y="51"/>
                      </a:cubicBezTo>
                      <a:cubicBezTo>
                        <a:pt x="20" y="51"/>
                        <a:pt x="23" y="50"/>
                        <a:pt x="25" y="47"/>
                      </a:cubicBezTo>
                      <a:cubicBezTo>
                        <a:pt x="34" y="41"/>
                        <a:pt x="41" y="33"/>
                        <a:pt x="48" y="25"/>
                      </a:cubicBezTo>
                      <a:cubicBezTo>
                        <a:pt x="53" y="19"/>
                        <a:pt x="52" y="9"/>
                        <a:pt x="45" y="5"/>
                      </a:cubicBezTo>
                      <a:cubicBezTo>
                        <a:pt x="39" y="0"/>
                        <a:pt x="30" y="1"/>
                        <a:pt x="25" y="7"/>
                      </a:cubicBezTo>
                      <a:close/>
                    </a:path>
                  </a:pathLst>
                </a:custGeom>
                <a:solidFill>
                  <a:srgbClr val="4D4D4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cs typeface=""/>
                  </a:endParaRPr>
                </a:p>
              </p:txBody>
            </p:sp>
            <p:sp>
              <p:nvSpPr>
                <p:cNvPr id="799" name="Freeform 29"/>
                <p:cNvSpPr>
                  <a:spLocks/>
                </p:cNvSpPr>
                <p:nvPr/>
              </p:nvSpPr>
              <p:spPr bwMode="auto">
                <a:xfrm>
                  <a:off x="4968876" y="2360613"/>
                  <a:ext cx="30163" cy="52388"/>
                </a:xfrm>
                <a:custGeom>
                  <a:avLst/>
                  <a:gdLst>
                    <a:gd name="T0" fmla="*/ 19 w 34"/>
                    <a:gd name="T1" fmla="*/ 0 h 58"/>
                    <a:gd name="T2" fmla="*/ 5 w 34"/>
                    <a:gd name="T3" fmla="*/ 15 h 58"/>
                    <a:gd name="T4" fmla="*/ 2 w 34"/>
                    <a:gd name="T5" fmla="*/ 40 h 58"/>
                    <a:gd name="T6" fmla="*/ 13 w 34"/>
                    <a:gd name="T7" fmla="*/ 58 h 58"/>
                    <a:gd name="T8" fmla="*/ 16 w 34"/>
                    <a:gd name="T9" fmla="*/ 58 h 58"/>
                    <a:gd name="T10" fmla="*/ 30 w 34"/>
                    <a:gd name="T11" fmla="*/ 47 h 58"/>
                    <a:gd name="T12" fmla="*/ 34 w 34"/>
                    <a:gd name="T13" fmla="*/ 15 h 58"/>
                    <a:gd name="T14" fmla="*/ 34 w 34"/>
                    <a:gd name="T15" fmla="*/ 14 h 58"/>
                    <a:gd name="T16" fmla="*/ 19 w 34"/>
                    <a:gd name="T17" fmla="*/ 0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4" h="58">
                      <a:moveTo>
                        <a:pt x="19" y="0"/>
                      </a:moveTo>
                      <a:cubicBezTo>
                        <a:pt x="11" y="0"/>
                        <a:pt x="5" y="7"/>
                        <a:pt x="5" y="15"/>
                      </a:cubicBezTo>
                      <a:cubicBezTo>
                        <a:pt x="5" y="24"/>
                        <a:pt x="4" y="32"/>
                        <a:pt x="2" y="40"/>
                      </a:cubicBezTo>
                      <a:cubicBezTo>
                        <a:pt x="0" y="48"/>
                        <a:pt x="5" y="56"/>
                        <a:pt x="13" y="58"/>
                      </a:cubicBezTo>
                      <a:cubicBezTo>
                        <a:pt x="14" y="58"/>
                        <a:pt x="15" y="58"/>
                        <a:pt x="16" y="58"/>
                      </a:cubicBezTo>
                      <a:cubicBezTo>
                        <a:pt x="23" y="58"/>
                        <a:pt x="29" y="53"/>
                        <a:pt x="30" y="47"/>
                      </a:cubicBezTo>
                      <a:cubicBezTo>
                        <a:pt x="32" y="36"/>
                        <a:pt x="34" y="26"/>
                        <a:pt x="34" y="15"/>
                      </a:cubicBezTo>
                      <a:cubicBezTo>
                        <a:pt x="34" y="14"/>
                        <a:pt x="34" y="14"/>
                        <a:pt x="34" y="14"/>
                      </a:cubicBezTo>
                      <a:cubicBezTo>
                        <a:pt x="34" y="6"/>
                        <a:pt x="27" y="0"/>
                        <a:pt x="19" y="0"/>
                      </a:cubicBezTo>
                      <a:close/>
                    </a:path>
                  </a:pathLst>
                </a:custGeom>
                <a:solidFill>
                  <a:srgbClr val="4D4D4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cs typeface=""/>
                  </a:endParaRPr>
                </a:p>
              </p:txBody>
            </p:sp>
            <p:sp>
              <p:nvSpPr>
                <p:cNvPr id="800" name="Freeform 30"/>
                <p:cNvSpPr>
                  <a:spLocks/>
                </p:cNvSpPr>
                <p:nvPr/>
              </p:nvSpPr>
              <p:spPr bwMode="auto">
                <a:xfrm>
                  <a:off x="4973638" y="2205038"/>
                  <a:ext cx="25400" cy="52388"/>
                </a:xfrm>
                <a:custGeom>
                  <a:avLst/>
                  <a:gdLst>
                    <a:gd name="T0" fmla="*/ 14 w 29"/>
                    <a:gd name="T1" fmla="*/ 0 h 58"/>
                    <a:gd name="T2" fmla="*/ 0 w 29"/>
                    <a:gd name="T3" fmla="*/ 15 h 58"/>
                    <a:gd name="T4" fmla="*/ 0 w 29"/>
                    <a:gd name="T5" fmla="*/ 43 h 58"/>
                    <a:gd name="T6" fmla="*/ 14 w 29"/>
                    <a:gd name="T7" fmla="*/ 58 h 58"/>
                    <a:gd name="T8" fmla="*/ 29 w 29"/>
                    <a:gd name="T9" fmla="*/ 43 h 58"/>
                    <a:gd name="T10" fmla="*/ 29 w 29"/>
                    <a:gd name="T11" fmla="*/ 15 h 58"/>
                    <a:gd name="T12" fmla="*/ 14 w 29"/>
                    <a:gd name="T13" fmla="*/ 0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9" h="58">
                      <a:moveTo>
                        <a:pt x="14" y="0"/>
                      </a:moveTo>
                      <a:cubicBezTo>
                        <a:pt x="6" y="0"/>
                        <a:pt x="0" y="7"/>
                        <a:pt x="0" y="15"/>
                      </a:cubicBezTo>
                      <a:cubicBezTo>
                        <a:pt x="0" y="43"/>
                        <a:pt x="0" y="43"/>
                        <a:pt x="0" y="43"/>
                      </a:cubicBezTo>
                      <a:cubicBezTo>
                        <a:pt x="0" y="51"/>
                        <a:pt x="6" y="58"/>
                        <a:pt x="14" y="58"/>
                      </a:cubicBezTo>
                      <a:cubicBezTo>
                        <a:pt x="22" y="58"/>
                        <a:pt x="29" y="51"/>
                        <a:pt x="29" y="43"/>
                      </a:cubicBezTo>
                      <a:cubicBezTo>
                        <a:pt x="29" y="15"/>
                        <a:pt x="29" y="15"/>
                        <a:pt x="29" y="15"/>
                      </a:cubicBezTo>
                      <a:cubicBezTo>
                        <a:pt x="29" y="7"/>
                        <a:pt x="22" y="0"/>
                        <a:pt x="14" y="0"/>
                      </a:cubicBezTo>
                      <a:close/>
                    </a:path>
                  </a:pathLst>
                </a:custGeom>
                <a:solidFill>
                  <a:srgbClr val="4D4D4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cs typeface=""/>
                  </a:endParaRPr>
                </a:p>
              </p:txBody>
            </p:sp>
            <p:sp>
              <p:nvSpPr>
                <p:cNvPr id="801" name="Freeform 31"/>
                <p:cNvSpPr>
                  <a:spLocks/>
                </p:cNvSpPr>
                <p:nvPr/>
              </p:nvSpPr>
              <p:spPr bwMode="auto">
                <a:xfrm>
                  <a:off x="4973638" y="2127250"/>
                  <a:ext cx="25400" cy="52388"/>
                </a:xfrm>
                <a:custGeom>
                  <a:avLst/>
                  <a:gdLst>
                    <a:gd name="T0" fmla="*/ 14 w 29"/>
                    <a:gd name="T1" fmla="*/ 0 h 58"/>
                    <a:gd name="T2" fmla="*/ 0 w 29"/>
                    <a:gd name="T3" fmla="*/ 15 h 58"/>
                    <a:gd name="T4" fmla="*/ 0 w 29"/>
                    <a:gd name="T5" fmla="*/ 43 h 58"/>
                    <a:gd name="T6" fmla="*/ 14 w 29"/>
                    <a:gd name="T7" fmla="*/ 58 h 58"/>
                    <a:gd name="T8" fmla="*/ 29 w 29"/>
                    <a:gd name="T9" fmla="*/ 43 h 58"/>
                    <a:gd name="T10" fmla="*/ 29 w 29"/>
                    <a:gd name="T11" fmla="*/ 15 h 58"/>
                    <a:gd name="T12" fmla="*/ 14 w 29"/>
                    <a:gd name="T13" fmla="*/ 0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9" h="58">
                      <a:moveTo>
                        <a:pt x="14" y="0"/>
                      </a:moveTo>
                      <a:cubicBezTo>
                        <a:pt x="6" y="0"/>
                        <a:pt x="0" y="7"/>
                        <a:pt x="0" y="15"/>
                      </a:cubicBezTo>
                      <a:cubicBezTo>
                        <a:pt x="0" y="43"/>
                        <a:pt x="0" y="43"/>
                        <a:pt x="0" y="43"/>
                      </a:cubicBezTo>
                      <a:cubicBezTo>
                        <a:pt x="0" y="51"/>
                        <a:pt x="6" y="58"/>
                        <a:pt x="14" y="58"/>
                      </a:cubicBezTo>
                      <a:cubicBezTo>
                        <a:pt x="22" y="58"/>
                        <a:pt x="29" y="51"/>
                        <a:pt x="29" y="43"/>
                      </a:cubicBezTo>
                      <a:cubicBezTo>
                        <a:pt x="29" y="15"/>
                        <a:pt x="29" y="15"/>
                        <a:pt x="29" y="15"/>
                      </a:cubicBezTo>
                      <a:cubicBezTo>
                        <a:pt x="29" y="7"/>
                        <a:pt x="22" y="0"/>
                        <a:pt x="14" y="0"/>
                      </a:cubicBezTo>
                      <a:close/>
                    </a:path>
                  </a:pathLst>
                </a:custGeom>
                <a:solidFill>
                  <a:srgbClr val="4D4D4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cs typeface=""/>
                  </a:endParaRPr>
                </a:p>
              </p:txBody>
            </p:sp>
            <p:sp>
              <p:nvSpPr>
                <p:cNvPr id="802" name="Freeform 32"/>
                <p:cNvSpPr>
                  <a:spLocks/>
                </p:cNvSpPr>
                <p:nvPr/>
              </p:nvSpPr>
              <p:spPr bwMode="auto">
                <a:xfrm>
                  <a:off x="4546601" y="2470150"/>
                  <a:ext cx="53975" cy="33338"/>
                </a:xfrm>
                <a:custGeom>
                  <a:avLst/>
                  <a:gdLst>
                    <a:gd name="T0" fmla="*/ 46 w 60"/>
                    <a:gd name="T1" fmla="*/ 8 h 37"/>
                    <a:gd name="T2" fmla="*/ 21 w 60"/>
                    <a:gd name="T3" fmla="*/ 2 h 37"/>
                    <a:gd name="T4" fmla="*/ 3 w 60"/>
                    <a:gd name="T5" fmla="*/ 11 h 37"/>
                    <a:gd name="T6" fmla="*/ 12 w 60"/>
                    <a:gd name="T7" fmla="*/ 30 h 37"/>
                    <a:gd name="T8" fmla="*/ 43 w 60"/>
                    <a:gd name="T9" fmla="*/ 37 h 37"/>
                    <a:gd name="T10" fmla="*/ 44 w 60"/>
                    <a:gd name="T11" fmla="*/ 37 h 37"/>
                    <a:gd name="T12" fmla="*/ 59 w 60"/>
                    <a:gd name="T13" fmla="*/ 24 h 37"/>
                    <a:gd name="T14" fmla="*/ 46 w 60"/>
                    <a:gd name="T15" fmla="*/ 8 h 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60" h="37">
                      <a:moveTo>
                        <a:pt x="46" y="8"/>
                      </a:moveTo>
                      <a:cubicBezTo>
                        <a:pt x="38" y="7"/>
                        <a:pt x="29" y="5"/>
                        <a:pt x="21" y="2"/>
                      </a:cubicBezTo>
                      <a:cubicBezTo>
                        <a:pt x="14" y="0"/>
                        <a:pt x="6" y="4"/>
                        <a:pt x="3" y="11"/>
                      </a:cubicBezTo>
                      <a:cubicBezTo>
                        <a:pt x="0" y="19"/>
                        <a:pt x="4" y="27"/>
                        <a:pt x="12" y="30"/>
                      </a:cubicBezTo>
                      <a:cubicBezTo>
                        <a:pt x="22" y="33"/>
                        <a:pt x="32" y="36"/>
                        <a:pt x="43" y="37"/>
                      </a:cubicBezTo>
                      <a:cubicBezTo>
                        <a:pt x="43" y="37"/>
                        <a:pt x="44" y="37"/>
                        <a:pt x="44" y="37"/>
                      </a:cubicBezTo>
                      <a:cubicBezTo>
                        <a:pt x="51" y="37"/>
                        <a:pt x="58" y="32"/>
                        <a:pt x="59" y="24"/>
                      </a:cubicBezTo>
                      <a:cubicBezTo>
                        <a:pt x="60" y="16"/>
                        <a:pt x="54" y="9"/>
                        <a:pt x="46" y="8"/>
                      </a:cubicBezTo>
                      <a:close/>
                    </a:path>
                  </a:pathLst>
                </a:custGeom>
                <a:solidFill>
                  <a:srgbClr val="4D4D4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cs typeface=""/>
                  </a:endParaRPr>
                </a:p>
              </p:txBody>
            </p:sp>
            <p:sp>
              <p:nvSpPr>
                <p:cNvPr id="803" name="Freeform 33"/>
                <p:cNvSpPr>
                  <a:spLocks/>
                </p:cNvSpPr>
                <p:nvPr/>
              </p:nvSpPr>
              <p:spPr bwMode="auto">
                <a:xfrm>
                  <a:off x="4781551" y="2478088"/>
                  <a:ext cx="50800" cy="25400"/>
                </a:xfrm>
                <a:custGeom>
                  <a:avLst/>
                  <a:gdLst>
                    <a:gd name="T0" fmla="*/ 43 w 57"/>
                    <a:gd name="T1" fmla="*/ 0 h 29"/>
                    <a:gd name="T2" fmla="*/ 14 w 57"/>
                    <a:gd name="T3" fmla="*/ 0 h 29"/>
                    <a:gd name="T4" fmla="*/ 0 w 57"/>
                    <a:gd name="T5" fmla="*/ 15 h 29"/>
                    <a:gd name="T6" fmla="*/ 14 w 57"/>
                    <a:gd name="T7" fmla="*/ 29 h 29"/>
                    <a:gd name="T8" fmla="*/ 43 w 57"/>
                    <a:gd name="T9" fmla="*/ 29 h 29"/>
                    <a:gd name="T10" fmla="*/ 57 w 57"/>
                    <a:gd name="T11" fmla="*/ 15 h 29"/>
                    <a:gd name="T12" fmla="*/ 43 w 57"/>
                    <a:gd name="T13" fmla="*/ 0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7" h="29">
                      <a:moveTo>
                        <a:pt x="43" y="0"/>
                      </a:moveTo>
                      <a:cubicBezTo>
                        <a:pt x="14" y="0"/>
                        <a:pt x="14" y="0"/>
                        <a:pt x="14" y="0"/>
                      </a:cubicBezTo>
                      <a:cubicBezTo>
                        <a:pt x="6" y="0"/>
                        <a:pt x="0" y="7"/>
                        <a:pt x="0" y="15"/>
                      </a:cubicBezTo>
                      <a:cubicBezTo>
                        <a:pt x="0" y="23"/>
                        <a:pt x="6" y="29"/>
                        <a:pt x="14" y="29"/>
                      </a:cubicBezTo>
                      <a:cubicBezTo>
                        <a:pt x="43" y="29"/>
                        <a:pt x="43" y="29"/>
                        <a:pt x="43" y="29"/>
                      </a:cubicBezTo>
                      <a:cubicBezTo>
                        <a:pt x="51" y="29"/>
                        <a:pt x="57" y="23"/>
                        <a:pt x="57" y="15"/>
                      </a:cubicBezTo>
                      <a:cubicBezTo>
                        <a:pt x="57" y="7"/>
                        <a:pt x="51" y="0"/>
                        <a:pt x="43" y="0"/>
                      </a:cubicBezTo>
                      <a:close/>
                    </a:path>
                  </a:pathLst>
                </a:custGeom>
                <a:solidFill>
                  <a:srgbClr val="4D4D4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cs typeface=""/>
                  </a:endParaRPr>
                </a:p>
              </p:txBody>
            </p:sp>
            <p:sp>
              <p:nvSpPr>
                <p:cNvPr id="804" name="Freeform 34"/>
                <p:cNvSpPr>
                  <a:spLocks/>
                </p:cNvSpPr>
                <p:nvPr/>
              </p:nvSpPr>
              <p:spPr bwMode="auto">
                <a:xfrm>
                  <a:off x="4703763" y="2478088"/>
                  <a:ext cx="50800" cy="25400"/>
                </a:xfrm>
                <a:custGeom>
                  <a:avLst/>
                  <a:gdLst>
                    <a:gd name="T0" fmla="*/ 44 w 58"/>
                    <a:gd name="T1" fmla="*/ 0 h 29"/>
                    <a:gd name="T2" fmla="*/ 15 w 58"/>
                    <a:gd name="T3" fmla="*/ 0 h 29"/>
                    <a:gd name="T4" fmla="*/ 0 w 58"/>
                    <a:gd name="T5" fmla="*/ 15 h 29"/>
                    <a:gd name="T6" fmla="*/ 15 w 58"/>
                    <a:gd name="T7" fmla="*/ 29 h 29"/>
                    <a:gd name="T8" fmla="*/ 44 w 58"/>
                    <a:gd name="T9" fmla="*/ 29 h 29"/>
                    <a:gd name="T10" fmla="*/ 58 w 58"/>
                    <a:gd name="T11" fmla="*/ 15 h 29"/>
                    <a:gd name="T12" fmla="*/ 44 w 58"/>
                    <a:gd name="T13" fmla="*/ 0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8" h="29">
                      <a:moveTo>
                        <a:pt x="44" y="0"/>
                      </a:moveTo>
                      <a:cubicBezTo>
                        <a:pt x="15" y="0"/>
                        <a:pt x="15" y="0"/>
                        <a:pt x="15" y="0"/>
                      </a:cubicBezTo>
                      <a:cubicBezTo>
                        <a:pt x="7" y="0"/>
                        <a:pt x="0" y="7"/>
                        <a:pt x="0" y="15"/>
                      </a:cubicBezTo>
                      <a:cubicBezTo>
                        <a:pt x="0" y="23"/>
                        <a:pt x="7" y="29"/>
                        <a:pt x="15" y="29"/>
                      </a:cubicBezTo>
                      <a:cubicBezTo>
                        <a:pt x="44" y="29"/>
                        <a:pt x="44" y="29"/>
                        <a:pt x="44" y="29"/>
                      </a:cubicBezTo>
                      <a:cubicBezTo>
                        <a:pt x="51" y="29"/>
                        <a:pt x="58" y="23"/>
                        <a:pt x="58" y="15"/>
                      </a:cubicBezTo>
                      <a:cubicBezTo>
                        <a:pt x="58" y="7"/>
                        <a:pt x="51" y="0"/>
                        <a:pt x="44" y="0"/>
                      </a:cubicBezTo>
                      <a:close/>
                    </a:path>
                  </a:pathLst>
                </a:custGeom>
                <a:solidFill>
                  <a:srgbClr val="4D4D4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cs typeface=""/>
                  </a:endParaRPr>
                </a:p>
              </p:txBody>
            </p:sp>
            <p:sp>
              <p:nvSpPr>
                <p:cNvPr id="805" name="Freeform 35"/>
                <p:cNvSpPr>
                  <a:spLocks/>
                </p:cNvSpPr>
                <p:nvPr/>
              </p:nvSpPr>
              <p:spPr bwMode="auto">
                <a:xfrm>
                  <a:off x="4625976" y="2478088"/>
                  <a:ext cx="52388" cy="25400"/>
                </a:xfrm>
                <a:custGeom>
                  <a:avLst/>
                  <a:gdLst>
                    <a:gd name="T0" fmla="*/ 43 w 58"/>
                    <a:gd name="T1" fmla="*/ 0 h 29"/>
                    <a:gd name="T2" fmla="*/ 15 w 58"/>
                    <a:gd name="T3" fmla="*/ 0 h 29"/>
                    <a:gd name="T4" fmla="*/ 0 w 58"/>
                    <a:gd name="T5" fmla="*/ 15 h 29"/>
                    <a:gd name="T6" fmla="*/ 15 w 58"/>
                    <a:gd name="T7" fmla="*/ 29 h 29"/>
                    <a:gd name="T8" fmla="*/ 43 w 58"/>
                    <a:gd name="T9" fmla="*/ 29 h 29"/>
                    <a:gd name="T10" fmla="*/ 58 w 58"/>
                    <a:gd name="T11" fmla="*/ 15 h 29"/>
                    <a:gd name="T12" fmla="*/ 43 w 58"/>
                    <a:gd name="T13" fmla="*/ 0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8" h="29">
                      <a:moveTo>
                        <a:pt x="43" y="0"/>
                      </a:moveTo>
                      <a:cubicBezTo>
                        <a:pt x="15" y="0"/>
                        <a:pt x="15" y="0"/>
                        <a:pt x="15" y="0"/>
                      </a:cubicBezTo>
                      <a:cubicBezTo>
                        <a:pt x="7" y="0"/>
                        <a:pt x="0" y="7"/>
                        <a:pt x="0" y="15"/>
                      </a:cubicBezTo>
                      <a:cubicBezTo>
                        <a:pt x="0" y="23"/>
                        <a:pt x="7" y="29"/>
                        <a:pt x="15" y="29"/>
                      </a:cubicBezTo>
                      <a:cubicBezTo>
                        <a:pt x="43" y="29"/>
                        <a:pt x="43" y="29"/>
                        <a:pt x="43" y="29"/>
                      </a:cubicBezTo>
                      <a:cubicBezTo>
                        <a:pt x="51" y="29"/>
                        <a:pt x="58" y="23"/>
                        <a:pt x="58" y="15"/>
                      </a:cubicBezTo>
                      <a:cubicBezTo>
                        <a:pt x="58" y="7"/>
                        <a:pt x="51" y="0"/>
                        <a:pt x="43" y="0"/>
                      </a:cubicBezTo>
                      <a:close/>
                    </a:path>
                  </a:pathLst>
                </a:custGeom>
                <a:solidFill>
                  <a:srgbClr val="4D4D4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cs typeface=""/>
                  </a:endParaRPr>
                </a:p>
              </p:txBody>
            </p:sp>
            <p:sp>
              <p:nvSpPr>
                <p:cNvPr id="806" name="Freeform 38"/>
                <p:cNvSpPr>
                  <a:spLocks/>
                </p:cNvSpPr>
                <p:nvPr/>
              </p:nvSpPr>
              <p:spPr bwMode="auto">
                <a:xfrm>
                  <a:off x="4859338" y="2473325"/>
                  <a:ext cx="52388" cy="30163"/>
                </a:xfrm>
                <a:custGeom>
                  <a:avLst/>
                  <a:gdLst>
                    <a:gd name="T0" fmla="*/ 39 w 58"/>
                    <a:gd name="T1" fmla="*/ 2 h 34"/>
                    <a:gd name="T2" fmla="*/ 14 w 58"/>
                    <a:gd name="T3" fmla="*/ 5 h 34"/>
                    <a:gd name="T4" fmla="*/ 0 w 58"/>
                    <a:gd name="T5" fmla="*/ 20 h 34"/>
                    <a:gd name="T6" fmla="*/ 14 w 58"/>
                    <a:gd name="T7" fmla="*/ 34 h 34"/>
                    <a:gd name="T8" fmla="*/ 14 w 58"/>
                    <a:gd name="T9" fmla="*/ 34 h 34"/>
                    <a:gd name="T10" fmla="*/ 46 w 58"/>
                    <a:gd name="T11" fmla="*/ 30 h 34"/>
                    <a:gd name="T12" fmla="*/ 56 w 58"/>
                    <a:gd name="T13" fmla="*/ 12 h 34"/>
                    <a:gd name="T14" fmla="*/ 39 w 58"/>
                    <a:gd name="T15" fmla="*/ 2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58" h="34">
                      <a:moveTo>
                        <a:pt x="39" y="2"/>
                      </a:moveTo>
                      <a:cubicBezTo>
                        <a:pt x="31" y="4"/>
                        <a:pt x="22" y="5"/>
                        <a:pt x="14" y="5"/>
                      </a:cubicBezTo>
                      <a:cubicBezTo>
                        <a:pt x="6" y="5"/>
                        <a:pt x="0" y="12"/>
                        <a:pt x="0" y="20"/>
                      </a:cubicBezTo>
                      <a:cubicBezTo>
                        <a:pt x="0" y="28"/>
                        <a:pt x="6" y="34"/>
                        <a:pt x="14" y="34"/>
                      </a:cubicBezTo>
                      <a:cubicBezTo>
                        <a:pt x="14" y="34"/>
                        <a:pt x="14" y="34"/>
                        <a:pt x="14" y="34"/>
                      </a:cubicBezTo>
                      <a:cubicBezTo>
                        <a:pt x="25" y="34"/>
                        <a:pt x="36" y="32"/>
                        <a:pt x="46" y="30"/>
                      </a:cubicBezTo>
                      <a:cubicBezTo>
                        <a:pt x="54" y="28"/>
                        <a:pt x="58" y="20"/>
                        <a:pt x="56" y="12"/>
                      </a:cubicBezTo>
                      <a:cubicBezTo>
                        <a:pt x="55" y="5"/>
                        <a:pt x="47" y="0"/>
                        <a:pt x="39" y="2"/>
                      </a:cubicBezTo>
                      <a:close/>
                    </a:path>
                  </a:pathLst>
                </a:custGeom>
                <a:solidFill>
                  <a:srgbClr val="4D4D4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cs typeface=""/>
                  </a:endParaRPr>
                </a:p>
              </p:txBody>
            </p:sp>
          </p:grpSp>
          <p:sp>
            <p:nvSpPr>
              <p:cNvPr id="782" name="Rounded Rectangle 781"/>
              <p:cNvSpPr/>
              <p:nvPr/>
            </p:nvSpPr>
            <p:spPr>
              <a:xfrm>
                <a:off x="5359901" y="2386601"/>
                <a:ext cx="308105" cy="310923"/>
              </a:xfrm>
              <a:prstGeom prst="roundRect">
                <a:avLst/>
              </a:prstGeom>
              <a:solidFill>
                <a:srgbClr val="F7964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"/>
                  <a:cs typeface=""/>
                </a:endParaRPr>
              </a:p>
            </p:txBody>
          </p:sp>
          <p:sp>
            <p:nvSpPr>
              <p:cNvPr id="783" name="Freeform 12"/>
              <p:cNvSpPr>
                <a:spLocks noEditPoints="1"/>
              </p:cNvSpPr>
              <p:nvPr/>
            </p:nvSpPr>
            <p:spPr bwMode="auto">
              <a:xfrm>
                <a:off x="5406483" y="2446478"/>
                <a:ext cx="214941" cy="191168"/>
              </a:xfrm>
              <a:custGeom>
                <a:avLst/>
                <a:gdLst>
                  <a:gd name="T0" fmla="*/ 419 w 494"/>
                  <a:gd name="T1" fmla="*/ 299 h 448"/>
                  <a:gd name="T2" fmla="*/ 403 w 494"/>
                  <a:gd name="T3" fmla="*/ 301 h 448"/>
                  <a:gd name="T4" fmla="*/ 302 w 494"/>
                  <a:gd name="T5" fmla="*/ 126 h 448"/>
                  <a:gd name="T6" fmla="*/ 322 w 494"/>
                  <a:gd name="T7" fmla="*/ 75 h 448"/>
                  <a:gd name="T8" fmla="*/ 247 w 494"/>
                  <a:gd name="T9" fmla="*/ 0 h 448"/>
                  <a:gd name="T10" fmla="*/ 173 w 494"/>
                  <a:gd name="T11" fmla="*/ 75 h 448"/>
                  <a:gd name="T12" fmla="*/ 193 w 494"/>
                  <a:gd name="T13" fmla="*/ 126 h 448"/>
                  <a:gd name="T14" fmla="*/ 91 w 494"/>
                  <a:gd name="T15" fmla="*/ 301 h 448"/>
                  <a:gd name="T16" fmla="*/ 75 w 494"/>
                  <a:gd name="T17" fmla="*/ 299 h 448"/>
                  <a:gd name="T18" fmla="*/ 0 w 494"/>
                  <a:gd name="T19" fmla="*/ 373 h 448"/>
                  <a:gd name="T20" fmla="*/ 75 w 494"/>
                  <a:gd name="T21" fmla="*/ 448 h 448"/>
                  <a:gd name="T22" fmla="*/ 146 w 494"/>
                  <a:gd name="T23" fmla="*/ 395 h 448"/>
                  <a:gd name="T24" fmla="*/ 349 w 494"/>
                  <a:gd name="T25" fmla="*/ 395 h 448"/>
                  <a:gd name="T26" fmla="*/ 419 w 494"/>
                  <a:gd name="T27" fmla="*/ 448 h 448"/>
                  <a:gd name="T28" fmla="*/ 494 w 494"/>
                  <a:gd name="T29" fmla="*/ 373 h 448"/>
                  <a:gd name="T30" fmla="*/ 419 w 494"/>
                  <a:gd name="T31" fmla="*/ 299 h 448"/>
                  <a:gd name="T32" fmla="*/ 349 w 494"/>
                  <a:gd name="T33" fmla="*/ 351 h 448"/>
                  <a:gd name="T34" fmla="*/ 146 w 494"/>
                  <a:gd name="T35" fmla="*/ 351 h 448"/>
                  <a:gd name="T36" fmla="*/ 130 w 494"/>
                  <a:gd name="T37" fmla="*/ 323 h 448"/>
                  <a:gd name="T38" fmla="*/ 231 w 494"/>
                  <a:gd name="T39" fmla="*/ 148 h 448"/>
                  <a:gd name="T40" fmla="*/ 247 w 494"/>
                  <a:gd name="T41" fmla="*/ 150 h 448"/>
                  <a:gd name="T42" fmla="*/ 264 w 494"/>
                  <a:gd name="T43" fmla="*/ 148 h 448"/>
                  <a:gd name="T44" fmla="*/ 365 w 494"/>
                  <a:gd name="T45" fmla="*/ 323 h 448"/>
                  <a:gd name="T46" fmla="*/ 349 w 494"/>
                  <a:gd name="T47" fmla="*/ 351 h 4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494" h="448">
                    <a:moveTo>
                      <a:pt x="419" y="299"/>
                    </a:moveTo>
                    <a:cubicBezTo>
                      <a:pt x="414" y="299"/>
                      <a:pt x="408" y="300"/>
                      <a:pt x="403" y="301"/>
                    </a:cubicBezTo>
                    <a:cubicBezTo>
                      <a:pt x="302" y="126"/>
                      <a:pt x="302" y="126"/>
                      <a:pt x="302" y="126"/>
                    </a:cubicBezTo>
                    <a:cubicBezTo>
                      <a:pt x="314" y="112"/>
                      <a:pt x="322" y="95"/>
                      <a:pt x="322" y="75"/>
                    </a:cubicBezTo>
                    <a:cubicBezTo>
                      <a:pt x="322" y="34"/>
                      <a:pt x="288" y="0"/>
                      <a:pt x="247" y="0"/>
                    </a:cubicBezTo>
                    <a:cubicBezTo>
                      <a:pt x="206" y="0"/>
                      <a:pt x="173" y="34"/>
                      <a:pt x="173" y="75"/>
                    </a:cubicBezTo>
                    <a:cubicBezTo>
                      <a:pt x="173" y="95"/>
                      <a:pt x="180" y="112"/>
                      <a:pt x="193" y="126"/>
                    </a:cubicBezTo>
                    <a:cubicBezTo>
                      <a:pt x="91" y="301"/>
                      <a:pt x="91" y="301"/>
                      <a:pt x="91" y="301"/>
                    </a:cubicBezTo>
                    <a:cubicBezTo>
                      <a:pt x="86" y="300"/>
                      <a:pt x="81" y="299"/>
                      <a:pt x="75" y="299"/>
                    </a:cubicBezTo>
                    <a:cubicBezTo>
                      <a:pt x="34" y="299"/>
                      <a:pt x="0" y="332"/>
                      <a:pt x="0" y="373"/>
                    </a:cubicBezTo>
                    <a:cubicBezTo>
                      <a:pt x="0" y="415"/>
                      <a:pt x="34" y="448"/>
                      <a:pt x="75" y="448"/>
                    </a:cubicBezTo>
                    <a:cubicBezTo>
                      <a:pt x="108" y="448"/>
                      <a:pt x="136" y="426"/>
                      <a:pt x="146" y="395"/>
                    </a:cubicBezTo>
                    <a:cubicBezTo>
                      <a:pt x="349" y="395"/>
                      <a:pt x="349" y="395"/>
                      <a:pt x="349" y="395"/>
                    </a:cubicBezTo>
                    <a:cubicBezTo>
                      <a:pt x="358" y="426"/>
                      <a:pt x="386" y="448"/>
                      <a:pt x="419" y="448"/>
                    </a:cubicBezTo>
                    <a:cubicBezTo>
                      <a:pt x="461" y="448"/>
                      <a:pt x="494" y="415"/>
                      <a:pt x="494" y="373"/>
                    </a:cubicBezTo>
                    <a:cubicBezTo>
                      <a:pt x="494" y="332"/>
                      <a:pt x="461" y="299"/>
                      <a:pt x="419" y="299"/>
                    </a:cubicBezTo>
                    <a:close/>
                    <a:moveTo>
                      <a:pt x="349" y="351"/>
                    </a:moveTo>
                    <a:cubicBezTo>
                      <a:pt x="146" y="351"/>
                      <a:pt x="146" y="351"/>
                      <a:pt x="146" y="351"/>
                    </a:cubicBezTo>
                    <a:cubicBezTo>
                      <a:pt x="142" y="341"/>
                      <a:pt x="137" y="331"/>
                      <a:pt x="130" y="323"/>
                    </a:cubicBezTo>
                    <a:cubicBezTo>
                      <a:pt x="231" y="148"/>
                      <a:pt x="231" y="148"/>
                      <a:pt x="231" y="148"/>
                    </a:cubicBezTo>
                    <a:cubicBezTo>
                      <a:pt x="236" y="149"/>
                      <a:pt x="242" y="150"/>
                      <a:pt x="247" y="150"/>
                    </a:cubicBezTo>
                    <a:cubicBezTo>
                      <a:pt x="253" y="150"/>
                      <a:pt x="258" y="149"/>
                      <a:pt x="264" y="148"/>
                    </a:cubicBezTo>
                    <a:cubicBezTo>
                      <a:pt x="365" y="323"/>
                      <a:pt x="365" y="323"/>
                      <a:pt x="365" y="323"/>
                    </a:cubicBezTo>
                    <a:cubicBezTo>
                      <a:pt x="358" y="331"/>
                      <a:pt x="352" y="341"/>
                      <a:pt x="349" y="351"/>
                    </a:cubicBezTo>
                    <a:close/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"/>
                </a:endParaRPr>
              </a:p>
            </p:txBody>
          </p:sp>
        </p:grpSp>
        <p:grpSp>
          <p:nvGrpSpPr>
            <p:cNvPr id="699" name="Group 698"/>
            <p:cNvGrpSpPr/>
            <p:nvPr/>
          </p:nvGrpSpPr>
          <p:grpSpPr>
            <a:xfrm>
              <a:off x="3747227" y="3300224"/>
              <a:ext cx="323368" cy="283709"/>
              <a:chOff x="5310724" y="2352924"/>
              <a:chExt cx="398754" cy="374816"/>
            </a:xfrm>
          </p:grpSpPr>
          <p:grpSp>
            <p:nvGrpSpPr>
              <p:cNvPr id="755" name="Group 754"/>
              <p:cNvGrpSpPr/>
              <p:nvPr/>
            </p:nvGrpSpPr>
            <p:grpSpPr>
              <a:xfrm rot="5400000">
                <a:off x="5322693" y="2340955"/>
                <a:ext cx="374816" cy="398754"/>
                <a:chOff x="4471988" y="1985963"/>
                <a:chExt cx="527051" cy="517525"/>
              </a:xfrm>
            </p:grpSpPr>
            <p:sp>
              <p:nvSpPr>
                <p:cNvPr id="758" name="Freeform 13"/>
                <p:cNvSpPr>
                  <a:spLocks/>
                </p:cNvSpPr>
                <p:nvPr/>
              </p:nvSpPr>
              <p:spPr bwMode="auto">
                <a:xfrm>
                  <a:off x="4471988" y="2117725"/>
                  <a:ext cx="25400" cy="50800"/>
                </a:xfrm>
                <a:custGeom>
                  <a:avLst/>
                  <a:gdLst>
                    <a:gd name="T0" fmla="*/ 14 w 29"/>
                    <a:gd name="T1" fmla="*/ 57 h 57"/>
                    <a:gd name="T2" fmla="*/ 29 w 29"/>
                    <a:gd name="T3" fmla="*/ 43 h 57"/>
                    <a:gd name="T4" fmla="*/ 29 w 29"/>
                    <a:gd name="T5" fmla="*/ 14 h 57"/>
                    <a:gd name="T6" fmla="*/ 14 w 29"/>
                    <a:gd name="T7" fmla="*/ 0 h 57"/>
                    <a:gd name="T8" fmla="*/ 0 w 29"/>
                    <a:gd name="T9" fmla="*/ 14 h 57"/>
                    <a:gd name="T10" fmla="*/ 0 w 29"/>
                    <a:gd name="T11" fmla="*/ 43 h 57"/>
                    <a:gd name="T12" fmla="*/ 14 w 29"/>
                    <a:gd name="T13" fmla="*/ 57 h 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9" h="57">
                      <a:moveTo>
                        <a:pt x="14" y="57"/>
                      </a:moveTo>
                      <a:cubicBezTo>
                        <a:pt x="22" y="57"/>
                        <a:pt x="29" y="51"/>
                        <a:pt x="29" y="43"/>
                      </a:cubicBezTo>
                      <a:cubicBezTo>
                        <a:pt x="29" y="14"/>
                        <a:pt x="29" y="14"/>
                        <a:pt x="29" y="14"/>
                      </a:cubicBezTo>
                      <a:cubicBezTo>
                        <a:pt x="29" y="6"/>
                        <a:pt x="22" y="0"/>
                        <a:pt x="14" y="0"/>
                      </a:cubicBezTo>
                      <a:cubicBezTo>
                        <a:pt x="7" y="0"/>
                        <a:pt x="0" y="6"/>
                        <a:pt x="0" y="14"/>
                      </a:cubicBezTo>
                      <a:cubicBezTo>
                        <a:pt x="0" y="43"/>
                        <a:pt x="0" y="43"/>
                        <a:pt x="0" y="43"/>
                      </a:cubicBezTo>
                      <a:cubicBezTo>
                        <a:pt x="0" y="51"/>
                        <a:pt x="7" y="57"/>
                        <a:pt x="14" y="57"/>
                      </a:cubicBezTo>
                      <a:close/>
                    </a:path>
                  </a:pathLst>
                </a:custGeom>
                <a:solidFill>
                  <a:srgbClr val="4D4D4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cs typeface=""/>
                  </a:endParaRPr>
                </a:p>
              </p:txBody>
            </p:sp>
            <p:sp>
              <p:nvSpPr>
                <p:cNvPr id="759" name="Freeform 14"/>
                <p:cNvSpPr>
                  <a:spLocks/>
                </p:cNvSpPr>
                <p:nvPr/>
              </p:nvSpPr>
              <p:spPr bwMode="auto">
                <a:xfrm>
                  <a:off x="4471988" y="2271713"/>
                  <a:ext cx="25400" cy="52388"/>
                </a:xfrm>
                <a:custGeom>
                  <a:avLst/>
                  <a:gdLst>
                    <a:gd name="T0" fmla="*/ 14 w 29"/>
                    <a:gd name="T1" fmla="*/ 58 h 58"/>
                    <a:gd name="T2" fmla="*/ 29 w 29"/>
                    <a:gd name="T3" fmla="*/ 43 h 58"/>
                    <a:gd name="T4" fmla="*/ 29 w 29"/>
                    <a:gd name="T5" fmla="*/ 15 h 58"/>
                    <a:gd name="T6" fmla="*/ 14 w 29"/>
                    <a:gd name="T7" fmla="*/ 0 h 58"/>
                    <a:gd name="T8" fmla="*/ 0 w 29"/>
                    <a:gd name="T9" fmla="*/ 15 h 58"/>
                    <a:gd name="T10" fmla="*/ 0 w 29"/>
                    <a:gd name="T11" fmla="*/ 43 h 58"/>
                    <a:gd name="T12" fmla="*/ 14 w 29"/>
                    <a:gd name="T13" fmla="*/ 58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9" h="58">
                      <a:moveTo>
                        <a:pt x="14" y="58"/>
                      </a:moveTo>
                      <a:cubicBezTo>
                        <a:pt x="22" y="58"/>
                        <a:pt x="29" y="51"/>
                        <a:pt x="29" y="43"/>
                      </a:cubicBezTo>
                      <a:cubicBezTo>
                        <a:pt x="29" y="15"/>
                        <a:pt x="29" y="15"/>
                        <a:pt x="29" y="15"/>
                      </a:cubicBezTo>
                      <a:cubicBezTo>
                        <a:pt x="29" y="7"/>
                        <a:pt x="22" y="0"/>
                        <a:pt x="14" y="0"/>
                      </a:cubicBezTo>
                      <a:cubicBezTo>
                        <a:pt x="7" y="0"/>
                        <a:pt x="0" y="7"/>
                        <a:pt x="0" y="15"/>
                      </a:cubicBezTo>
                      <a:cubicBezTo>
                        <a:pt x="0" y="43"/>
                        <a:pt x="0" y="43"/>
                        <a:pt x="0" y="43"/>
                      </a:cubicBezTo>
                      <a:cubicBezTo>
                        <a:pt x="0" y="51"/>
                        <a:pt x="7" y="58"/>
                        <a:pt x="14" y="58"/>
                      </a:cubicBezTo>
                      <a:close/>
                    </a:path>
                  </a:pathLst>
                </a:custGeom>
                <a:solidFill>
                  <a:srgbClr val="4D4D4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cs typeface=""/>
                  </a:endParaRPr>
                </a:p>
              </p:txBody>
            </p:sp>
            <p:sp>
              <p:nvSpPr>
                <p:cNvPr id="760" name="Freeform 15"/>
                <p:cNvSpPr>
                  <a:spLocks/>
                </p:cNvSpPr>
                <p:nvPr/>
              </p:nvSpPr>
              <p:spPr bwMode="auto">
                <a:xfrm>
                  <a:off x="4487863" y="2422525"/>
                  <a:ext cx="44450" cy="47625"/>
                </a:xfrm>
                <a:custGeom>
                  <a:avLst/>
                  <a:gdLst>
                    <a:gd name="T0" fmla="*/ 29 w 50"/>
                    <a:gd name="T1" fmla="*/ 8 h 53"/>
                    <a:gd name="T2" fmla="*/ 9 w 50"/>
                    <a:gd name="T3" fmla="*/ 4 h 53"/>
                    <a:gd name="T4" fmla="*/ 4 w 50"/>
                    <a:gd name="T5" fmla="*/ 24 h 53"/>
                    <a:gd name="T6" fmla="*/ 24 w 50"/>
                    <a:gd name="T7" fmla="*/ 49 h 53"/>
                    <a:gd name="T8" fmla="*/ 34 w 50"/>
                    <a:gd name="T9" fmla="*/ 53 h 53"/>
                    <a:gd name="T10" fmla="*/ 45 w 50"/>
                    <a:gd name="T11" fmla="*/ 49 h 53"/>
                    <a:gd name="T12" fmla="*/ 45 w 50"/>
                    <a:gd name="T13" fmla="*/ 28 h 53"/>
                    <a:gd name="T14" fmla="*/ 29 w 50"/>
                    <a:gd name="T15" fmla="*/ 8 h 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50" h="53">
                      <a:moveTo>
                        <a:pt x="29" y="8"/>
                      </a:moveTo>
                      <a:cubicBezTo>
                        <a:pt x="24" y="2"/>
                        <a:pt x="15" y="0"/>
                        <a:pt x="9" y="4"/>
                      </a:cubicBezTo>
                      <a:cubicBezTo>
                        <a:pt x="2" y="8"/>
                        <a:pt x="0" y="17"/>
                        <a:pt x="4" y="24"/>
                      </a:cubicBezTo>
                      <a:cubicBezTo>
                        <a:pt x="10" y="33"/>
                        <a:pt x="17" y="41"/>
                        <a:pt x="24" y="49"/>
                      </a:cubicBezTo>
                      <a:cubicBezTo>
                        <a:pt x="27" y="51"/>
                        <a:pt x="31" y="53"/>
                        <a:pt x="34" y="53"/>
                      </a:cubicBezTo>
                      <a:cubicBezTo>
                        <a:pt x="38" y="53"/>
                        <a:pt x="42" y="51"/>
                        <a:pt x="45" y="49"/>
                      </a:cubicBezTo>
                      <a:cubicBezTo>
                        <a:pt x="50" y="43"/>
                        <a:pt x="50" y="34"/>
                        <a:pt x="45" y="28"/>
                      </a:cubicBezTo>
                      <a:cubicBezTo>
                        <a:pt x="39" y="22"/>
                        <a:pt x="33" y="15"/>
                        <a:pt x="29" y="8"/>
                      </a:cubicBezTo>
                      <a:close/>
                    </a:path>
                  </a:pathLst>
                </a:custGeom>
                <a:solidFill>
                  <a:srgbClr val="4D4D4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cs typeface=""/>
                  </a:endParaRPr>
                </a:p>
              </p:txBody>
            </p:sp>
            <p:sp>
              <p:nvSpPr>
                <p:cNvPr id="761" name="Freeform 16"/>
                <p:cNvSpPr>
                  <a:spLocks/>
                </p:cNvSpPr>
                <p:nvPr/>
              </p:nvSpPr>
              <p:spPr bwMode="auto">
                <a:xfrm>
                  <a:off x="4471988" y="2193925"/>
                  <a:ext cx="25400" cy="52388"/>
                </a:xfrm>
                <a:custGeom>
                  <a:avLst/>
                  <a:gdLst>
                    <a:gd name="T0" fmla="*/ 14 w 29"/>
                    <a:gd name="T1" fmla="*/ 58 h 58"/>
                    <a:gd name="T2" fmla="*/ 29 w 29"/>
                    <a:gd name="T3" fmla="*/ 43 h 58"/>
                    <a:gd name="T4" fmla="*/ 29 w 29"/>
                    <a:gd name="T5" fmla="*/ 14 h 58"/>
                    <a:gd name="T6" fmla="*/ 14 w 29"/>
                    <a:gd name="T7" fmla="*/ 0 h 58"/>
                    <a:gd name="T8" fmla="*/ 0 w 29"/>
                    <a:gd name="T9" fmla="*/ 14 h 58"/>
                    <a:gd name="T10" fmla="*/ 0 w 29"/>
                    <a:gd name="T11" fmla="*/ 43 h 58"/>
                    <a:gd name="T12" fmla="*/ 14 w 29"/>
                    <a:gd name="T13" fmla="*/ 58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9" h="58">
                      <a:moveTo>
                        <a:pt x="14" y="58"/>
                      </a:moveTo>
                      <a:cubicBezTo>
                        <a:pt x="22" y="58"/>
                        <a:pt x="29" y="51"/>
                        <a:pt x="29" y="43"/>
                      </a:cubicBezTo>
                      <a:cubicBezTo>
                        <a:pt x="29" y="14"/>
                        <a:pt x="29" y="14"/>
                        <a:pt x="29" y="14"/>
                      </a:cubicBezTo>
                      <a:cubicBezTo>
                        <a:pt x="29" y="6"/>
                        <a:pt x="22" y="0"/>
                        <a:pt x="14" y="0"/>
                      </a:cubicBezTo>
                      <a:cubicBezTo>
                        <a:pt x="7" y="0"/>
                        <a:pt x="0" y="6"/>
                        <a:pt x="0" y="14"/>
                      </a:cubicBezTo>
                      <a:cubicBezTo>
                        <a:pt x="0" y="43"/>
                        <a:pt x="0" y="43"/>
                        <a:pt x="0" y="43"/>
                      </a:cubicBezTo>
                      <a:cubicBezTo>
                        <a:pt x="0" y="51"/>
                        <a:pt x="7" y="58"/>
                        <a:pt x="14" y="58"/>
                      </a:cubicBezTo>
                      <a:close/>
                    </a:path>
                  </a:pathLst>
                </a:custGeom>
                <a:solidFill>
                  <a:srgbClr val="4D4D4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cs typeface=""/>
                  </a:endParaRPr>
                </a:p>
              </p:txBody>
            </p:sp>
            <p:sp>
              <p:nvSpPr>
                <p:cNvPr id="762" name="Freeform 17"/>
                <p:cNvSpPr>
                  <a:spLocks/>
                </p:cNvSpPr>
                <p:nvPr/>
              </p:nvSpPr>
              <p:spPr bwMode="auto">
                <a:xfrm>
                  <a:off x="4830763" y="1985963"/>
                  <a:ext cx="50800" cy="26988"/>
                </a:xfrm>
                <a:custGeom>
                  <a:avLst/>
                  <a:gdLst>
                    <a:gd name="T0" fmla="*/ 15 w 57"/>
                    <a:gd name="T1" fmla="*/ 29 h 29"/>
                    <a:gd name="T2" fmla="*/ 44 w 57"/>
                    <a:gd name="T3" fmla="*/ 29 h 29"/>
                    <a:gd name="T4" fmla="*/ 57 w 57"/>
                    <a:gd name="T5" fmla="*/ 15 h 29"/>
                    <a:gd name="T6" fmla="*/ 43 w 57"/>
                    <a:gd name="T7" fmla="*/ 0 h 29"/>
                    <a:gd name="T8" fmla="*/ 15 w 57"/>
                    <a:gd name="T9" fmla="*/ 0 h 29"/>
                    <a:gd name="T10" fmla="*/ 0 w 57"/>
                    <a:gd name="T11" fmla="*/ 15 h 29"/>
                    <a:gd name="T12" fmla="*/ 15 w 57"/>
                    <a:gd name="T13" fmla="*/ 29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7" h="29">
                      <a:moveTo>
                        <a:pt x="15" y="29"/>
                      </a:moveTo>
                      <a:cubicBezTo>
                        <a:pt x="44" y="29"/>
                        <a:pt x="44" y="29"/>
                        <a:pt x="44" y="29"/>
                      </a:cubicBezTo>
                      <a:cubicBezTo>
                        <a:pt x="51" y="29"/>
                        <a:pt x="57" y="23"/>
                        <a:pt x="57" y="15"/>
                      </a:cubicBezTo>
                      <a:cubicBezTo>
                        <a:pt x="57" y="7"/>
                        <a:pt x="50" y="0"/>
                        <a:pt x="43" y="0"/>
                      </a:cubicBezTo>
                      <a:cubicBezTo>
                        <a:pt x="15" y="0"/>
                        <a:pt x="15" y="0"/>
                        <a:pt x="15" y="0"/>
                      </a:cubicBezTo>
                      <a:cubicBezTo>
                        <a:pt x="7" y="0"/>
                        <a:pt x="0" y="7"/>
                        <a:pt x="0" y="15"/>
                      </a:cubicBezTo>
                      <a:cubicBezTo>
                        <a:pt x="0" y="23"/>
                        <a:pt x="7" y="29"/>
                        <a:pt x="15" y="29"/>
                      </a:cubicBezTo>
                      <a:close/>
                    </a:path>
                  </a:pathLst>
                </a:custGeom>
                <a:solidFill>
                  <a:srgbClr val="4D4D4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cs typeface=""/>
                  </a:endParaRPr>
                </a:p>
              </p:txBody>
            </p:sp>
            <p:sp>
              <p:nvSpPr>
                <p:cNvPr id="763" name="Freeform 18"/>
                <p:cNvSpPr>
                  <a:spLocks/>
                </p:cNvSpPr>
                <p:nvPr/>
              </p:nvSpPr>
              <p:spPr bwMode="auto">
                <a:xfrm>
                  <a:off x="4905376" y="1997075"/>
                  <a:ext cx="50800" cy="41275"/>
                </a:xfrm>
                <a:custGeom>
                  <a:avLst/>
                  <a:gdLst>
                    <a:gd name="T0" fmla="*/ 10 w 56"/>
                    <a:gd name="T1" fmla="*/ 30 h 47"/>
                    <a:gd name="T2" fmla="*/ 31 w 56"/>
                    <a:gd name="T3" fmla="*/ 43 h 47"/>
                    <a:gd name="T4" fmla="*/ 40 w 56"/>
                    <a:gd name="T5" fmla="*/ 47 h 47"/>
                    <a:gd name="T6" fmla="*/ 51 w 56"/>
                    <a:gd name="T7" fmla="*/ 41 h 47"/>
                    <a:gd name="T8" fmla="*/ 49 w 56"/>
                    <a:gd name="T9" fmla="*/ 21 h 47"/>
                    <a:gd name="T10" fmla="*/ 22 w 56"/>
                    <a:gd name="T11" fmla="*/ 4 h 47"/>
                    <a:gd name="T12" fmla="*/ 3 w 56"/>
                    <a:gd name="T13" fmla="*/ 11 h 47"/>
                    <a:gd name="T14" fmla="*/ 10 w 56"/>
                    <a:gd name="T15" fmla="*/ 30 h 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56" h="47">
                      <a:moveTo>
                        <a:pt x="10" y="30"/>
                      </a:moveTo>
                      <a:cubicBezTo>
                        <a:pt x="17" y="33"/>
                        <a:pt x="25" y="38"/>
                        <a:pt x="31" y="43"/>
                      </a:cubicBezTo>
                      <a:cubicBezTo>
                        <a:pt x="34" y="46"/>
                        <a:pt x="37" y="47"/>
                        <a:pt x="40" y="47"/>
                      </a:cubicBezTo>
                      <a:cubicBezTo>
                        <a:pt x="44" y="47"/>
                        <a:pt x="49" y="45"/>
                        <a:pt x="51" y="41"/>
                      </a:cubicBezTo>
                      <a:cubicBezTo>
                        <a:pt x="56" y="35"/>
                        <a:pt x="55" y="26"/>
                        <a:pt x="49" y="21"/>
                      </a:cubicBezTo>
                      <a:cubicBezTo>
                        <a:pt x="41" y="14"/>
                        <a:pt x="32" y="9"/>
                        <a:pt x="22" y="4"/>
                      </a:cubicBezTo>
                      <a:cubicBezTo>
                        <a:pt x="15" y="0"/>
                        <a:pt x="7" y="3"/>
                        <a:pt x="3" y="11"/>
                      </a:cubicBezTo>
                      <a:cubicBezTo>
                        <a:pt x="0" y="18"/>
                        <a:pt x="3" y="26"/>
                        <a:pt x="10" y="30"/>
                      </a:cubicBezTo>
                      <a:close/>
                    </a:path>
                  </a:pathLst>
                </a:custGeom>
                <a:solidFill>
                  <a:srgbClr val="4D4D4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cs typeface=""/>
                  </a:endParaRPr>
                </a:p>
              </p:txBody>
            </p:sp>
            <p:sp>
              <p:nvSpPr>
                <p:cNvPr id="764" name="Freeform 19"/>
                <p:cNvSpPr>
                  <a:spLocks/>
                </p:cNvSpPr>
                <p:nvPr/>
              </p:nvSpPr>
              <p:spPr bwMode="auto">
                <a:xfrm>
                  <a:off x="4476751" y="2039938"/>
                  <a:ext cx="39688" cy="52388"/>
                </a:xfrm>
                <a:custGeom>
                  <a:avLst/>
                  <a:gdLst>
                    <a:gd name="T0" fmla="*/ 12 w 45"/>
                    <a:gd name="T1" fmla="*/ 56 h 57"/>
                    <a:gd name="T2" fmla="*/ 16 w 45"/>
                    <a:gd name="T3" fmla="*/ 57 h 57"/>
                    <a:gd name="T4" fmla="*/ 30 w 45"/>
                    <a:gd name="T5" fmla="*/ 47 h 57"/>
                    <a:gd name="T6" fmla="*/ 41 w 45"/>
                    <a:gd name="T7" fmla="*/ 24 h 57"/>
                    <a:gd name="T8" fmla="*/ 36 w 45"/>
                    <a:gd name="T9" fmla="*/ 4 h 57"/>
                    <a:gd name="T10" fmla="*/ 16 w 45"/>
                    <a:gd name="T11" fmla="*/ 9 h 57"/>
                    <a:gd name="T12" fmla="*/ 3 w 45"/>
                    <a:gd name="T13" fmla="*/ 38 h 57"/>
                    <a:gd name="T14" fmla="*/ 12 w 45"/>
                    <a:gd name="T15" fmla="*/ 56 h 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5" h="57">
                      <a:moveTo>
                        <a:pt x="12" y="56"/>
                      </a:moveTo>
                      <a:cubicBezTo>
                        <a:pt x="13" y="57"/>
                        <a:pt x="15" y="57"/>
                        <a:pt x="16" y="57"/>
                      </a:cubicBezTo>
                      <a:cubicBezTo>
                        <a:pt x="22" y="57"/>
                        <a:pt x="28" y="53"/>
                        <a:pt x="30" y="47"/>
                      </a:cubicBezTo>
                      <a:cubicBezTo>
                        <a:pt x="33" y="39"/>
                        <a:pt x="36" y="32"/>
                        <a:pt x="41" y="24"/>
                      </a:cubicBezTo>
                      <a:cubicBezTo>
                        <a:pt x="45" y="17"/>
                        <a:pt x="43" y="9"/>
                        <a:pt x="36" y="4"/>
                      </a:cubicBezTo>
                      <a:cubicBezTo>
                        <a:pt x="29" y="0"/>
                        <a:pt x="21" y="2"/>
                        <a:pt x="16" y="9"/>
                      </a:cubicBezTo>
                      <a:cubicBezTo>
                        <a:pt x="11" y="18"/>
                        <a:pt x="6" y="28"/>
                        <a:pt x="3" y="38"/>
                      </a:cubicBezTo>
                      <a:cubicBezTo>
                        <a:pt x="0" y="45"/>
                        <a:pt x="4" y="54"/>
                        <a:pt x="12" y="56"/>
                      </a:cubicBezTo>
                      <a:close/>
                    </a:path>
                  </a:pathLst>
                </a:custGeom>
                <a:solidFill>
                  <a:srgbClr val="4D4D4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cs typeface=""/>
                  </a:endParaRPr>
                </a:p>
              </p:txBody>
            </p:sp>
            <p:sp>
              <p:nvSpPr>
                <p:cNvPr id="765" name="Freeform 20"/>
                <p:cNvSpPr>
                  <a:spLocks/>
                </p:cNvSpPr>
                <p:nvPr/>
              </p:nvSpPr>
              <p:spPr bwMode="auto">
                <a:xfrm>
                  <a:off x="4522788" y="1992313"/>
                  <a:ext cx="52388" cy="39688"/>
                </a:xfrm>
                <a:custGeom>
                  <a:avLst/>
                  <a:gdLst>
                    <a:gd name="T0" fmla="*/ 55 w 58"/>
                    <a:gd name="T1" fmla="*/ 11 h 43"/>
                    <a:gd name="T2" fmla="*/ 37 w 58"/>
                    <a:gd name="T3" fmla="*/ 2 h 43"/>
                    <a:gd name="T4" fmla="*/ 9 w 58"/>
                    <a:gd name="T5" fmla="*/ 17 h 43"/>
                    <a:gd name="T6" fmla="*/ 4 w 58"/>
                    <a:gd name="T7" fmla="*/ 37 h 43"/>
                    <a:gd name="T8" fmla="*/ 16 w 58"/>
                    <a:gd name="T9" fmla="*/ 43 h 43"/>
                    <a:gd name="T10" fmla="*/ 24 w 58"/>
                    <a:gd name="T11" fmla="*/ 41 h 43"/>
                    <a:gd name="T12" fmla="*/ 47 w 58"/>
                    <a:gd name="T13" fmla="*/ 29 h 43"/>
                    <a:gd name="T14" fmla="*/ 55 w 58"/>
                    <a:gd name="T15" fmla="*/ 11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58" h="43">
                      <a:moveTo>
                        <a:pt x="55" y="11"/>
                      </a:moveTo>
                      <a:cubicBezTo>
                        <a:pt x="53" y="3"/>
                        <a:pt x="44" y="0"/>
                        <a:pt x="37" y="2"/>
                      </a:cubicBezTo>
                      <a:cubicBezTo>
                        <a:pt x="27" y="6"/>
                        <a:pt x="17" y="11"/>
                        <a:pt x="9" y="17"/>
                      </a:cubicBezTo>
                      <a:cubicBezTo>
                        <a:pt x="2" y="21"/>
                        <a:pt x="0" y="30"/>
                        <a:pt x="4" y="37"/>
                      </a:cubicBezTo>
                      <a:cubicBezTo>
                        <a:pt x="7" y="41"/>
                        <a:pt x="12" y="43"/>
                        <a:pt x="16" y="43"/>
                      </a:cubicBezTo>
                      <a:cubicBezTo>
                        <a:pt x="19" y="43"/>
                        <a:pt x="22" y="43"/>
                        <a:pt x="24" y="41"/>
                      </a:cubicBezTo>
                      <a:cubicBezTo>
                        <a:pt x="31" y="36"/>
                        <a:pt x="39" y="32"/>
                        <a:pt x="47" y="29"/>
                      </a:cubicBezTo>
                      <a:cubicBezTo>
                        <a:pt x="54" y="27"/>
                        <a:pt x="58" y="18"/>
                        <a:pt x="55" y="11"/>
                      </a:cubicBezTo>
                      <a:close/>
                    </a:path>
                  </a:pathLst>
                </a:custGeom>
                <a:solidFill>
                  <a:srgbClr val="4D4D4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cs typeface=""/>
                  </a:endParaRPr>
                </a:p>
              </p:txBody>
            </p:sp>
            <p:sp>
              <p:nvSpPr>
                <p:cNvPr id="766" name="Freeform 21"/>
                <p:cNvSpPr>
                  <a:spLocks/>
                </p:cNvSpPr>
                <p:nvPr/>
              </p:nvSpPr>
              <p:spPr bwMode="auto">
                <a:xfrm>
                  <a:off x="4959351" y="2051050"/>
                  <a:ext cx="36513" cy="52388"/>
                </a:xfrm>
                <a:custGeom>
                  <a:avLst/>
                  <a:gdLst>
                    <a:gd name="T0" fmla="*/ 13 w 42"/>
                    <a:gd name="T1" fmla="*/ 47 h 58"/>
                    <a:gd name="T2" fmla="*/ 27 w 42"/>
                    <a:gd name="T3" fmla="*/ 58 h 58"/>
                    <a:gd name="T4" fmla="*/ 30 w 42"/>
                    <a:gd name="T5" fmla="*/ 57 h 58"/>
                    <a:gd name="T6" fmla="*/ 41 w 42"/>
                    <a:gd name="T7" fmla="*/ 40 h 58"/>
                    <a:gd name="T8" fmla="*/ 30 w 42"/>
                    <a:gd name="T9" fmla="*/ 10 h 58"/>
                    <a:gd name="T10" fmla="*/ 11 w 42"/>
                    <a:gd name="T11" fmla="*/ 4 h 58"/>
                    <a:gd name="T12" fmla="*/ 4 w 42"/>
                    <a:gd name="T13" fmla="*/ 23 h 58"/>
                    <a:gd name="T14" fmla="*/ 13 w 42"/>
                    <a:gd name="T15" fmla="*/ 47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2" h="58">
                      <a:moveTo>
                        <a:pt x="13" y="47"/>
                      </a:moveTo>
                      <a:cubicBezTo>
                        <a:pt x="14" y="53"/>
                        <a:pt x="20" y="58"/>
                        <a:pt x="27" y="58"/>
                      </a:cubicBezTo>
                      <a:cubicBezTo>
                        <a:pt x="28" y="58"/>
                        <a:pt x="29" y="58"/>
                        <a:pt x="30" y="57"/>
                      </a:cubicBezTo>
                      <a:cubicBezTo>
                        <a:pt x="38" y="56"/>
                        <a:pt x="42" y="48"/>
                        <a:pt x="41" y="40"/>
                      </a:cubicBezTo>
                      <a:cubicBezTo>
                        <a:pt x="38" y="30"/>
                        <a:pt x="35" y="20"/>
                        <a:pt x="30" y="10"/>
                      </a:cubicBezTo>
                      <a:cubicBezTo>
                        <a:pt x="26" y="3"/>
                        <a:pt x="18" y="0"/>
                        <a:pt x="11" y="4"/>
                      </a:cubicBezTo>
                      <a:cubicBezTo>
                        <a:pt x="3" y="7"/>
                        <a:pt x="0" y="16"/>
                        <a:pt x="4" y="23"/>
                      </a:cubicBezTo>
                      <a:cubicBezTo>
                        <a:pt x="8" y="31"/>
                        <a:pt x="11" y="39"/>
                        <a:pt x="13" y="47"/>
                      </a:cubicBezTo>
                      <a:close/>
                    </a:path>
                  </a:pathLst>
                </a:custGeom>
                <a:solidFill>
                  <a:srgbClr val="4D4D4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cs typeface=""/>
                  </a:endParaRPr>
                </a:p>
              </p:txBody>
            </p:sp>
            <p:sp>
              <p:nvSpPr>
                <p:cNvPr id="767" name="Freeform 22"/>
                <p:cNvSpPr>
                  <a:spLocks/>
                </p:cNvSpPr>
                <p:nvPr/>
              </p:nvSpPr>
              <p:spPr bwMode="auto">
                <a:xfrm>
                  <a:off x="4598988" y="1985963"/>
                  <a:ext cx="52388" cy="26988"/>
                </a:xfrm>
                <a:custGeom>
                  <a:avLst/>
                  <a:gdLst>
                    <a:gd name="T0" fmla="*/ 14 w 58"/>
                    <a:gd name="T1" fmla="*/ 29 h 29"/>
                    <a:gd name="T2" fmla="*/ 43 w 58"/>
                    <a:gd name="T3" fmla="*/ 29 h 29"/>
                    <a:gd name="T4" fmla="*/ 58 w 58"/>
                    <a:gd name="T5" fmla="*/ 15 h 29"/>
                    <a:gd name="T6" fmla="*/ 43 w 58"/>
                    <a:gd name="T7" fmla="*/ 0 h 29"/>
                    <a:gd name="T8" fmla="*/ 14 w 58"/>
                    <a:gd name="T9" fmla="*/ 0 h 29"/>
                    <a:gd name="T10" fmla="*/ 0 w 58"/>
                    <a:gd name="T11" fmla="*/ 15 h 29"/>
                    <a:gd name="T12" fmla="*/ 14 w 58"/>
                    <a:gd name="T13" fmla="*/ 29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8" h="29">
                      <a:moveTo>
                        <a:pt x="14" y="29"/>
                      </a:moveTo>
                      <a:cubicBezTo>
                        <a:pt x="43" y="29"/>
                        <a:pt x="43" y="29"/>
                        <a:pt x="43" y="29"/>
                      </a:cubicBezTo>
                      <a:cubicBezTo>
                        <a:pt x="51" y="29"/>
                        <a:pt x="58" y="23"/>
                        <a:pt x="58" y="15"/>
                      </a:cubicBezTo>
                      <a:cubicBezTo>
                        <a:pt x="58" y="7"/>
                        <a:pt x="51" y="0"/>
                        <a:pt x="43" y="0"/>
                      </a:cubicBezTo>
                      <a:cubicBezTo>
                        <a:pt x="14" y="0"/>
                        <a:pt x="14" y="0"/>
                        <a:pt x="14" y="0"/>
                      </a:cubicBezTo>
                      <a:cubicBezTo>
                        <a:pt x="6" y="0"/>
                        <a:pt x="0" y="7"/>
                        <a:pt x="0" y="15"/>
                      </a:cubicBezTo>
                      <a:cubicBezTo>
                        <a:pt x="0" y="23"/>
                        <a:pt x="6" y="29"/>
                        <a:pt x="14" y="29"/>
                      </a:cubicBezTo>
                      <a:close/>
                    </a:path>
                  </a:pathLst>
                </a:custGeom>
                <a:solidFill>
                  <a:srgbClr val="4D4D4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cs typeface=""/>
                  </a:endParaRPr>
                </a:p>
              </p:txBody>
            </p:sp>
            <p:sp>
              <p:nvSpPr>
                <p:cNvPr id="768" name="Freeform 23"/>
                <p:cNvSpPr>
                  <a:spLocks/>
                </p:cNvSpPr>
                <p:nvPr/>
              </p:nvSpPr>
              <p:spPr bwMode="auto">
                <a:xfrm>
                  <a:off x="4676776" y="1985963"/>
                  <a:ext cx="50800" cy="26988"/>
                </a:xfrm>
                <a:custGeom>
                  <a:avLst/>
                  <a:gdLst>
                    <a:gd name="T0" fmla="*/ 15 w 58"/>
                    <a:gd name="T1" fmla="*/ 29 h 29"/>
                    <a:gd name="T2" fmla="*/ 43 w 58"/>
                    <a:gd name="T3" fmla="*/ 29 h 29"/>
                    <a:gd name="T4" fmla="*/ 58 w 58"/>
                    <a:gd name="T5" fmla="*/ 15 h 29"/>
                    <a:gd name="T6" fmla="*/ 43 w 58"/>
                    <a:gd name="T7" fmla="*/ 0 h 29"/>
                    <a:gd name="T8" fmla="*/ 15 w 58"/>
                    <a:gd name="T9" fmla="*/ 0 h 29"/>
                    <a:gd name="T10" fmla="*/ 0 w 58"/>
                    <a:gd name="T11" fmla="*/ 15 h 29"/>
                    <a:gd name="T12" fmla="*/ 15 w 58"/>
                    <a:gd name="T13" fmla="*/ 29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8" h="29">
                      <a:moveTo>
                        <a:pt x="15" y="29"/>
                      </a:moveTo>
                      <a:cubicBezTo>
                        <a:pt x="43" y="29"/>
                        <a:pt x="43" y="29"/>
                        <a:pt x="43" y="29"/>
                      </a:cubicBezTo>
                      <a:cubicBezTo>
                        <a:pt x="51" y="29"/>
                        <a:pt x="58" y="23"/>
                        <a:pt x="58" y="15"/>
                      </a:cubicBezTo>
                      <a:cubicBezTo>
                        <a:pt x="58" y="7"/>
                        <a:pt x="51" y="0"/>
                        <a:pt x="43" y="0"/>
                      </a:cubicBezTo>
                      <a:cubicBezTo>
                        <a:pt x="15" y="0"/>
                        <a:pt x="15" y="0"/>
                        <a:pt x="15" y="0"/>
                      </a:cubicBezTo>
                      <a:cubicBezTo>
                        <a:pt x="7" y="0"/>
                        <a:pt x="0" y="7"/>
                        <a:pt x="0" y="15"/>
                      </a:cubicBezTo>
                      <a:cubicBezTo>
                        <a:pt x="0" y="23"/>
                        <a:pt x="7" y="29"/>
                        <a:pt x="15" y="29"/>
                      </a:cubicBezTo>
                      <a:close/>
                    </a:path>
                  </a:pathLst>
                </a:custGeom>
                <a:solidFill>
                  <a:srgbClr val="4D4D4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cs typeface=""/>
                  </a:endParaRPr>
                </a:p>
              </p:txBody>
            </p:sp>
            <p:sp>
              <p:nvSpPr>
                <p:cNvPr id="769" name="Freeform 24"/>
                <p:cNvSpPr>
                  <a:spLocks/>
                </p:cNvSpPr>
                <p:nvPr/>
              </p:nvSpPr>
              <p:spPr bwMode="auto">
                <a:xfrm>
                  <a:off x="4752976" y="1985963"/>
                  <a:ext cx="52388" cy="26988"/>
                </a:xfrm>
                <a:custGeom>
                  <a:avLst/>
                  <a:gdLst>
                    <a:gd name="T0" fmla="*/ 15 w 58"/>
                    <a:gd name="T1" fmla="*/ 29 h 29"/>
                    <a:gd name="T2" fmla="*/ 43 w 58"/>
                    <a:gd name="T3" fmla="*/ 29 h 29"/>
                    <a:gd name="T4" fmla="*/ 58 w 58"/>
                    <a:gd name="T5" fmla="*/ 15 h 29"/>
                    <a:gd name="T6" fmla="*/ 43 w 58"/>
                    <a:gd name="T7" fmla="*/ 0 h 29"/>
                    <a:gd name="T8" fmla="*/ 15 w 58"/>
                    <a:gd name="T9" fmla="*/ 0 h 29"/>
                    <a:gd name="T10" fmla="*/ 0 w 58"/>
                    <a:gd name="T11" fmla="*/ 15 h 29"/>
                    <a:gd name="T12" fmla="*/ 15 w 58"/>
                    <a:gd name="T13" fmla="*/ 29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8" h="29">
                      <a:moveTo>
                        <a:pt x="15" y="29"/>
                      </a:moveTo>
                      <a:cubicBezTo>
                        <a:pt x="43" y="29"/>
                        <a:pt x="43" y="29"/>
                        <a:pt x="43" y="29"/>
                      </a:cubicBezTo>
                      <a:cubicBezTo>
                        <a:pt x="51" y="29"/>
                        <a:pt x="58" y="23"/>
                        <a:pt x="58" y="15"/>
                      </a:cubicBezTo>
                      <a:cubicBezTo>
                        <a:pt x="58" y="7"/>
                        <a:pt x="51" y="0"/>
                        <a:pt x="43" y="0"/>
                      </a:cubicBezTo>
                      <a:cubicBezTo>
                        <a:pt x="15" y="0"/>
                        <a:pt x="15" y="0"/>
                        <a:pt x="15" y="0"/>
                      </a:cubicBezTo>
                      <a:cubicBezTo>
                        <a:pt x="7" y="0"/>
                        <a:pt x="0" y="7"/>
                        <a:pt x="0" y="15"/>
                      </a:cubicBezTo>
                      <a:cubicBezTo>
                        <a:pt x="0" y="23"/>
                        <a:pt x="7" y="29"/>
                        <a:pt x="15" y="29"/>
                      </a:cubicBezTo>
                      <a:close/>
                    </a:path>
                  </a:pathLst>
                </a:custGeom>
                <a:solidFill>
                  <a:srgbClr val="4D4D4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cs typeface=""/>
                  </a:endParaRPr>
                </a:p>
              </p:txBody>
            </p:sp>
            <p:sp>
              <p:nvSpPr>
                <p:cNvPr id="770" name="Freeform 25"/>
                <p:cNvSpPr>
                  <a:spLocks/>
                </p:cNvSpPr>
                <p:nvPr/>
              </p:nvSpPr>
              <p:spPr bwMode="auto">
                <a:xfrm>
                  <a:off x="4471988" y="2349500"/>
                  <a:ext cx="26988" cy="52388"/>
                </a:xfrm>
                <a:custGeom>
                  <a:avLst/>
                  <a:gdLst>
                    <a:gd name="T0" fmla="*/ 30 w 31"/>
                    <a:gd name="T1" fmla="*/ 42 h 58"/>
                    <a:gd name="T2" fmla="*/ 29 w 31"/>
                    <a:gd name="T3" fmla="*/ 28 h 58"/>
                    <a:gd name="T4" fmla="*/ 29 w 31"/>
                    <a:gd name="T5" fmla="*/ 15 h 58"/>
                    <a:gd name="T6" fmla="*/ 14 w 31"/>
                    <a:gd name="T7" fmla="*/ 0 h 58"/>
                    <a:gd name="T8" fmla="*/ 0 w 31"/>
                    <a:gd name="T9" fmla="*/ 15 h 58"/>
                    <a:gd name="T10" fmla="*/ 0 w 31"/>
                    <a:gd name="T11" fmla="*/ 28 h 58"/>
                    <a:gd name="T12" fmla="*/ 1 w 31"/>
                    <a:gd name="T13" fmla="*/ 45 h 58"/>
                    <a:gd name="T14" fmla="*/ 15 w 31"/>
                    <a:gd name="T15" fmla="*/ 58 h 58"/>
                    <a:gd name="T16" fmla="*/ 17 w 31"/>
                    <a:gd name="T17" fmla="*/ 58 h 58"/>
                    <a:gd name="T18" fmla="*/ 30 w 31"/>
                    <a:gd name="T19" fmla="*/ 42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1" h="58">
                      <a:moveTo>
                        <a:pt x="30" y="42"/>
                      </a:moveTo>
                      <a:cubicBezTo>
                        <a:pt x="29" y="37"/>
                        <a:pt x="29" y="33"/>
                        <a:pt x="29" y="28"/>
                      </a:cubicBezTo>
                      <a:cubicBezTo>
                        <a:pt x="29" y="15"/>
                        <a:pt x="29" y="15"/>
                        <a:pt x="29" y="15"/>
                      </a:cubicBezTo>
                      <a:cubicBezTo>
                        <a:pt x="29" y="7"/>
                        <a:pt x="22" y="0"/>
                        <a:pt x="14" y="0"/>
                      </a:cubicBezTo>
                      <a:cubicBezTo>
                        <a:pt x="7" y="0"/>
                        <a:pt x="0" y="7"/>
                        <a:pt x="0" y="15"/>
                      </a:cubicBezTo>
                      <a:cubicBezTo>
                        <a:pt x="0" y="28"/>
                        <a:pt x="0" y="28"/>
                        <a:pt x="0" y="28"/>
                      </a:cubicBezTo>
                      <a:cubicBezTo>
                        <a:pt x="0" y="34"/>
                        <a:pt x="0" y="39"/>
                        <a:pt x="1" y="45"/>
                      </a:cubicBezTo>
                      <a:cubicBezTo>
                        <a:pt x="2" y="52"/>
                        <a:pt x="8" y="58"/>
                        <a:pt x="15" y="58"/>
                      </a:cubicBezTo>
                      <a:cubicBezTo>
                        <a:pt x="16" y="58"/>
                        <a:pt x="17" y="58"/>
                        <a:pt x="17" y="58"/>
                      </a:cubicBezTo>
                      <a:cubicBezTo>
                        <a:pt x="25" y="57"/>
                        <a:pt x="31" y="50"/>
                        <a:pt x="30" y="42"/>
                      </a:cubicBezTo>
                      <a:close/>
                    </a:path>
                  </a:pathLst>
                </a:custGeom>
                <a:solidFill>
                  <a:srgbClr val="4D4D4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cs typeface=""/>
                  </a:endParaRPr>
                </a:p>
              </p:txBody>
            </p:sp>
            <p:sp>
              <p:nvSpPr>
                <p:cNvPr id="771" name="Freeform 26"/>
                <p:cNvSpPr>
                  <a:spLocks/>
                </p:cNvSpPr>
                <p:nvPr/>
              </p:nvSpPr>
              <p:spPr bwMode="auto">
                <a:xfrm>
                  <a:off x="4973638" y="2282825"/>
                  <a:ext cx="25400" cy="52388"/>
                </a:xfrm>
                <a:custGeom>
                  <a:avLst/>
                  <a:gdLst>
                    <a:gd name="T0" fmla="*/ 14 w 29"/>
                    <a:gd name="T1" fmla="*/ 0 h 58"/>
                    <a:gd name="T2" fmla="*/ 0 w 29"/>
                    <a:gd name="T3" fmla="*/ 15 h 58"/>
                    <a:gd name="T4" fmla="*/ 0 w 29"/>
                    <a:gd name="T5" fmla="*/ 44 h 58"/>
                    <a:gd name="T6" fmla="*/ 14 w 29"/>
                    <a:gd name="T7" fmla="*/ 58 h 58"/>
                    <a:gd name="T8" fmla="*/ 29 w 29"/>
                    <a:gd name="T9" fmla="*/ 44 h 58"/>
                    <a:gd name="T10" fmla="*/ 29 w 29"/>
                    <a:gd name="T11" fmla="*/ 15 h 58"/>
                    <a:gd name="T12" fmla="*/ 14 w 29"/>
                    <a:gd name="T13" fmla="*/ 0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9" h="58">
                      <a:moveTo>
                        <a:pt x="14" y="0"/>
                      </a:moveTo>
                      <a:cubicBezTo>
                        <a:pt x="6" y="0"/>
                        <a:pt x="0" y="7"/>
                        <a:pt x="0" y="15"/>
                      </a:cubicBezTo>
                      <a:cubicBezTo>
                        <a:pt x="0" y="44"/>
                        <a:pt x="0" y="44"/>
                        <a:pt x="0" y="44"/>
                      </a:cubicBezTo>
                      <a:cubicBezTo>
                        <a:pt x="0" y="52"/>
                        <a:pt x="6" y="58"/>
                        <a:pt x="14" y="58"/>
                      </a:cubicBezTo>
                      <a:cubicBezTo>
                        <a:pt x="22" y="58"/>
                        <a:pt x="29" y="52"/>
                        <a:pt x="29" y="44"/>
                      </a:cubicBezTo>
                      <a:cubicBezTo>
                        <a:pt x="29" y="15"/>
                        <a:pt x="29" y="15"/>
                        <a:pt x="29" y="15"/>
                      </a:cubicBezTo>
                      <a:cubicBezTo>
                        <a:pt x="29" y="7"/>
                        <a:pt x="22" y="0"/>
                        <a:pt x="14" y="0"/>
                      </a:cubicBezTo>
                      <a:close/>
                    </a:path>
                  </a:pathLst>
                </a:custGeom>
                <a:solidFill>
                  <a:srgbClr val="4D4D4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cs typeface=""/>
                  </a:endParaRPr>
                </a:p>
              </p:txBody>
            </p:sp>
            <p:sp>
              <p:nvSpPr>
                <p:cNvPr id="772" name="Freeform 28"/>
                <p:cNvSpPr>
                  <a:spLocks/>
                </p:cNvSpPr>
                <p:nvPr/>
              </p:nvSpPr>
              <p:spPr bwMode="auto">
                <a:xfrm>
                  <a:off x="4927601" y="2432050"/>
                  <a:ext cx="47625" cy="46038"/>
                </a:xfrm>
                <a:custGeom>
                  <a:avLst/>
                  <a:gdLst>
                    <a:gd name="T0" fmla="*/ 25 w 53"/>
                    <a:gd name="T1" fmla="*/ 7 h 51"/>
                    <a:gd name="T2" fmla="*/ 7 w 53"/>
                    <a:gd name="T3" fmla="*/ 25 h 51"/>
                    <a:gd name="T4" fmla="*/ 5 w 53"/>
                    <a:gd name="T5" fmla="*/ 45 h 51"/>
                    <a:gd name="T6" fmla="*/ 16 w 53"/>
                    <a:gd name="T7" fmla="*/ 51 h 51"/>
                    <a:gd name="T8" fmla="*/ 25 w 53"/>
                    <a:gd name="T9" fmla="*/ 47 h 51"/>
                    <a:gd name="T10" fmla="*/ 48 w 53"/>
                    <a:gd name="T11" fmla="*/ 25 h 51"/>
                    <a:gd name="T12" fmla="*/ 45 w 53"/>
                    <a:gd name="T13" fmla="*/ 5 h 51"/>
                    <a:gd name="T14" fmla="*/ 25 w 53"/>
                    <a:gd name="T15" fmla="*/ 7 h 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53" h="51">
                      <a:moveTo>
                        <a:pt x="25" y="7"/>
                      </a:moveTo>
                      <a:cubicBezTo>
                        <a:pt x="20" y="14"/>
                        <a:pt x="14" y="20"/>
                        <a:pt x="7" y="25"/>
                      </a:cubicBezTo>
                      <a:cubicBezTo>
                        <a:pt x="1" y="30"/>
                        <a:pt x="0" y="39"/>
                        <a:pt x="5" y="45"/>
                      </a:cubicBezTo>
                      <a:cubicBezTo>
                        <a:pt x="8" y="49"/>
                        <a:pt x="12" y="51"/>
                        <a:pt x="16" y="51"/>
                      </a:cubicBezTo>
                      <a:cubicBezTo>
                        <a:pt x="20" y="51"/>
                        <a:pt x="23" y="50"/>
                        <a:pt x="25" y="47"/>
                      </a:cubicBezTo>
                      <a:cubicBezTo>
                        <a:pt x="34" y="41"/>
                        <a:pt x="41" y="33"/>
                        <a:pt x="48" y="25"/>
                      </a:cubicBezTo>
                      <a:cubicBezTo>
                        <a:pt x="53" y="19"/>
                        <a:pt x="52" y="9"/>
                        <a:pt x="45" y="5"/>
                      </a:cubicBezTo>
                      <a:cubicBezTo>
                        <a:pt x="39" y="0"/>
                        <a:pt x="30" y="1"/>
                        <a:pt x="25" y="7"/>
                      </a:cubicBezTo>
                      <a:close/>
                    </a:path>
                  </a:pathLst>
                </a:custGeom>
                <a:solidFill>
                  <a:srgbClr val="4D4D4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cs typeface=""/>
                  </a:endParaRPr>
                </a:p>
              </p:txBody>
            </p:sp>
            <p:sp>
              <p:nvSpPr>
                <p:cNvPr id="773" name="Freeform 29"/>
                <p:cNvSpPr>
                  <a:spLocks/>
                </p:cNvSpPr>
                <p:nvPr/>
              </p:nvSpPr>
              <p:spPr bwMode="auto">
                <a:xfrm>
                  <a:off x="4968876" y="2360613"/>
                  <a:ext cx="30163" cy="52388"/>
                </a:xfrm>
                <a:custGeom>
                  <a:avLst/>
                  <a:gdLst>
                    <a:gd name="T0" fmla="*/ 19 w 34"/>
                    <a:gd name="T1" fmla="*/ 0 h 58"/>
                    <a:gd name="T2" fmla="*/ 5 w 34"/>
                    <a:gd name="T3" fmla="*/ 15 h 58"/>
                    <a:gd name="T4" fmla="*/ 2 w 34"/>
                    <a:gd name="T5" fmla="*/ 40 h 58"/>
                    <a:gd name="T6" fmla="*/ 13 w 34"/>
                    <a:gd name="T7" fmla="*/ 58 h 58"/>
                    <a:gd name="T8" fmla="*/ 16 w 34"/>
                    <a:gd name="T9" fmla="*/ 58 h 58"/>
                    <a:gd name="T10" fmla="*/ 30 w 34"/>
                    <a:gd name="T11" fmla="*/ 47 h 58"/>
                    <a:gd name="T12" fmla="*/ 34 w 34"/>
                    <a:gd name="T13" fmla="*/ 15 h 58"/>
                    <a:gd name="T14" fmla="*/ 34 w 34"/>
                    <a:gd name="T15" fmla="*/ 14 h 58"/>
                    <a:gd name="T16" fmla="*/ 19 w 34"/>
                    <a:gd name="T17" fmla="*/ 0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4" h="58">
                      <a:moveTo>
                        <a:pt x="19" y="0"/>
                      </a:moveTo>
                      <a:cubicBezTo>
                        <a:pt x="11" y="0"/>
                        <a:pt x="5" y="7"/>
                        <a:pt x="5" y="15"/>
                      </a:cubicBezTo>
                      <a:cubicBezTo>
                        <a:pt x="5" y="24"/>
                        <a:pt x="4" y="32"/>
                        <a:pt x="2" y="40"/>
                      </a:cubicBezTo>
                      <a:cubicBezTo>
                        <a:pt x="0" y="48"/>
                        <a:pt x="5" y="56"/>
                        <a:pt x="13" y="58"/>
                      </a:cubicBezTo>
                      <a:cubicBezTo>
                        <a:pt x="14" y="58"/>
                        <a:pt x="15" y="58"/>
                        <a:pt x="16" y="58"/>
                      </a:cubicBezTo>
                      <a:cubicBezTo>
                        <a:pt x="23" y="58"/>
                        <a:pt x="29" y="53"/>
                        <a:pt x="30" y="47"/>
                      </a:cubicBezTo>
                      <a:cubicBezTo>
                        <a:pt x="32" y="36"/>
                        <a:pt x="34" y="26"/>
                        <a:pt x="34" y="15"/>
                      </a:cubicBezTo>
                      <a:cubicBezTo>
                        <a:pt x="34" y="14"/>
                        <a:pt x="34" y="14"/>
                        <a:pt x="34" y="14"/>
                      </a:cubicBezTo>
                      <a:cubicBezTo>
                        <a:pt x="34" y="6"/>
                        <a:pt x="27" y="0"/>
                        <a:pt x="19" y="0"/>
                      </a:cubicBezTo>
                      <a:close/>
                    </a:path>
                  </a:pathLst>
                </a:custGeom>
                <a:solidFill>
                  <a:srgbClr val="4D4D4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cs typeface=""/>
                  </a:endParaRPr>
                </a:p>
              </p:txBody>
            </p:sp>
            <p:sp>
              <p:nvSpPr>
                <p:cNvPr id="774" name="Freeform 30"/>
                <p:cNvSpPr>
                  <a:spLocks/>
                </p:cNvSpPr>
                <p:nvPr/>
              </p:nvSpPr>
              <p:spPr bwMode="auto">
                <a:xfrm>
                  <a:off x="4973638" y="2205038"/>
                  <a:ext cx="25400" cy="52388"/>
                </a:xfrm>
                <a:custGeom>
                  <a:avLst/>
                  <a:gdLst>
                    <a:gd name="T0" fmla="*/ 14 w 29"/>
                    <a:gd name="T1" fmla="*/ 0 h 58"/>
                    <a:gd name="T2" fmla="*/ 0 w 29"/>
                    <a:gd name="T3" fmla="*/ 15 h 58"/>
                    <a:gd name="T4" fmla="*/ 0 w 29"/>
                    <a:gd name="T5" fmla="*/ 43 h 58"/>
                    <a:gd name="T6" fmla="*/ 14 w 29"/>
                    <a:gd name="T7" fmla="*/ 58 h 58"/>
                    <a:gd name="T8" fmla="*/ 29 w 29"/>
                    <a:gd name="T9" fmla="*/ 43 h 58"/>
                    <a:gd name="T10" fmla="*/ 29 w 29"/>
                    <a:gd name="T11" fmla="*/ 15 h 58"/>
                    <a:gd name="T12" fmla="*/ 14 w 29"/>
                    <a:gd name="T13" fmla="*/ 0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9" h="58">
                      <a:moveTo>
                        <a:pt x="14" y="0"/>
                      </a:moveTo>
                      <a:cubicBezTo>
                        <a:pt x="6" y="0"/>
                        <a:pt x="0" y="7"/>
                        <a:pt x="0" y="15"/>
                      </a:cubicBezTo>
                      <a:cubicBezTo>
                        <a:pt x="0" y="43"/>
                        <a:pt x="0" y="43"/>
                        <a:pt x="0" y="43"/>
                      </a:cubicBezTo>
                      <a:cubicBezTo>
                        <a:pt x="0" y="51"/>
                        <a:pt x="6" y="58"/>
                        <a:pt x="14" y="58"/>
                      </a:cubicBezTo>
                      <a:cubicBezTo>
                        <a:pt x="22" y="58"/>
                        <a:pt x="29" y="51"/>
                        <a:pt x="29" y="43"/>
                      </a:cubicBezTo>
                      <a:cubicBezTo>
                        <a:pt x="29" y="15"/>
                        <a:pt x="29" y="15"/>
                        <a:pt x="29" y="15"/>
                      </a:cubicBezTo>
                      <a:cubicBezTo>
                        <a:pt x="29" y="7"/>
                        <a:pt x="22" y="0"/>
                        <a:pt x="14" y="0"/>
                      </a:cubicBezTo>
                      <a:close/>
                    </a:path>
                  </a:pathLst>
                </a:custGeom>
                <a:solidFill>
                  <a:srgbClr val="4D4D4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cs typeface=""/>
                  </a:endParaRPr>
                </a:p>
              </p:txBody>
            </p:sp>
            <p:sp>
              <p:nvSpPr>
                <p:cNvPr id="775" name="Freeform 31"/>
                <p:cNvSpPr>
                  <a:spLocks/>
                </p:cNvSpPr>
                <p:nvPr/>
              </p:nvSpPr>
              <p:spPr bwMode="auto">
                <a:xfrm>
                  <a:off x="4973638" y="2127250"/>
                  <a:ext cx="25400" cy="52388"/>
                </a:xfrm>
                <a:custGeom>
                  <a:avLst/>
                  <a:gdLst>
                    <a:gd name="T0" fmla="*/ 14 w 29"/>
                    <a:gd name="T1" fmla="*/ 0 h 58"/>
                    <a:gd name="T2" fmla="*/ 0 w 29"/>
                    <a:gd name="T3" fmla="*/ 15 h 58"/>
                    <a:gd name="T4" fmla="*/ 0 w 29"/>
                    <a:gd name="T5" fmla="*/ 43 h 58"/>
                    <a:gd name="T6" fmla="*/ 14 w 29"/>
                    <a:gd name="T7" fmla="*/ 58 h 58"/>
                    <a:gd name="T8" fmla="*/ 29 w 29"/>
                    <a:gd name="T9" fmla="*/ 43 h 58"/>
                    <a:gd name="T10" fmla="*/ 29 w 29"/>
                    <a:gd name="T11" fmla="*/ 15 h 58"/>
                    <a:gd name="T12" fmla="*/ 14 w 29"/>
                    <a:gd name="T13" fmla="*/ 0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9" h="58">
                      <a:moveTo>
                        <a:pt x="14" y="0"/>
                      </a:moveTo>
                      <a:cubicBezTo>
                        <a:pt x="6" y="0"/>
                        <a:pt x="0" y="7"/>
                        <a:pt x="0" y="15"/>
                      </a:cubicBezTo>
                      <a:cubicBezTo>
                        <a:pt x="0" y="43"/>
                        <a:pt x="0" y="43"/>
                        <a:pt x="0" y="43"/>
                      </a:cubicBezTo>
                      <a:cubicBezTo>
                        <a:pt x="0" y="51"/>
                        <a:pt x="6" y="58"/>
                        <a:pt x="14" y="58"/>
                      </a:cubicBezTo>
                      <a:cubicBezTo>
                        <a:pt x="22" y="58"/>
                        <a:pt x="29" y="51"/>
                        <a:pt x="29" y="43"/>
                      </a:cubicBezTo>
                      <a:cubicBezTo>
                        <a:pt x="29" y="15"/>
                        <a:pt x="29" y="15"/>
                        <a:pt x="29" y="15"/>
                      </a:cubicBezTo>
                      <a:cubicBezTo>
                        <a:pt x="29" y="7"/>
                        <a:pt x="22" y="0"/>
                        <a:pt x="14" y="0"/>
                      </a:cubicBezTo>
                      <a:close/>
                    </a:path>
                  </a:pathLst>
                </a:custGeom>
                <a:solidFill>
                  <a:srgbClr val="4D4D4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cs typeface=""/>
                  </a:endParaRPr>
                </a:p>
              </p:txBody>
            </p:sp>
            <p:sp>
              <p:nvSpPr>
                <p:cNvPr id="776" name="Freeform 32"/>
                <p:cNvSpPr>
                  <a:spLocks/>
                </p:cNvSpPr>
                <p:nvPr/>
              </p:nvSpPr>
              <p:spPr bwMode="auto">
                <a:xfrm>
                  <a:off x="4546601" y="2470150"/>
                  <a:ext cx="53975" cy="33338"/>
                </a:xfrm>
                <a:custGeom>
                  <a:avLst/>
                  <a:gdLst>
                    <a:gd name="T0" fmla="*/ 46 w 60"/>
                    <a:gd name="T1" fmla="*/ 8 h 37"/>
                    <a:gd name="T2" fmla="*/ 21 w 60"/>
                    <a:gd name="T3" fmla="*/ 2 h 37"/>
                    <a:gd name="T4" fmla="*/ 3 w 60"/>
                    <a:gd name="T5" fmla="*/ 11 h 37"/>
                    <a:gd name="T6" fmla="*/ 12 w 60"/>
                    <a:gd name="T7" fmla="*/ 30 h 37"/>
                    <a:gd name="T8" fmla="*/ 43 w 60"/>
                    <a:gd name="T9" fmla="*/ 37 h 37"/>
                    <a:gd name="T10" fmla="*/ 44 w 60"/>
                    <a:gd name="T11" fmla="*/ 37 h 37"/>
                    <a:gd name="T12" fmla="*/ 59 w 60"/>
                    <a:gd name="T13" fmla="*/ 24 h 37"/>
                    <a:gd name="T14" fmla="*/ 46 w 60"/>
                    <a:gd name="T15" fmla="*/ 8 h 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60" h="37">
                      <a:moveTo>
                        <a:pt x="46" y="8"/>
                      </a:moveTo>
                      <a:cubicBezTo>
                        <a:pt x="38" y="7"/>
                        <a:pt x="29" y="5"/>
                        <a:pt x="21" y="2"/>
                      </a:cubicBezTo>
                      <a:cubicBezTo>
                        <a:pt x="14" y="0"/>
                        <a:pt x="6" y="4"/>
                        <a:pt x="3" y="11"/>
                      </a:cubicBezTo>
                      <a:cubicBezTo>
                        <a:pt x="0" y="19"/>
                        <a:pt x="4" y="27"/>
                        <a:pt x="12" y="30"/>
                      </a:cubicBezTo>
                      <a:cubicBezTo>
                        <a:pt x="22" y="33"/>
                        <a:pt x="32" y="36"/>
                        <a:pt x="43" y="37"/>
                      </a:cubicBezTo>
                      <a:cubicBezTo>
                        <a:pt x="43" y="37"/>
                        <a:pt x="44" y="37"/>
                        <a:pt x="44" y="37"/>
                      </a:cubicBezTo>
                      <a:cubicBezTo>
                        <a:pt x="51" y="37"/>
                        <a:pt x="58" y="32"/>
                        <a:pt x="59" y="24"/>
                      </a:cubicBezTo>
                      <a:cubicBezTo>
                        <a:pt x="60" y="16"/>
                        <a:pt x="54" y="9"/>
                        <a:pt x="46" y="8"/>
                      </a:cubicBezTo>
                      <a:close/>
                    </a:path>
                  </a:pathLst>
                </a:custGeom>
                <a:solidFill>
                  <a:srgbClr val="4D4D4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cs typeface=""/>
                  </a:endParaRPr>
                </a:p>
              </p:txBody>
            </p:sp>
            <p:sp>
              <p:nvSpPr>
                <p:cNvPr id="777" name="Freeform 33"/>
                <p:cNvSpPr>
                  <a:spLocks/>
                </p:cNvSpPr>
                <p:nvPr/>
              </p:nvSpPr>
              <p:spPr bwMode="auto">
                <a:xfrm>
                  <a:off x="4781551" y="2478088"/>
                  <a:ext cx="50800" cy="25400"/>
                </a:xfrm>
                <a:custGeom>
                  <a:avLst/>
                  <a:gdLst>
                    <a:gd name="T0" fmla="*/ 43 w 57"/>
                    <a:gd name="T1" fmla="*/ 0 h 29"/>
                    <a:gd name="T2" fmla="*/ 14 w 57"/>
                    <a:gd name="T3" fmla="*/ 0 h 29"/>
                    <a:gd name="T4" fmla="*/ 0 w 57"/>
                    <a:gd name="T5" fmla="*/ 15 h 29"/>
                    <a:gd name="T6" fmla="*/ 14 w 57"/>
                    <a:gd name="T7" fmla="*/ 29 h 29"/>
                    <a:gd name="T8" fmla="*/ 43 w 57"/>
                    <a:gd name="T9" fmla="*/ 29 h 29"/>
                    <a:gd name="T10" fmla="*/ 57 w 57"/>
                    <a:gd name="T11" fmla="*/ 15 h 29"/>
                    <a:gd name="T12" fmla="*/ 43 w 57"/>
                    <a:gd name="T13" fmla="*/ 0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7" h="29">
                      <a:moveTo>
                        <a:pt x="43" y="0"/>
                      </a:moveTo>
                      <a:cubicBezTo>
                        <a:pt x="14" y="0"/>
                        <a:pt x="14" y="0"/>
                        <a:pt x="14" y="0"/>
                      </a:cubicBezTo>
                      <a:cubicBezTo>
                        <a:pt x="6" y="0"/>
                        <a:pt x="0" y="7"/>
                        <a:pt x="0" y="15"/>
                      </a:cubicBezTo>
                      <a:cubicBezTo>
                        <a:pt x="0" y="23"/>
                        <a:pt x="6" y="29"/>
                        <a:pt x="14" y="29"/>
                      </a:cubicBezTo>
                      <a:cubicBezTo>
                        <a:pt x="43" y="29"/>
                        <a:pt x="43" y="29"/>
                        <a:pt x="43" y="29"/>
                      </a:cubicBezTo>
                      <a:cubicBezTo>
                        <a:pt x="51" y="29"/>
                        <a:pt x="57" y="23"/>
                        <a:pt x="57" y="15"/>
                      </a:cubicBezTo>
                      <a:cubicBezTo>
                        <a:pt x="57" y="7"/>
                        <a:pt x="51" y="0"/>
                        <a:pt x="43" y="0"/>
                      </a:cubicBezTo>
                      <a:close/>
                    </a:path>
                  </a:pathLst>
                </a:custGeom>
                <a:solidFill>
                  <a:srgbClr val="4D4D4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cs typeface=""/>
                  </a:endParaRPr>
                </a:p>
              </p:txBody>
            </p:sp>
            <p:sp>
              <p:nvSpPr>
                <p:cNvPr id="778" name="Freeform 34"/>
                <p:cNvSpPr>
                  <a:spLocks/>
                </p:cNvSpPr>
                <p:nvPr/>
              </p:nvSpPr>
              <p:spPr bwMode="auto">
                <a:xfrm>
                  <a:off x="4703763" y="2478088"/>
                  <a:ext cx="50800" cy="25400"/>
                </a:xfrm>
                <a:custGeom>
                  <a:avLst/>
                  <a:gdLst>
                    <a:gd name="T0" fmla="*/ 44 w 58"/>
                    <a:gd name="T1" fmla="*/ 0 h 29"/>
                    <a:gd name="T2" fmla="*/ 15 w 58"/>
                    <a:gd name="T3" fmla="*/ 0 h 29"/>
                    <a:gd name="T4" fmla="*/ 0 w 58"/>
                    <a:gd name="T5" fmla="*/ 15 h 29"/>
                    <a:gd name="T6" fmla="*/ 15 w 58"/>
                    <a:gd name="T7" fmla="*/ 29 h 29"/>
                    <a:gd name="T8" fmla="*/ 44 w 58"/>
                    <a:gd name="T9" fmla="*/ 29 h 29"/>
                    <a:gd name="T10" fmla="*/ 58 w 58"/>
                    <a:gd name="T11" fmla="*/ 15 h 29"/>
                    <a:gd name="T12" fmla="*/ 44 w 58"/>
                    <a:gd name="T13" fmla="*/ 0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8" h="29">
                      <a:moveTo>
                        <a:pt x="44" y="0"/>
                      </a:moveTo>
                      <a:cubicBezTo>
                        <a:pt x="15" y="0"/>
                        <a:pt x="15" y="0"/>
                        <a:pt x="15" y="0"/>
                      </a:cubicBezTo>
                      <a:cubicBezTo>
                        <a:pt x="7" y="0"/>
                        <a:pt x="0" y="7"/>
                        <a:pt x="0" y="15"/>
                      </a:cubicBezTo>
                      <a:cubicBezTo>
                        <a:pt x="0" y="23"/>
                        <a:pt x="7" y="29"/>
                        <a:pt x="15" y="29"/>
                      </a:cubicBezTo>
                      <a:cubicBezTo>
                        <a:pt x="44" y="29"/>
                        <a:pt x="44" y="29"/>
                        <a:pt x="44" y="29"/>
                      </a:cubicBezTo>
                      <a:cubicBezTo>
                        <a:pt x="51" y="29"/>
                        <a:pt x="58" y="23"/>
                        <a:pt x="58" y="15"/>
                      </a:cubicBezTo>
                      <a:cubicBezTo>
                        <a:pt x="58" y="7"/>
                        <a:pt x="51" y="0"/>
                        <a:pt x="44" y="0"/>
                      </a:cubicBezTo>
                      <a:close/>
                    </a:path>
                  </a:pathLst>
                </a:custGeom>
                <a:solidFill>
                  <a:srgbClr val="4D4D4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cs typeface=""/>
                  </a:endParaRPr>
                </a:p>
              </p:txBody>
            </p:sp>
            <p:sp>
              <p:nvSpPr>
                <p:cNvPr id="779" name="Freeform 35"/>
                <p:cNvSpPr>
                  <a:spLocks/>
                </p:cNvSpPr>
                <p:nvPr/>
              </p:nvSpPr>
              <p:spPr bwMode="auto">
                <a:xfrm>
                  <a:off x="4625976" y="2478088"/>
                  <a:ext cx="52388" cy="25400"/>
                </a:xfrm>
                <a:custGeom>
                  <a:avLst/>
                  <a:gdLst>
                    <a:gd name="T0" fmla="*/ 43 w 58"/>
                    <a:gd name="T1" fmla="*/ 0 h 29"/>
                    <a:gd name="T2" fmla="*/ 15 w 58"/>
                    <a:gd name="T3" fmla="*/ 0 h 29"/>
                    <a:gd name="T4" fmla="*/ 0 w 58"/>
                    <a:gd name="T5" fmla="*/ 15 h 29"/>
                    <a:gd name="T6" fmla="*/ 15 w 58"/>
                    <a:gd name="T7" fmla="*/ 29 h 29"/>
                    <a:gd name="T8" fmla="*/ 43 w 58"/>
                    <a:gd name="T9" fmla="*/ 29 h 29"/>
                    <a:gd name="T10" fmla="*/ 58 w 58"/>
                    <a:gd name="T11" fmla="*/ 15 h 29"/>
                    <a:gd name="T12" fmla="*/ 43 w 58"/>
                    <a:gd name="T13" fmla="*/ 0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8" h="29">
                      <a:moveTo>
                        <a:pt x="43" y="0"/>
                      </a:moveTo>
                      <a:cubicBezTo>
                        <a:pt x="15" y="0"/>
                        <a:pt x="15" y="0"/>
                        <a:pt x="15" y="0"/>
                      </a:cubicBezTo>
                      <a:cubicBezTo>
                        <a:pt x="7" y="0"/>
                        <a:pt x="0" y="7"/>
                        <a:pt x="0" y="15"/>
                      </a:cubicBezTo>
                      <a:cubicBezTo>
                        <a:pt x="0" y="23"/>
                        <a:pt x="7" y="29"/>
                        <a:pt x="15" y="29"/>
                      </a:cubicBezTo>
                      <a:cubicBezTo>
                        <a:pt x="43" y="29"/>
                        <a:pt x="43" y="29"/>
                        <a:pt x="43" y="29"/>
                      </a:cubicBezTo>
                      <a:cubicBezTo>
                        <a:pt x="51" y="29"/>
                        <a:pt x="58" y="23"/>
                        <a:pt x="58" y="15"/>
                      </a:cubicBezTo>
                      <a:cubicBezTo>
                        <a:pt x="58" y="7"/>
                        <a:pt x="51" y="0"/>
                        <a:pt x="43" y="0"/>
                      </a:cubicBezTo>
                      <a:close/>
                    </a:path>
                  </a:pathLst>
                </a:custGeom>
                <a:solidFill>
                  <a:srgbClr val="4D4D4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cs typeface=""/>
                  </a:endParaRPr>
                </a:p>
              </p:txBody>
            </p:sp>
            <p:sp>
              <p:nvSpPr>
                <p:cNvPr id="780" name="Freeform 38"/>
                <p:cNvSpPr>
                  <a:spLocks/>
                </p:cNvSpPr>
                <p:nvPr/>
              </p:nvSpPr>
              <p:spPr bwMode="auto">
                <a:xfrm>
                  <a:off x="4859338" y="2473325"/>
                  <a:ext cx="52388" cy="30163"/>
                </a:xfrm>
                <a:custGeom>
                  <a:avLst/>
                  <a:gdLst>
                    <a:gd name="T0" fmla="*/ 39 w 58"/>
                    <a:gd name="T1" fmla="*/ 2 h 34"/>
                    <a:gd name="T2" fmla="*/ 14 w 58"/>
                    <a:gd name="T3" fmla="*/ 5 h 34"/>
                    <a:gd name="T4" fmla="*/ 0 w 58"/>
                    <a:gd name="T5" fmla="*/ 20 h 34"/>
                    <a:gd name="T6" fmla="*/ 14 w 58"/>
                    <a:gd name="T7" fmla="*/ 34 h 34"/>
                    <a:gd name="T8" fmla="*/ 14 w 58"/>
                    <a:gd name="T9" fmla="*/ 34 h 34"/>
                    <a:gd name="T10" fmla="*/ 46 w 58"/>
                    <a:gd name="T11" fmla="*/ 30 h 34"/>
                    <a:gd name="T12" fmla="*/ 56 w 58"/>
                    <a:gd name="T13" fmla="*/ 12 h 34"/>
                    <a:gd name="T14" fmla="*/ 39 w 58"/>
                    <a:gd name="T15" fmla="*/ 2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58" h="34">
                      <a:moveTo>
                        <a:pt x="39" y="2"/>
                      </a:moveTo>
                      <a:cubicBezTo>
                        <a:pt x="31" y="4"/>
                        <a:pt x="22" y="5"/>
                        <a:pt x="14" y="5"/>
                      </a:cubicBezTo>
                      <a:cubicBezTo>
                        <a:pt x="6" y="5"/>
                        <a:pt x="0" y="12"/>
                        <a:pt x="0" y="20"/>
                      </a:cubicBezTo>
                      <a:cubicBezTo>
                        <a:pt x="0" y="28"/>
                        <a:pt x="6" y="34"/>
                        <a:pt x="14" y="34"/>
                      </a:cubicBezTo>
                      <a:cubicBezTo>
                        <a:pt x="14" y="34"/>
                        <a:pt x="14" y="34"/>
                        <a:pt x="14" y="34"/>
                      </a:cubicBezTo>
                      <a:cubicBezTo>
                        <a:pt x="25" y="34"/>
                        <a:pt x="36" y="32"/>
                        <a:pt x="46" y="30"/>
                      </a:cubicBezTo>
                      <a:cubicBezTo>
                        <a:pt x="54" y="28"/>
                        <a:pt x="58" y="20"/>
                        <a:pt x="56" y="12"/>
                      </a:cubicBezTo>
                      <a:cubicBezTo>
                        <a:pt x="55" y="5"/>
                        <a:pt x="47" y="0"/>
                        <a:pt x="39" y="2"/>
                      </a:cubicBezTo>
                      <a:close/>
                    </a:path>
                  </a:pathLst>
                </a:custGeom>
                <a:solidFill>
                  <a:srgbClr val="4D4D4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cs typeface=""/>
                  </a:endParaRPr>
                </a:p>
              </p:txBody>
            </p:sp>
          </p:grpSp>
          <p:sp>
            <p:nvSpPr>
              <p:cNvPr id="756" name="Rounded Rectangle 755"/>
              <p:cNvSpPr/>
              <p:nvPr/>
            </p:nvSpPr>
            <p:spPr>
              <a:xfrm>
                <a:off x="5359901" y="2386601"/>
                <a:ext cx="308105" cy="310923"/>
              </a:xfrm>
              <a:prstGeom prst="roundRect">
                <a:avLst/>
              </a:prstGeom>
              <a:solidFill>
                <a:srgbClr val="F7964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"/>
                  <a:cs typeface=""/>
                </a:endParaRPr>
              </a:p>
            </p:txBody>
          </p:sp>
          <p:sp>
            <p:nvSpPr>
              <p:cNvPr id="757" name="Freeform 12"/>
              <p:cNvSpPr>
                <a:spLocks noEditPoints="1"/>
              </p:cNvSpPr>
              <p:nvPr/>
            </p:nvSpPr>
            <p:spPr bwMode="auto">
              <a:xfrm>
                <a:off x="5406483" y="2446478"/>
                <a:ext cx="214941" cy="191168"/>
              </a:xfrm>
              <a:custGeom>
                <a:avLst/>
                <a:gdLst>
                  <a:gd name="T0" fmla="*/ 419 w 494"/>
                  <a:gd name="T1" fmla="*/ 299 h 448"/>
                  <a:gd name="T2" fmla="*/ 403 w 494"/>
                  <a:gd name="T3" fmla="*/ 301 h 448"/>
                  <a:gd name="T4" fmla="*/ 302 w 494"/>
                  <a:gd name="T5" fmla="*/ 126 h 448"/>
                  <a:gd name="T6" fmla="*/ 322 w 494"/>
                  <a:gd name="T7" fmla="*/ 75 h 448"/>
                  <a:gd name="T8" fmla="*/ 247 w 494"/>
                  <a:gd name="T9" fmla="*/ 0 h 448"/>
                  <a:gd name="T10" fmla="*/ 173 w 494"/>
                  <a:gd name="T11" fmla="*/ 75 h 448"/>
                  <a:gd name="T12" fmla="*/ 193 w 494"/>
                  <a:gd name="T13" fmla="*/ 126 h 448"/>
                  <a:gd name="T14" fmla="*/ 91 w 494"/>
                  <a:gd name="T15" fmla="*/ 301 h 448"/>
                  <a:gd name="T16" fmla="*/ 75 w 494"/>
                  <a:gd name="T17" fmla="*/ 299 h 448"/>
                  <a:gd name="T18" fmla="*/ 0 w 494"/>
                  <a:gd name="T19" fmla="*/ 373 h 448"/>
                  <a:gd name="T20" fmla="*/ 75 w 494"/>
                  <a:gd name="T21" fmla="*/ 448 h 448"/>
                  <a:gd name="T22" fmla="*/ 146 w 494"/>
                  <a:gd name="T23" fmla="*/ 395 h 448"/>
                  <a:gd name="T24" fmla="*/ 349 w 494"/>
                  <a:gd name="T25" fmla="*/ 395 h 448"/>
                  <a:gd name="T26" fmla="*/ 419 w 494"/>
                  <a:gd name="T27" fmla="*/ 448 h 448"/>
                  <a:gd name="T28" fmla="*/ 494 w 494"/>
                  <a:gd name="T29" fmla="*/ 373 h 448"/>
                  <a:gd name="T30" fmla="*/ 419 w 494"/>
                  <a:gd name="T31" fmla="*/ 299 h 448"/>
                  <a:gd name="T32" fmla="*/ 349 w 494"/>
                  <a:gd name="T33" fmla="*/ 351 h 448"/>
                  <a:gd name="T34" fmla="*/ 146 w 494"/>
                  <a:gd name="T35" fmla="*/ 351 h 448"/>
                  <a:gd name="T36" fmla="*/ 130 w 494"/>
                  <a:gd name="T37" fmla="*/ 323 h 448"/>
                  <a:gd name="T38" fmla="*/ 231 w 494"/>
                  <a:gd name="T39" fmla="*/ 148 h 448"/>
                  <a:gd name="T40" fmla="*/ 247 w 494"/>
                  <a:gd name="T41" fmla="*/ 150 h 448"/>
                  <a:gd name="T42" fmla="*/ 264 w 494"/>
                  <a:gd name="T43" fmla="*/ 148 h 448"/>
                  <a:gd name="T44" fmla="*/ 365 w 494"/>
                  <a:gd name="T45" fmla="*/ 323 h 448"/>
                  <a:gd name="T46" fmla="*/ 349 w 494"/>
                  <a:gd name="T47" fmla="*/ 351 h 4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494" h="448">
                    <a:moveTo>
                      <a:pt x="419" y="299"/>
                    </a:moveTo>
                    <a:cubicBezTo>
                      <a:pt x="414" y="299"/>
                      <a:pt x="408" y="300"/>
                      <a:pt x="403" y="301"/>
                    </a:cubicBezTo>
                    <a:cubicBezTo>
                      <a:pt x="302" y="126"/>
                      <a:pt x="302" y="126"/>
                      <a:pt x="302" y="126"/>
                    </a:cubicBezTo>
                    <a:cubicBezTo>
                      <a:pt x="314" y="112"/>
                      <a:pt x="322" y="95"/>
                      <a:pt x="322" y="75"/>
                    </a:cubicBezTo>
                    <a:cubicBezTo>
                      <a:pt x="322" y="34"/>
                      <a:pt x="288" y="0"/>
                      <a:pt x="247" y="0"/>
                    </a:cubicBezTo>
                    <a:cubicBezTo>
                      <a:pt x="206" y="0"/>
                      <a:pt x="173" y="34"/>
                      <a:pt x="173" y="75"/>
                    </a:cubicBezTo>
                    <a:cubicBezTo>
                      <a:pt x="173" y="95"/>
                      <a:pt x="180" y="112"/>
                      <a:pt x="193" y="126"/>
                    </a:cubicBezTo>
                    <a:cubicBezTo>
                      <a:pt x="91" y="301"/>
                      <a:pt x="91" y="301"/>
                      <a:pt x="91" y="301"/>
                    </a:cubicBezTo>
                    <a:cubicBezTo>
                      <a:pt x="86" y="300"/>
                      <a:pt x="81" y="299"/>
                      <a:pt x="75" y="299"/>
                    </a:cubicBezTo>
                    <a:cubicBezTo>
                      <a:pt x="34" y="299"/>
                      <a:pt x="0" y="332"/>
                      <a:pt x="0" y="373"/>
                    </a:cubicBezTo>
                    <a:cubicBezTo>
                      <a:pt x="0" y="415"/>
                      <a:pt x="34" y="448"/>
                      <a:pt x="75" y="448"/>
                    </a:cubicBezTo>
                    <a:cubicBezTo>
                      <a:pt x="108" y="448"/>
                      <a:pt x="136" y="426"/>
                      <a:pt x="146" y="395"/>
                    </a:cubicBezTo>
                    <a:cubicBezTo>
                      <a:pt x="349" y="395"/>
                      <a:pt x="349" y="395"/>
                      <a:pt x="349" y="395"/>
                    </a:cubicBezTo>
                    <a:cubicBezTo>
                      <a:pt x="358" y="426"/>
                      <a:pt x="386" y="448"/>
                      <a:pt x="419" y="448"/>
                    </a:cubicBezTo>
                    <a:cubicBezTo>
                      <a:pt x="461" y="448"/>
                      <a:pt x="494" y="415"/>
                      <a:pt x="494" y="373"/>
                    </a:cubicBezTo>
                    <a:cubicBezTo>
                      <a:pt x="494" y="332"/>
                      <a:pt x="461" y="299"/>
                      <a:pt x="419" y="299"/>
                    </a:cubicBezTo>
                    <a:close/>
                    <a:moveTo>
                      <a:pt x="349" y="351"/>
                    </a:moveTo>
                    <a:cubicBezTo>
                      <a:pt x="146" y="351"/>
                      <a:pt x="146" y="351"/>
                      <a:pt x="146" y="351"/>
                    </a:cubicBezTo>
                    <a:cubicBezTo>
                      <a:pt x="142" y="341"/>
                      <a:pt x="137" y="331"/>
                      <a:pt x="130" y="323"/>
                    </a:cubicBezTo>
                    <a:cubicBezTo>
                      <a:pt x="231" y="148"/>
                      <a:pt x="231" y="148"/>
                      <a:pt x="231" y="148"/>
                    </a:cubicBezTo>
                    <a:cubicBezTo>
                      <a:pt x="236" y="149"/>
                      <a:pt x="242" y="150"/>
                      <a:pt x="247" y="150"/>
                    </a:cubicBezTo>
                    <a:cubicBezTo>
                      <a:pt x="253" y="150"/>
                      <a:pt x="258" y="149"/>
                      <a:pt x="264" y="148"/>
                    </a:cubicBezTo>
                    <a:cubicBezTo>
                      <a:pt x="365" y="323"/>
                      <a:pt x="365" y="323"/>
                      <a:pt x="365" y="323"/>
                    </a:cubicBezTo>
                    <a:cubicBezTo>
                      <a:pt x="358" y="331"/>
                      <a:pt x="352" y="341"/>
                      <a:pt x="349" y="351"/>
                    </a:cubicBezTo>
                    <a:close/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"/>
                </a:endParaRPr>
              </a:p>
            </p:txBody>
          </p:sp>
        </p:grpSp>
        <p:grpSp>
          <p:nvGrpSpPr>
            <p:cNvPr id="700" name="Group 699"/>
            <p:cNvGrpSpPr/>
            <p:nvPr/>
          </p:nvGrpSpPr>
          <p:grpSpPr>
            <a:xfrm>
              <a:off x="4061759" y="3304014"/>
              <a:ext cx="323368" cy="283709"/>
              <a:chOff x="5310724" y="2352924"/>
              <a:chExt cx="398754" cy="374816"/>
            </a:xfrm>
          </p:grpSpPr>
          <p:grpSp>
            <p:nvGrpSpPr>
              <p:cNvPr id="729" name="Group 728"/>
              <p:cNvGrpSpPr/>
              <p:nvPr/>
            </p:nvGrpSpPr>
            <p:grpSpPr>
              <a:xfrm rot="5400000">
                <a:off x="5322693" y="2340955"/>
                <a:ext cx="374816" cy="398754"/>
                <a:chOff x="4471988" y="1985963"/>
                <a:chExt cx="527051" cy="517525"/>
              </a:xfrm>
            </p:grpSpPr>
            <p:sp>
              <p:nvSpPr>
                <p:cNvPr id="732" name="Freeform 13"/>
                <p:cNvSpPr>
                  <a:spLocks/>
                </p:cNvSpPr>
                <p:nvPr/>
              </p:nvSpPr>
              <p:spPr bwMode="auto">
                <a:xfrm>
                  <a:off x="4471988" y="2117725"/>
                  <a:ext cx="25400" cy="50800"/>
                </a:xfrm>
                <a:custGeom>
                  <a:avLst/>
                  <a:gdLst>
                    <a:gd name="T0" fmla="*/ 14 w 29"/>
                    <a:gd name="T1" fmla="*/ 57 h 57"/>
                    <a:gd name="T2" fmla="*/ 29 w 29"/>
                    <a:gd name="T3" fmla="*/ 43 h 57"/>
                    <a:gd name="T4" fmla="*/ 29 w 29"/>
                    <a:gd name="T5" fmla="*/ 14 h 57"/>
                    <a:gd name="T6" fmla="*/ 14 w 29"/>
                    <a:gd name="T7" fmla="*/ 0 h 57"/>
                    <a:gd name="T8" fmla="*/ 0 w 29"/>
                    <a:gd name="T9" fmla="*/ 14 h 57"/>
                    <a:gd name="T10" fmla="*/ 0 w 29"/>
                    <a:gd name="T11" fmla="*/ 43 h 57"/>
                    <a:gd name="T12" fmla="*/ 14 w 29"/>
                    <a:gd name="T13" fmla="*/ 57 h 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9" h="57">
                      <a:moveTo>
                        <a:pt x="14" y="57"/>
                      </a:moveTo>
                      <a:cubicBezTo>
                        <a:pt x="22" y="57"/>
                        <a:pt x="29" y="51"/>
                        <a:pt x="29" y="43"/>
                      </a:cubicBezTo>
                      <a:cubicBezTo>
                        <a:pt x="29" y="14"/>
                        <a:pt x="29" y="14"/>
                        <a:pt x="29" y="14"/>
                      </a:cubicBezTo>
                      <a:cubicBezTo>
                        <a:pt x="29" y="6"/>
                        <a:pt x="22" y="0"/>
                        <a:pt x="14" y="0"/>
                      </a:cubicBezTo>
                      <a:cubicBezTo>
                        <a:pt x="7" y="0"/>
                        <a:pt x="0" y="6"/>
                        <a:pt x="0" y="14"/>
                      </a:cubicBezTo>
                      <a:cubicBezTo>
                        <a:pt x="0" y="43"/>
                        <a:pt x="0" y="43"/>
                        <a:pt x="0" y="43"/>
                      </a:cubicBezTo>
                      <a:cubicBezTo>
                        <a:pt x="0" y="51"/>
                        <a:pt x="7" y="57"/>
                        <a:pt x="14" y="57"/>
                      </a:cubicBezTo>
                      <a:close/>
                    </a:path>
                  </a:pathLst>
                </a:custGeom>
                <a:solidFill>
                  <a:srgbClr val="4D4D4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cs typeface=""/>
                  </a:endParaRPr>
                </a:p>
              </p:txBody>
            </p:sp>
            <p:sp>
              <p:nvSpPr>
                <p:cNvPr id="733" name="Freeform 14"/>
                <p:cNvSpPr>
                  <a:spLocks/>
                </p:cNvSpPr>
                <p:nvPr/>
              </p:nvSpPr>
              <p:spPr bwMode="auto">
                <a:xfrm>
                  <a:off x="4471988" y="2271713"/>
                  <a:ext cx="25400" cy="52388"/>
                </a:xfrm>
                <a:custGeom>
                  <a:avLst/>
                  <a:gdLst>
                    <a:gd name="T0" fmla="*/ 14 w 29"/>
                    <a:gd name="T1" fmla="*/ 58 h 58"/>
                    <a:gd name="T2" fmla="*/ 29 w 29"/>
                    <a:gd name="T3" fmla="*/ 43 h 58"/>
                    <a:gd name="T4" fmla="*/ 29 w 29"/>
                    <a:gd name="T5" fmla="*/ 15 h 58"/>
                    <a:gd name="T6" fmla="*/ 14 w 29"/>
                    <a:gd name="T7" fmla="*/ 0 h 58"/>
                    <a:gd name="T8" fmla="*/ 0 w 29"/>
                    <a:gd name="T9" fmla="*/ 15 h 58"/>
                    <a:gd name="T10" fmla="*/ 0 w 29"/>
                    <a:gd name="T11" fmla="*/ 43 h 58"/>
                    <a:gd name="T12" fmla="*/ 14 w 29"/>
                    <a:gd name="T13" fmla="*/ 58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9" h="58">
                      <a:moveTo>
                        <a:pt x="14" y="58"/>
                      </a:moveTo>
                      <a:cubicBezTo>
                        <a:pt x="22" y="58"/>
                        <a:pt x="29" y="51"/>
                        <a:pt x="29" y="43"/>
                      </a:cubicBezTo>
                      <a:cubicBezTo>
                        <a:pt x="29" y="15"/>
                        <a:pt x="29" y="15"/>
                        <a:pt x="29" y="15"/>
                      </a:cubicBezTo>
                      <a:cubicBezTo>
                        <a:pt x="29" y="7"/>
                        <a:pt x="22" y="0"/>
                        <a:pt x="14" y="0"/>
                      </a:cubicBezTo>
                      <a:cubicBezTo>
                        <a:pt x="7" y="0"/>
                        <a:pt x="0" y="7"/>
                        <a:pt x="0" y="15"/>
                      </a:cubicBezTo>
                      <a:cubicBezTo>
                        <a:pt x="0" y="43"/>
                        <a:pt x="0" y="43"/>
                        <a:pt x="0" y="43"/>
                      </a:cubicBezTo>
                      <a:cubicBezTo>
                        <a:pt x="0" y="51"/>
                        <a:pt x="7" y="58"/>
                        <a:pt x="14" y="58"/>
                      </a:cubicBezTo>
                      <a:close/>
                    </a:path>
                  </a:pathLst>
                </a:custGeom>
                <a:solidFill>
                  <a:srgbClr val="4D4D4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cs typeface=""/>
                  </a:endParaRPr>
                </a:p>
              </p:txBody>
            </p:sp>
            <p:sp>
              <p:nvSpPr>
                <p:cNvPr id="734" name="Freeform 15"/>
                <p:cNvSpPr>
                  <a:spLocks/>
                </p:cNvSpPr>
                <p:nvPr/>
              </p:nvSpPr>
              <p:spPr bwMode="auto">
                <a:xfrm>
                  <a:off x="4487863" y="2422525"/>
                  <a:ext cx="44450" cy="47625"/>
                </a:xfrm>
                <a:custGeom>
                  <a:avLst/>
                  <a:gdLst>
                    <a:gd name="T0" fmla="*/ 29 w 50"/>
                    <a:gd name="T1" fmla="*/ 8 h 53"/>
                    <a:gd name="T2" fmla="*/ 9 w 50"/>
                    <a:gd name="T3" fmla="*/ 4 h 53"/>
                    <a:gd name="T4" fmla="*/ 4 w 50"/>
                    <a:gd name="T5" fmla="*/ 24 h 53"/>
                    <a:gd name="T6" fmla="*/ 24 w 50"/>
                    <a:gd name="T7" fmla="*/ 49 h 53"/>
                    <a:gd name="T8" fmla="*/ 34 w 50"/>
                    <a:gd name="T9" fmla="*/ 53 h 53"/>
                    <a:gd name="T10" fmla="*/ 45 w 50"/>
                    <a:gd name="T11" fmla="*/ 49 h 53"/>
                    <a:gd name="T12" fmla="*/ 45 w 50"/>
                    <a:gd name="T13" fmla="*/ 28 h 53"/>
                    <a:gd name="T14" fmla="*/ 29 w 50"/>
                    <a:gd name="T15" fmla="*/ 8 h 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50" h="53">
                      <a:moveTo>
                        <a:pt x="29" y="8"/>
                      </a:moveTo>
                      <a:cubicBezTo>
                        <a:pt x="24" y="2"/>
                        <a:pt x="15" y="0"/>
                        <a:pt x="9" y="4"/>
                      </a:cubicBezTo>
                      <a:cubicBezTo>
                        <a:pt x="2" y="8"/>
                        <a:pt x="0" y="17"/>
                        <a:pt x="4" y="24"/>
                      </a:cubicBezTo>
                      <a:cubicBezTo>
                        <a:pt x="10" y="33"/>
                        <a:pt x="17" y="41"/>
                        <a:pt x="24" y="49"/>
                      </a:cubicBezTo>
                      <a:cubicBezTo>
                        <a:pt x="27" y="51"/>
                        <a:pt x="31" y="53"/>
                        <a:pt x="34" y="53"/>
                      </a:cubicBezTo>
                      <a:cubicBezTo>
                        <a:pt x="38" y="53"/>
                        <a:pt x="42" y="51"/>
                        <a:pt x="45" y="49"/>
                      </a:cubicBezTo>
                      <a:cubicBezTo>
                        <a:pt x="50" y="43"/>
                        <a:pt x="50" y="34"/>
                        <a:pt x="45" y="28"/>
                      </a:cubicBezTo>
                      <a:cubicBezTo>
                        <a:pt x="39" y="22"/>
                        <a:pt x="33" y="15"/>
                        <a:pt x="29" y="8"/>
                      </a:cubicBezTo>
                      <a:close/>
                    </a:path>
                  </a:pathLst>
                </a:custGeom>
                <a:solidFill>
                  <a:srgbClr val="4D4D4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cs typeface=""/>
                  </a:endParaRPr>
                </a:p>
              </p:txBody>
            </p:sp>
            <p:sp>
              <p:nvSpPr>
                <p:cNvPr id="735" name="Freeform 16"/>
                <p:cNvSpPr>
                  <a:spLocks/>
                </p:cNvSpPr>
                <p:nvPr/>
              </p:nvSpPr>
              <p:spPr bwMode="auto">
                <a:xfrm>
                  <a:off x="4471988" y="2193925"/>
                  <a:ext cx="25400" cy="52388"/>
                </a:xfrm>
                <a:custGeom>
                  <a:avLst/>
                  <a:gdLst>
                    <a:gd name="T0" fmla="*/ 14 w 29"/>
                    <a:gd name="T1" fmla="*/ 58 h 58"/>
                    <a:gd name="T2" fmla="*/ 29 w 29"/>
                    <a:gd name="T3" fmla="*/ 43 h 58"/>
                    <a:gd name="T4" fmla="*/ 29 w 29"/>
                    <a:gd name="T5" fmla="*/ 14 h 58"/>
                    <a:gd name="T6" fmla="*/ 14 w 29"/>
                    <a:gd name="T7" fmla="*/ 0 h 58"/>
                    <a:gd name="T8" fmla="*/ 0 w 29"/>
                    <a:gd name="T9" fmla="*/ 14 h 58"/>
                    <a:gd name="T10" fmla="*/ 0 w 29"/>
                    <a:gd name="T11" fmla="*/ 43 h 58"/>
                    <a:gd name="T12" fmla="*/ 14 w 29"/>
                    <a:gd name="T13" fmla="*/ 58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9" h="58">
                      <a:moveTo>
                        <a:pt x="14" y="58"/>
                      </a:moveTo>
                      <a:cubicBezTo>
                        <a:pt x="22" y="58"/>
                        <a:pt x="29" y="51"/>
                        <a:pt x="29" y="43"/>
                      </a:cubicBezTo>
                      <a:cubicBezTo>
                        <a:pt x="29" y="14"/>
                        <a:pt x="29" y="14"/>
                        <a:pt x="29" y="14"/>
                      </a:cubicBezTo>
                      <a:cubicBezTo>
                        <a:pt x="29" y="6"/>
                        <a:pt x="22" y="0"/>
                        <a:pt x="14" y="0"/>
                      </a:cubicBezTo>
                      <a:cubicBezTo>
                        <a:pt x="7" y="0"/>
                        <a:pt x="0" y="6"/>
                        <a:pt x="0" y="14"/>
                      </a:cubicBezTo>
                      <a:cubicBezTo>
                        <a:pt x="0" y="43"/>
                        <a:pt x="0" y="43"/>
                        <a:pt x="0" y="43"/>
                      </a:cubicBezTo>
                      <a:cubicBezTo>
                        <a:pt x="0" y="51"/>
                        <a:pt x="7" y="58"/>
                        <a:pt x="14" y="58"/>
                      </a:cubicBezTo>
                      <a:close/>
                    </a:path>
                  </a:pathLst>
                </a:custGeom>
                <a:solidFill>
                  <a:srgbClr val="4D4D4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cs typeface=""/>
                  </a:endParaRPr>
                </a:p>
              </p:txBody>
            </p:sp>
            <p:sp>
              <p:nvSpPr>
                <p:cNvPr id="736" name="Freeform 17"/>
                <p:cNvSpPr>
                  <a:spLocks/>
                </p:cNvSpPr>
                <p:nvPr/>
              </p:nvSpPr>
              <p:spPr bwMode="auto">
                <a:xfrm>
                  <a:off x="4830763" y="1985963"/>
                  <a:ext cx="50800" cy="26988"/>
                </a:xfrm>
                <a:custGeom>
                  <a:avLst/>
                  <a:gdLst>
                    <a:gd name="T0" fmla="*/ 15 w 57"/>
                    <a:gd name="T1" fmla="*/ 29 h 29"/>
                    <a:gd name="T2" fmla="*/ 44 w 57"/>
                    <a:gd name="T3" fmla="*/ 29 h 29"/>
                    <a:gd name="T4" fmla="*/ 57 w 57"/>
                    <a:gd name="T5" fmla="*/ 15 h 29"/>
                    <a:gd name="T6" fmla="*/ 43 w 57"/>
                    <a:gd name="T7" fmla="*/ 0 h 29"/>
                    <a:gd name="T8" fmla="*/ 15 w 57"/>
                    <a:gd name="T9" fmla="*/ 0 h 29"/>
                    <a:gd name="T10" fmla="*/ 0 w 57"/>
                    <a:gd name="T11" fmla="*/ 15 h 29"/>
                    <a:gd name="T12" fmla="*/ 15 w 57"/>
                    <a:gd name="T13" fmla="*/ 29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7" h="29">
                      <a:moveTo>
                        <a:pt x="15" y="29"/>
                      </a:moveTo>
                      <a:cubicBezTo>
                        <a:pt x="44" y="29"/>
                        <a:pt x="44" y="29"/>
                        <a:pt x="44" y="29"/>
                      </a:cubicBezTo>
                      <a:cubicBezTo>
                        <a:pt x="51" y="29"/>
                        <a:pt x="57" y="23"/>
                        <a:pt x="57" y="15"/>
                      </a:cubicBezTo>
                      <a:cubicBezTo>
                        <a:pt x="57" y="7"/>
                        <a:pt x="50" y="0"/>
                        <a:pt x="43" y="0"/>
                      </a:cubicBezTo>
                      <a:cubicBezTo>
                        <a:pt x="15" y="0"/>
                        <a:pt x="15" y="0"/>
                        <a:pt x="15" y="0"/>
                      </a:cubicBezTo>
                      <a:cubicBezTo>
                        <a:pt x="7" y="0"/>
                        <a:pt x="0" y="7"/>
                        <a:pt x="0" y="15"/>
                      </a:cubicBezTo>
                      <a:cubicBezTo>
                        <a:pt x="0" y="23"/>
                        <a:pt x="7" y="29"/>
                        <a:pt x="15" y="29"/>
                      </a:cubicBezTo>
                      <a:close/>
                    </a:path>
                  </a:pathLst>
                </a:custGeom>
                <a:solidFill>
                  <a:srgbClr val="4D4D4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cs typeface=""/>
                  </a:endParaRPr>
                </a:p>
              </p:txBody>
            </p:sp>
            <p:sp>
              <p:nvSpPr>
                <p:cNvPr id="737" name="Freeform 18"/>
                <p:cNvSpPr>
                  <a:spLocks/>
                </p:cNvSpPr>
                <p:nvPr/>
              </p:nvSpPr>
              <p:spPr bwMode="auto">
                <a:xfrm>
                  <a:off x="4905376" y="1997075"/>
                  <a:ext cx="50800" cy="41275"/>
                </a:xfrm>
                <a:custGeom>
                  <a:avLst/>
                  <a:gdLst>
                    <a:gd name="T0" fmla="*/ 10 w 56"/>
                    <a:gd name="T1" fmla="*/ 30 h 47"/>
                    <a:gd name="T2" fmla="*/ 31 w 56"/>
                    <a:gd name="T3" fmla="*/ 43 h 47"/>
                    <a:gd name="T4" fmla="*/ 40 w 56"/>
                    <a:gd name="T5" fmla="*/ 47 h 47"/>
                    <a:gd name="T6" fmla="*/ 51 w 56"/>
                    <a:gd name="T7" fmla="*/ 41 h 47"/>
                    <a:gd name="T8" fmla="*/ 49 w 56"/>
                    <a:gd name="T9" fmla="*/ 21 h 47"/>
                    <a:gd name="T10" fmla="*/ 22 w 56"/>
                    <a:gd name="T11" fmla="*/ 4 h 47"/>
                    <a:gd name="T12" fmla="*/ 3 w 56"/>
                    <a:gd name="T13" fmla="*/ 11 h 47"/>
                    <a:gd name="T14" fmla="*/ 10 w 56"/>
                    <a:gd name="T15" fmla="*/ 30 h 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56" h="47">
                      <a:moveTo>
                        <a:pt x="10" y="30"/>
                      </a:moveTo>
                      <a:cubicBezTo>
                        <a:pt x="17" y="33"/>
                        <a:pt x="25" y="38"/>
                        <a:pt x="31" y="43"/>
                      </a:cubicBezTo>
                      <a:cubicBezTo>
                        <a:pt x="34" y="46"/>
                        <a:pt x="37" y="47"/>
                        <a:pt x="40" y="47"/>
                      </a:cubicBezTo>
                      <a:cubicBezTo>
                        <a:pt x="44" y="47"/>
                        <a:pt x="49" y="45"/>
                        <a:pt x="51" y="41"/>
                      </a:cubicBezTo>
                      <a:cubicBezTo>
                        <a:pt x="56" y="35"/>
                        <a:pt x="55" y="26"/>
                        <a:pt x="49" y="21"/>
                      </a:cubicBezTo>
                      <a:cubicBezTo>
                        <a:pt x="41" y="14"/>
                        <a:pt x="32" y="9"/>
                        <a:pt x="22" y="4"/>
                      </a:cubicBezTo>
                      <a:cubicBezTo>
                        <a:pt x="15" y="0"/>
                        <a:pt x="7" y="3"/>
                        <a:pt x="3" y="11"/>
                      </a:cubicBezTo>
                      <a:cubicBezTo>
                        <a:pt x="0" y="18"/>
                        <a:pt x="3" y="26"/>
                        <a:pt x="10" y="30"/>
                      </a:cubicBezTo>
                      <a:close/>
                    </a:path>
                  </a:pathLst>
                </a:custGeom>
                <a:solidFill>
                  <a:srgbClr val="4D4D4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cs typeface=""/>
                  </a:endParaRPr>
                </a:p>
              </p:txBody>
            </p:sp>
            <p:sp>
              <p:nvSpPr>
                <p:cNvPr id="738" name="Freeform 19"/>
                <p:cNvSpPr>
                  <a:spLocks/>
                </p:cNvSpPr>
                <p:nvPr/>
              </p:nvSpPr>
              <p:spPr bwMode="auto">
                <a:xfrm>
                  <a:off x="4476751" y="2039938"/>
                  <a:ext cx="39688" cy="52388"/>
                </a:xfrm>
                <a:custGeom>
                  <a:avLst/>
                  <a:gdLst>
                    <a:gd name="T0" fmla="*/ 12 w 45"/>
                    <a:gd name="T1" fmla="*/ 56 h 57"/>
                    <a:gd name="T2" fmla="*/ 16 w 45"/>
                    <a:gd name="T3" fmla="*/ 57 h 57"/>
                    <a:gd name="T4" fmla="*/ 30 w 45"/>
                    <a:gd name="T5" fmla="*/ 47 h 57"/>
                    <a:gd name="T6" fmla="*/ 41 w 45"/>
                    <a:gd name="T7" fmla="*/ 24 h 57"/>
                    <a:gd name="T8" fmla="*/ 36 w 45"/>
                    <a:gd name="T9" fmla="*/ 4 h 57"/>
                    <a:gd name="T10" fmla="*/ 16 w 45"/>
                    <a:gd name="T11" fmla="*/ 9 h 57"/>
                    <a:gd name="T12" fmla="*/ 3 w 45"/>
                    <a:gd name="T13" fmla="*/ 38 h 57"/>
                    <a:gd name="T14" fmla="*/ 12 w 45"/>
                    <a:gd name="T15" fmla="*/ 56 h 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5" h="57">
                      <a:moveTo>
                        <a:pt x="12" y="56"/>
                      </a:moveTo>
                      <a:cubicBezTo>
                        <a:pt x="13" y="57"/>
                        <a:pt x="15" y="57"/>
                        <a:pt x="16" y="57"/>
                      </a:cubicBezTo>
                      <a:cubicBezTo>
                        <a:pt x="22" y="57"/>
                        <a:pt x="28" y="53"/>
                        <a:pt x="30" y="47"/>
                      </a:cubicBezTo>
                      <a:cubicBezTo>
                        <a:pt x="33" y="39"/>
                        <a:pt x="36" y="32"/>
                        <a:pt x="41" y="24"/>
                      </a:cubicBezTo>
                      <a:cubicBezTo>
                        <a:pt x="45" y="17"/>
                        <a:pt x="43" y="9"/>
                        <a:pt x="36" y="4"/>
                      </a:cubicBezTo>
                      <a:cubicBezTo>
                        <a:pt x="29" y="0"/>
                        <a:pt x="21" y="2"/>
                        <a:pt x="16" y="9"/>
                      </a:cubicBezTo>
                      <a:cubicBezTo>
                        <a:pt x="11" y="18"/>
                        <a:pt x="6" y="28"/>
                        <a:pt x="3" y="38"/>
                      </a:cubicBezTo>
                      <a:cubicBezTo>
                        <a:pt x="0" y="45"/>
                        <a:pt x="4" y="54"/>
                        <a:pt x="12" y="56"/>
                      </a:cubicBezTo>
                      <a:close/>
                    </a:path>
                  </a:pathLst>
                </a:custGeom>
                <a:solidFill>
                  <a:srgbClr val="4D4D4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cs typeface=""/>
                  </a:endParaRPr>
                </a:p>
              </p:txBody>
            </p:sp>
            <p:sp>
              <p:nvSpPr>
                <p:cNvPr id="739" name="Freeform 20"/>
                <p:cNvSpPr>
                  <a:spLocks/>
                </p:cNvSpPr>
                <p:nvPr/>
              </p:nvSpPr>
              <p:spPr bwMode="auto">
                <a:xfrm>
                  <a:off x="4522788" y="1992313"/>
                  <a:ext cx="52388" cy="39688"/>
                </a:xfrm>
                <a:custGeom>
                  <a:avLst/>
                  <a:gdLst>
                    <a:gd name="T0" fmla="*/ 55 w 58"/>
                    <a:gd name="T1" fmla="*/ 11 h 43"/>
                    <a:gd name="T2" fmla="*/ 37 w 58"/>
                    <a:gd name="T3" fmla="*/ 2 h 43"/>
                    <a:gd name="T4" fmla="*/ 9 w 58"/>
                    <a:gd name="T5" fmla="*/ 17 h 43"/>
                    <a:gd name="T6" fmla="*/ 4 w 58"/>
                    <a:gd name="T7" fmla="*/ 37 h 43"/>
                    <a:gd name="T8" fmla="*/ 16 w 58"/>
                    <a:gd name="T9" fmla="*/ 43 h 43"/>
                    <a:gd name="T10" fmla="*/ 24 w 58"/>
                    <a:gd name="T11" fmla="*/ 41 h 43"/>
                    <a:gd name="T12" fmla="*/ 47 w 58"/>
                    <a:gd name="T13" fmla="*/ 29 h 43"/>
                    <a:gd name="T14" fmla="*/ 55 w 58"/>
                    <a:gd name="T15" fmla="*/ 11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58" h="43">
                      <a:moveTo>
                        <a:pt x="55" y="11"/>
                      </a:moveTo>
                      <a:cubicBezTo>
                        <a:pt x="53" y="3"/>
                        <a:pt x="44" y="0"/>
                        <a:pt x="37" y="2"/>
                      </a:cubicBezTo>
                      <a:cubicBezTo>
                        <a:pt x="27" y="6"/>
                        <a:pt x="17" y="11"/>
                        <a:pt x="9" y="17"/>
                      </a:cubicBezTo>
                      <a:cubicBezTo>
                        <a:pt x="2" y="21"/>
                        <a:pt x="0" y="30"/>
                        <a:pt x="4" y="37"/>
                      </a:cubicBezTo>
                      <a:cubicBezTo>
                        <a:pt x="7" y="41"/>
                        <a:pt x="12" y="43"/>
                        <a:pt x="16" y="43"/>
                      </a:cubicBezTo>
                      <a:cubicBezTo>
                        <a:pt x="19" y="43"/>
                        <a:pt x="22" y="43"/>
                        <a:pt x="24" y="41"/>
                      </a:cubicBezTo>
                      <a:cubicBezTo>
                        <a:pt x="31" y="36"/>
                        <a:pt x="39" y="32"/>
                        <a:pt x="47" y="29"/>
                      </a:cubicBezTo>
                      <a:cubicBezTo>
                        <a:pt x="54" y="27"/>
                        <a:pt x="58" y="18"/>
                        <a:pt x="55" y="11"/>
                      </a:cubicBezTo>
                      <a:close/>
                    </a:path>
                  </a:pathLst>
                </a:custGeom>
                <a:solidFill>
                  <a:srgbClr val="4D4D4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cs typeface=""/>
                  </a:endParaRPr>
                </a:p>
              </p:txBody>
            </p:sp>
            <p:sp>
              <p:nvSpPr>
                <p:cNvPr id="740" name="Freeform 21"/>
                <p:cNvSpPr>
                  <a:spLocks/>
                </p:cNvSpPr>
                <p:nvPr/>
              </p:nvSpPr>
              <p:spPr bwMode="auto">
                <a:xfrm>
                  <a:off x="4959351" y="2051050"/>
                  <a:ext cx="36513" cy="52388"/>
                </a:xfrm>
                <a:custGeom>
                  <a:avLst/>
                  <a:gdLst>
                    <a:gd name="T0" fmla="*/ 13 w 42"/>
                    <a:gd name="T1" fmla="*/ 47 h 58"/>
                    <a:gd name="T2" fmla="*/ 27 w 42"/>
                    <a:gd name="T3" fmla="*/ 58 h 58"/>
                    <a:gd name="T4" fmla="*/ 30 w 42"/>
                    <a:gd name="T5" fmla="*/ 57 h 58"/>
                    <a:gd name="T6" fmla="*/ 41 w 42"/>
                    <a:gd name="T7" fmla="*/ 40 h 58"/>
                    <a:gd name="T8" fmla="*/ 30 w 42"/>
                    <a:gd name="T9" fmla="*/ 10 h 58"/>
                    <a:gd name="T10" fmla="*/ 11 w 42"/>
                    <a:gd name="T11" fmla="*/ 4 h 58"/>
                    <a:gd name="T12" fmla="*/ 4 w 42"/>
                    <a:gd name="T13" fmla="*/ 23 h 58"/>
                    <a:gd name="T14" fmla="*/ 13 w 42"/>
                    <a:gd name="T15" fmla="*/ 47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2" h="58">
                      <a:moveTo>
                        <a:pt x="13" y="47"/>
                      </a:moveTo>
                      <a:cubicBezTo>
                        <a:pt x="14" y="53"/>
                        <a:pt x="20" y="58"/>
                        <a:pt x="27" y="58"/>
                      </a:cubicBezTo>
                      <a:cubicBezTo>
                        <a:pt x="28" y="58"/>
                        <a:pt x="29" y="58"/>
                        <a:pt x="30" y="57"/>
                      </a:cubicBezTo>
                      <a:cubicBezTo>
                        <a:pt x="38" y="56"/>
                        <a:pt x="42" y="48"/>
                        <a:pt x="41" y="40"/>
                      </a:cubicBezTo>
                      <a:cubicBezTo>
                        <a:pt x="38" y="30"/>
                        <a:pt x="35" y="20"/>
                        <a:pt x="30" y="10"/>
                      </a:cubicBezTo>
                      <a:cubicBezTo>
                        <a:pt x="26" y="3"/>
                        <a:pt x="18" y="0"/>
                        <a:pt x="11" y="4"/>
                      </a:cubicBezTo>
                      <a:cubicBezTo>
                        <a:pt x="3" y="7"/>
                        <a:pt x="0" y="16"/>
                        <a:pt x="4" y="23"/>
                      </a:cubicBezTo>
                      <a:cubicBezTo>
                        <a:pt x="8" y="31"/>
                        <a:pt x="11" y="39"/>
                        <a:pt x="13" y="47"/>
                      </a:cubicBezTo>
                      <a:close/>
                    </a:path>
                  </a:pathLst>
                </a:custGeom>
                <a:solidFill>
                  <a:srgbClr val="4D4D4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cs typeface=""/>
                  </a:endParaRPr>
                </a:p>
              </p:txBody>
            </p:sp>
            <p:sp>
              <p:nvSpPr>
                <p:cNvPr id="741" name="Freeform 22"/>
                <p:cNvSpPr>
                  <a:spLocks/>
                </p:cNvSpPr>
                <p:nvPr/>
              </p:nvSpPr>
              <p:spPr bwMode="auto">
                <a:xfrm>
                  <a:off x="4598988" y="1985963"/>
                  <a:ext cx="52388" cy="26988"/>
                </a:xfrm>
                <a:custGeom>
                  <a:avLst/>
                  <a:gdLst>
                    <a:gd name="T0" fmla="*/ 14 w 58"/>
                    <a:gd name="T1" fmla="*/ 29 h 29"/>
                    <a:gd name="T2" fmla="*/ 43 w 58"/>
                    <a:gd name="T3" fmla="*/ 29 h 29"/>
                    <a:gd name="T4" fmla="*/ 58 w 58"/>
                    <a:gd name="T5" fmla="*/ 15 h 29"/>
                    <a:gd name="T6" fmla="*/ 43 w 58"/>
                    <a:gd name="T7" fmla="*/ 0 h 29"/>
                    <a:gd name="T8" fmla="*/ 14 w 58"/>
                    <a:gd name="T9" fmla="*/ 0 h 29"/>
                    <a:gd name="T10" fmla="*/ 0 w 58"/>
                    <a:gd name="T11" fmla="*/ 15 h 29"/>
                    <a:gd name="T12" fmla="*/ 14 w 58"/>
                    <a:gd name="T13" fmla="*/ 29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8" h="29">
                      <a:moveTo>
                        <a:pt x="14" y="29"/>
                      </a:moveTo>
                      <a:cubicBezTo>
                        <a:pt x="43" y="29"/>
                        <a:pt x="43" y="29"/>
                        <a:pt x="43" y="29"/>
                      </a:cubicBezTo>
                      <a:cubicBezTo>
                        <a:pt x="51" y="29"/>
                        <a:pt x="58" y="23"/>
                        <a:pt x="58" y="15"/>
                      </a:cubicBezTo>
                      <a:cubicBezTo>
                        <a:pt x="58" y="7"/>
                        <a:pt x="51" y="0"/>
                        <a:pt x="43" y="0"/>
                      </a:cubicBezTo>
                      <a:cubicBezTo>
                        <a:pt x="14" y="0"/>
                        <a:pt x="14" y="0"/>
                        <a:pt x="14" y="0"/>
                      </a:cubicBezTo>
                      <a:cubicBezTo>
                        <a:pt x="6" y="0"/>
                        <a:pt x="0" y="7"/>
                        <a:pt x="0" y="15"/>
                      </a:cubicBezTo>
                      <a:cubicBezTo>
                        <a:pt x="0" y="23"/>
                        <a:pt x="6" y="29"/>
                        <a:pt x="14" y="29"/>
                      </a:cubicBezTo>
                      <a:close/>
                    </a:path>
                  </a:pathLst>
                </a:custGeom>
                <a:solidFill>
                  <a:srgbClr val="4D4D4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cs typeface=""/>
                  </a:endParaRPr>
                </a:p>
              </p:txBody>
            </p:sp>
            <p:sp>
              <p:nvSpPr>
                <p:cNvPr id="742" name="Freeform 23"/>
                <p:cNvSpPr>
                  <a:spLocks/>
                </p:cNvSpPr>
                <p:nvPr/>
              </p:nvSpPr>
              <p:spPr bwMode="auto">
                <a:xfrm>
                  <a:off x="4676776" y="1985963"/>
                  <a:ext cx="50800" cy="26988"/>
                </a:xfrm>
                <a:custGeom>
                  <a:avLst/>
                  <a:gdLst>
                    <a:gd name="T0" fmla="*/ 15 w 58"/>
                    <a:gd name="T1" fmla="*/ 29 h 29"/>
                    <a:gd name="T2" fmla="*/ 43 w 58"/>
                    <a:gd name="T3" fmla="*/ 29 h 29"/>
                    <a:gd name="T4" fmla="*/ 58 w 58"/>
                    <a:gd name="T5" fmla="*/ 15 h 29"/>
                    <a:gd name="T6" fmla="*/ 43 w 58"/>
                    <a:gd name="T7" fmla="*/ 0 h 29"/>
                    <a:gd name="T8" fmla="*/ 15 w 58"/>
                    <a:gd name="T9" fmla="*/ 0 h 29"/>
                    <a:gd name="T10" fmla="*/ 0 w 58"/>
                    <a:gd name="T11" fmla="*/ 15 h 29"/>
                    <a:gd name="T12" fmla="*/ 15 w 58"/>
                    <a:gd name="T13" fmla="*/ 29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8" h="29">
                      <a:moveTo>
                        <a:pt x="15" y="29"/>
                      </a:moveTo>
                      <a:cubicBezTo>
                        <a:pt x="43" y="29"/>
                        <a:pt x="43" y="29"/>
                        <a:pt x="43" y="29"/>
                      </a:cubicBezTo>
                      <a:cubicBezTo>
                        <a:pt x="51" y="29"/>
                        <a:pt x="58" y="23"/>
                        <a:pt x="58" y="15"/>
                      </a:cubicBezTo>
                      <a:cubicBezTo>
                        <a:pt x="58" y="7"/>
                        <a:pt x="51" y="0"/>
                        <a:pt x="43" y="0"/>
                      </a:cubicBezTo>
                      <a:cubicBezTo>
                        <a:pt x="15" y="0"/>
                        <a:pt x="15" y="0"/>
                        <a:pt x="15" y="0"/>
                      </a:cubicBezTo>
                      <a:cubicBezTo>
                        <a:pt x="7" y="0"/>
                        <a:pt x="0" y="7"/>
                        <a:pt x="0" y="15"/>
                      </a:cubicBezTo>
                      <a:cubicBezTo>
                        <a:pt x="0" y="23"/>
                        <a:pt x="7" y="29"/>
                        <a:pt x="15" y="29"/>
                      </a:cubicBezTo>
                      <a:close/>
                    </a:path>
                  </a:pathLst>
                </a:custGeom>
                <a:solidFill>
                  <a:srgbClr val="4D4D4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cs typeface=""/>
                  </a:endParaRPr>
                </a:p>
              </p:txBody>
            </p:sp>
            <p:sp>
              <p:nvSpPr>
                <p:cNvPr id="743" name="Freeform 24"/>
                <p:cNvSpPr>
                  <a:spLocks/>
                </p:cNvSpPr>
                <p:nvPr/>
              </p:nvSpPr>
              <p:spPr bwMode="auto">
                <a:xfrm>
                  <a:off x="4752976" y="1985963"/>
                  <a:ext cx="52388" cy="26988"/>
                </a:xfrm>
                <a:custGeom>
                  <a:avLst/>
                  <a:gdLst>
                    <a:gd name="T0" fmla="*/ 15 w 58"/>
                    <a:gd name="T1" fmla="*/ 29 h 29"/>
                    <a:gd name="T2" fmla="*/ 43 w 58"/>
                    <a:gd name="T3" fmla="*/ 29 h 29"/>
                    <a:gd name="T4" fmla="*/ 58 w 58"/>
                    <a:gd name="T5" fmla="*/ 15 h 29"/>
                    <a:gd name="T6" fmla="*/ 43 w 58"/>
                    <a:gd name="T7" fmla="*/ 0 h 29"/>
                    <a:gd name="T8" fmla="*/ 15 w 58"/>
                    <a:gd name="T9" fmla="*/ 0 h 29"/>
                    <a:gd name="T10" fmla="*/ 0 w 58"/>
                    <a:gd name="T11" fmla="*/ 15 h 29"/>
                    <a:gd name="T12" fmla="*/ 15 w 58"/>
                    <a:gd name="T13" fmla="*/ 29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8" h="29">
                      <a:moveTo>
                        <a:pt x="15" y="29"/>
                      </a:moveTo>
                      <a:cubicBezTo>
                        <a:pt x="43" y="29"/>
                        <a:pt x="43" y="29"/>
                        <a:pt x="43" y="29"/>
                      </a:cubicBezTo>
                      <a:cubicBezTo>
                        <a:pt x="51" y="29"/>
                        <a:pt x="58" y="23"/>
                        <a:pt x="58" y="15"/>
                      </a:cubicBezTo>
                      <a:cubicBezTo>
                        <a:pt x="58" y="7"/>
                        <a:pt x="51" y="0"/>
                        <a:pt x="43" y="0"/>
                      </a:cubicBezTo>
                      <a:cubicBezTo>
                        <a:pt x="15" y="0"/>
                        <a:pt x="15" y="0"/>
                        <a:pt x="15" y="0"/>
                      </a:cubicBezTo>
                      <a:cubicBezTo>
                        <a:pt x="7" y="0"/>
                        <a:pt x="0" y="7"/>
                        <a:pt x="0" y="15"/>
                      </a:cubicBezTo>
                      <a:cubicBezTo>
                        <a:pt x="0" y="23"/>
                        <a:pt x="7" y="29"/>
                        <a:pt x="15" y="29"/>
                      </a:cubicBezTo>
                      <a:close/>
                    </a:path>
                  </a:pathLst>
                </a:custGeom>
                <a:solidFill>
                  <a:srgbClr val="4D4D4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cs typeface=""/>
                  </a:endParaRPr>
                </a:p>
              </p:txBody>
            </p:sp>
            <p:sp>
              <p:nvSpPr>
                <p:cNvPr id="744" name="Freeform 25"/>
                <p:cNvSpPr>
                  <a:spLocks/>
                </p:cNvSpPr>
                <p:nvPr/>
              </p:nvSpPr>
              <p:spPr bwMode="auto">
                <a:xfrm>
                  <a:off x="4471988" y="2349500"/>
                  <a:ext cx="26988" cy="52388"/>
                </a:xfrm>
                <a:custGeom>
                  <a:avLst/>
                  <a:gdLst>
                    <a:gd name="T0" fmla="*/ 30 w 31"/>
                    <a:gd name="T1" fmla="*/ 42 h 58"/>
                    <a:gd name="T2" fmla="*/ 29 w 31"/>
                    <a:gd name="T3" fmla="*/ 28 h 58"/>
                    <a:gd name="T4" fmla="*/ 29 w 31"/>
                    <a:gd name="T5" fmla="*/ 15 h 58"/>
                    <a:gd name="T6" fmla="*/ 14 w 31"/>
                    <a:gd name="T7" fmla="*/ 0 h 58"/>
                    <a:gd name="T8" fmla="*/ 0 w 31"/>
                    <a:gd name="T9" fmla="*/ 15 h 58"/>
                    <a:gd name="T10" fmla="*/ 0 w 31"/>
                    <a:gd name="T11" fmla="*/ 28 h 58"/>
                    <a:gd name="T12" fmla="*/ 1 w 31"/>
                    <a:gd name="T13" fmla="*/ 45 h 58"/>
                    <a:gd name="T14" fmla="*/ 15 w 31"/>
                    <a:gd name="T15" fmla="*/ 58 h 58"/>
                    <a:gd name="T16" fmla="*/ 17 w 31"/>
                    <a:gd name="T17" fmla="*/ 58 h 58"/>
                    <a:gd name="T18" fmla="*/ 30 w 31"/>
                    <a:gd name="T19" fmla="*/ 42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1" h="58">
                      <a:moveTo>
                        <a:pt x="30" y="42"/>
                      </a:moveTo>
                      <a:cubicBezTo>
                        <a:pt x="29" y="37"/>
                        <a:pt x="29" y="33"/>
                        <a:pt x="29" y="28"/>
                      </a:cubicBezTo>
                      <a:cubicBezTo>
                        <a:pt x="29" y="15"/>
                        <a:pt x="29" y="15"/>
                        <a:pt x="29" y="15"/>
                      </a:cubicBezTo>
                      <a:cubicBezTo>
                        <a:pt x="29" y="7"/>
                        <a:pt x="22" y="0"/>
                        <a:pt x="14" y="0"/>
                      </a:cubicBezTo>
                      <a:cubicBezTo>
                        <a:pt x="7" y="0"/>
                        <a:pt x="0" y="7"/>
                        <a:pt x="0" y="15"/>
                      </a:cubicBezTo>
                      <a:cubicBezTo>
                        <a:pt x="0" y="28"/>
                        <a:pt x="0" y="28"/>
                        <a:pt x="0" y="28"/>
                      </a:cubicBezTo>
                      <a:cubicBezTo>
                        <a:pt x="0" y="34"/>
                        <a:pt x="0" y="39"/>
                        <a:pt x="1" y="45"/>
                      </a:cubicBezTo>
                      <a:cubicBezTo>
                        <a:pt x="2" y="52"/>
                        <a:pt x="8" y="58"/>
                        <a:pt x="15" y="58"/>
                      </a:cubicBezTo>
                      <a:cubicBezTo>
                        <a:pt x="16" y="58"/>
                        <a:pt x="17" y="58"/>
                        <a:pt x="17" y="58"/>
                      </a:cubicBezTo>
                      <a:cubicBezTo>
                        <a:pt x="25" y="57"/>
                        <a:pt x="31" y="50"/>
                        <a:pt x="30" y="42"/>
                      </a:cubicBezTo>
                      <a:close/>
                    </a:path>
                  </a:pathLst>
                </a:custGeom>
                <a:solidFill>
                  <a:srgbClr val="4D4D4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cs typeface=""/>
                  </a:endParaRPr>
                </a:p>
              </p:txBody>
            </p:sp>
            <p:sp>
              <p:nvSpPr>
                <p:cNvPr id="745" name="Freeform 26"/>
                <p:cNvSpPr>
                  <a:spLocks/>
                </p:cNvSpPr>
                <p:nvPr/>
              </p:nvSpPr>
              <p:spPr bwMode="auto">
                <a:xfrm>
                  <a:off x="4973638" y="2282825"/>
                  <a:ext cx="25400" cy="52388"/>
                </a:xfrm>
                <a:custGeom>
                  <a:avLst/>
                  <a:gdLst>
                    <a:gd name="T0" fmla="*/ 14 w 29"/>
                    <a:gd name="T1" fmla="*/ 0 h 58"/>
                    <a:gd name="T2" fmla="*/ 0 w 29"/>
                    <a:gd name="T3" fmla="*/ 15 h 58"/>
                    <a:gd name="T4" fmla="*/ 0 w 29"/>
                    <a:gd name="T5" fmla="*/ 44 h 58"/>
                    <a:gd name="T6" fmla="*/ 14 w 29"/>
                    <a:gd name="T7" fmla="*/ 58 h 58"/>
                    <a:gd name="T8" fmla="*/ 29 w 29"/>
                    <a:gd name="T9" fmla="*/ 44 h 58"/>
                    <a:gd name="T10" fmla="*/ 29 w 29"/>
                    <a:gd name="T11" fmla="*/ 15 h 58"/>
                    <a:gd name="T12" fmla="*/ 14 w 29"/>
                    <a:gd name="T13" fmla="*/ 0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9" h="58">
                      <a:moveTo>
                        <a:pt x="14" y="0"/>
                      </a:moveTo>
                      <a:cubicBezTo>
                        <a:pt x="6" y="0"/>
                        <a:pt x="0" y="7"/>
                        <a:pt x="0" y="15"/>
                      </a:cubicBezTo>
                      <a:cubicBezTo>
                        <a:pt x="0" y="44"/>
                        <a:pt x="0" y="44"/>
                        <a:pt x="0" y="44"/>
                      </a:cubicBezTo>
                      <a:cubicBezTo>
                        <a:pt x="0" y="52"/>
                        <a:pt x="6" y="58"/>
                        <a:pt x="14" y="58"/>
                      </a:cubicBezTo>
                      <a:cubicBezTo>
                        <a:pt x="22" y="58"/>
                        <a:pt x="29" y="52"/>
                        <a:pt x="29" y="44"/>
                      </a:cubicBezTo>
                      <a:cubicBezTo>
                        <a:pt x="29" y="15"/>
                        <a:pt x="29" y="15"/>
                        <a:pt x="29" y="15"/>
                      </a:cubicBezTo>
                      <a:cubicBezTo>
                        <a:pt x="29" y="7"/>
                        <a:pt x="22" y="0"/>
                        <a:pt x="14" y="0"/>
                      </a:cubicBezTo>
                      <a:close/>
                    </a:path>
                  </a:pathLst>
                </a:custGeom>
                <a:solidFill>
                  <a:srgbClr val="4D4D4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cs typeface=""/>
                  </a:endParaRPr>
                </a:p>
              </p:txBody>
            </p:sp>
            <p:sp>
              <p:nvSpPr>
                <p:cNvPr id="746" name="Freeform 28"/>
                <p:cNvSpPr>
                  <a:spLocks/>
                </p:cNvSpPr>
                <p:nvPr/>
              </p:nvSpPr>
              <p:spPr bwMode="auto">
                <a:xfrm>
                  <a:off x="4927601" y="2432050"/>
                  <a:ext cx="47625" cy="46038"/>
                </a:xfrm>
                <a:custGeom>
                  <a:avLst/>
                  <a:gdLst>
                    <a:gd name="T0" fmla="*/ 25 w 53"/>
                    <a:gd name="T1" fmla="*/ 7 h 51"/>
                    <a:gd name="T2" fmla="*/ 7 w 53"/>
                    <a:gd name="T3" fmla="*/ 25 h 51"/>
                    <a:gd name="T4" fmla="*/ 5 w 53"/>
                    <a:gd name="T5" fmla="*/ 45 h 51"/>
                    <a:gd name="T6" fmla="*/ 16 w 53"/>
                    <a:gd name="T7" fmla="*/ 51 h 51"/>
                    <a:gd name="T8" fmla="*/ 25 w 53"/>
                    <a:gd name="T9" fmla="*/ 47 h 51"/>
                    <a:gd name="T10" fmla="*/ 48 w 53"/>
                    <a:gd name="T11" fmla="*/ 25 h 51"/>
                    <a:gd name="T12" fmla="*/ 45 w 53"/>
                    <a:gd name="T13" fmla="*/ 5 h 51"/>
                    <a:gd name="T14" fmla="*/ 25 w 53"/>
                    <a:gd name="T15" fmla="*/ 7 h 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53" h="51">
                      <a:moveTo>
                        <a:pt x="25" y="7"/>
                      </a:moveTo>
                      <a:cubicBezTo>
                        <a:pt x="20" y="14"/>
                        <a:pt x="14" y="20"/>
                        <a:pt x="7" y="25"/>
                      </a:cubicBezTo>
                      <a:cubicBezTo>
                        <a:pt x="1" y="30"/>
                        <a:pt x="0" y="39"/>
                        <a:pt x="5" y="45"/>
                      </a:cubicBezTo>
                      <a:cubicBezTo>
                        <a:pt x="8" y="49"/>
                        <a:pt x="12" y="51"/>
                        <a:pt x="16" y="51"/>
                      </a:cubicBezTo>
                      <a:cubicBezTo>
                        <a:pt x="20" y="51"/>
                        <a:pt x="23" y="50"/>
                        <a:pt x="25" y="47"/>
                      </a:cubicBezTo>
                      <a:cubicBezTo>
                        <a:pt x="34" y="41"/>
                        <a:pt x="41" y="33"/>
                        <a:pt x="48" y="25"/>
                      </a:cubicBezTo>
                      <a:cubicBezTo>
                        <a:pt x="53" y="19"/>
                        <a:pt x="52" y="9"/>
                        <a:pt x="45" y="5"/>
                      </a:cubicBezTo>
                      <a:cubicBezTo>
                        <a:pt x="39" y="0"/>
                        <a:pt x="30" y="1"/>
                        <a:pt x="25" y="7"/>
                      </a:cubicBezTo>
                      <a:close/>
                    </a:path>
                  </a:pathLst>
                </a:custGeom>
                <a:solidFill>
                  <a:srgbClr val="4D4D4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cs typeface=""/>
                  </a:endParaRPr>
                </a:p>
              </p:txBody>
            </p:sp>
            <p:sp>
              <p:nvSpPr>
                <p:cNvPr id="747" name="Freeform 29"/>
                <p:cNvSpPr>
                  <a:spLocks/>
                </p:cNvSpPr>
                <p:nvPr/>
              </p:nvSpPr>
              <p:spPr bwMode="auto">
                <a:xfrm>
                  <a:off x="4968876" y="2360613"/>
                  <a:ext cx="30163" cy="52388"/>
                </a:xfrm>
                <a:custGeom>
                  <a:avLst/>
                  <a:gdLst>
                    <a:gd name="T0" fmla="*/ 19 w 34"/>
                    <a:gd name="T1" fmla="*/ 0 h 58"/>
                    <a:gd name="T2" fmla="*/ 5 w 34"/>
                    <a:gd name="T3" fmla="*/ 15 h 58"/>
                    <a:gd name="T4" fmla="*/ 2 w 34"/>
                    <a:gd name="T5" fmla="*/ 40 h 58"/>
                    <a:gd name="T6" fmla="*/ 13 w 34"/>
                    <a:gd name="T7" fmla="*/ 58 h 58"/>
                    <a:gd name="T8" fmla="*/ 16 w 34"/>
                    <a:gd name="T9" fmla="*/ 58 h 58"/>
                    <a:gd name="T10" fmla="*/ 30 w 34"/>
                    <a:gd name="T11" fmla="*/ 47 h 58"/>
                    <a:gd name="T12" fmla="*/ 34 w 34"/>
                    <a:gd name="T13" fmla="*/ 15 h 58"/>
                    <a:gd name="T14" fmla="*/ 34 w 34"/>
                    <a:gd name="T15" fmla="*/ 14 h 58"/>
                    <a:gd name="T16" fmla="*/ 19 w 34"/>
                    <a:gd name="T17" fmla="*/ 0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4" h="58">
                      <a:moveTo>
                        <a:pt x="19" y="0"/>
                      </a:moveTo>
                      <a:cubicBezTo>
                        <a:pt x="11" y="0"/>
                        <a:pt x="5" y="7"/>
                        <a:pt x="5" y="15"/>
                      </a:cubicBezTo>
                      <a:cubicBezTo>
                        <a:pt x="5" y="24"/>
                        <a:pt x="4" y="32"/>
                        <a:pt x="2" y="40"/>
                      </a:cubicBezTo>
                      <a:cubicBezTo>
                        <a:pt x="0" y="48"/>
                        <a:pt x="5" y="56"/>
                        <a:pt x="13" y="58"/>
                      </a:cubicBezTo>
                      <a:cubicBezTo>
                        <a:pt x="14" y="58"/>
                        <a:pt x="15" y="58"/>
                        <a:pt x="16" y="58"/>
                      </a:cubicBezTo>
                      <a:cubicBezTo>
                        <a:pt x="23" y="58"/>
                        <a:pt x="29" y="53"/>
                        <a:pt x="30" y="47"/>
                      </a:cubicBezTo>
                      <a:cubicBezTo>
                        <a:pt x="32" y="36"/>
                        <a:pt x="34" y="26"/>
                        <a:pt x="34" y="15"/>
                      </a:cubicBezTo>
                      <a:cubicBezTo>
                        <a:pt x="34" y="14"/>
                        <a:pt x="34" y="14"/>
                        <a:pt x="34" y="14"/>
                      </a:cubicBezTo>
                      <a:cubicBezTo>
                        <a:pt x="34" y="6"/>
                        <a:pt x="27" y="0"/>
                        <a:pt x="19" y="0"/>
                      </a:cubicBezTo>
                      <a:close/>
                    </a:path>
                  </a:pathLst>
                </a:custGeom>
                <a:solidFill>
                  <a:srgbClr val="4D4D4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cs typeface=""/>
                  </a:endParaRPr>
                </a:p>
              </p:txBody>
            </p:sp>
            <p:sp>
              <p:nvSpPr>
                <p:cNvPr id="748" name="Freeform 30"/>
                <p:cNvSpPr>
                  <a:spLocks/>
                </p:cNvSpPr>
                <p:nvPr/>
              </p:nvSpPr>
              <p:spPr bwMode="auto">
                <a:xfrm>
                  <a:off x="4973638" y="2205038"/>
                  <a:ext cx="25400" cy="52388"/>
                </a:xfrm>
                <a:custGeom>
                  <a:avLst/>
                  <a:gdLst>
                    <a:gd name="T0" fmla="*/ 14 w 29"/>
                    <a:gd name="T1" fmla="*/ 0 h 58"/>
                    <a:gd name="T2" fmla="*/ 0 w 29"/>
                    <a:gd name="T3" fmla="*/ 15 h 58"/>
                    <a:gd name="T4" fmla="*/ 0 w 29"/>
                    <a:gd name="T5" fmla="*/ 43 h 58"/>
                    <a:gd name="T6" fmla="*/ 14 w 29"/>
                    <a:gd name="T7" fmla="*/ 58 h 58"/>
                    <a:gd name="T8" fmla="*/ 29 w 29"/>
                    <a:gd name="T9" fmla="*/ 43 h 58"/>
                    <a:gd name="T10" fmla="*/ 29 w 29"/>
                    <a:gd name="T11" fmla="*/ 15 h 58"/>
                    <a:gd name="T12" fmla="*/ 14 w 29"/>
                    <a:gd name="T13" fmla="*/ 0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9" h="58">
                      <a:moveTo>
                        <a:pt x="14" y="0"/>
                      </a:moveTo>
                      <a:cubicBezTo>
                        <a:pt x="6" y="0"/>
                        <a:pt x="0" y="7"/>
                        <a:pt x="0" y="15"/>
                      </a:cubicBezTo>
                      <a:cubicBezTo>
                        <a:pt x="0" y="43"/>
                        <a:pt x="0" y="43"/>
                        <a:pt x="0" y="43"/>
                      </a:cubicBezTo>
                      <a:cubicBezTo>
                        <a:pt x="0" y="51"/>
                        <a:pt x="6" y="58"/>
                        <a:pt x="14" y="58"/>
                      </a:cubicBezTo>
                      <a:cubicBezTo>
                        <a:pt x="22" y="58"/>
                        <a:pt x="29" y="51"/>
                        <a:pt x="29" y="43"/>
                      </a:cubicBezTo>
                      <a:cubicBezTo>
                        <a:pt x="29" y="15"/>
                        <a:pt x="29" y="15"/>
                        <a:pt x="29" y="15"/>
                      </a:cubicBezTo>
                      <a:cubicBezTo>
                        <a:pt x="29" y="7"/>
                        <a:pt x="22" y="0"/>
                        <a:pt x="14" y="0"/>
                      </a:cubicBezTo>
                      <a:close/>
                    </a:path>
                  </a:pathLst>
                </a:custGeom>
                <a:solidFill>
                  <a:srgbClr val="4D4D4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cs typeface=""/>
                  </a:endParaRPr>
                </a:p>
              </p:txBody>
            </p:sp>
            <p:sp>
              <p:nvSpPr>
                <p:cNvPr id="749" name="Freeform 31"/>
                <p:cNvSpPr>
                  <a:spLocks/>
                </p:cNvSpPr>
                <p:nvPr/>
              </p:nvSpPr>
              <p:spPr bwMode="auto">
                <a:xfrm>
                  <a:off x="4973638" y="2127250"/>
                  <a:ext cx="25400" cy="52388"/>
                </a:xfrm>
                <a:custGeom>
                  <a:avLst/>
                  <a:gdLst>
                    <a:gd name="T0" fmla="*/ 14 w 29"/>
                    <a:gd name="T1" fmla="*/ 0 h 58"/>
                    <a:gd name="T2" fmla="*/ 0 w 29"/>
                    <a:gd name="T3" fmla="*/ 15 h 58"/>
                    <a:gd name="T4" fmla="*/ 0 w 29"/>
                    <a:gd name="T5" fmla="*/ 43 h 58"/>
                    <a:gd name="T6" fmla="*/ 14 w 29"/>
                    <a:gd name="T7" fmla="*/ 58 h 58"/>
                    <a:gd name="T8" fmla="*/ 29 w 29"/>
                    <a:gd name="T9" fmla="*/ 43 h 58"/>
                    <a:gd name="T10" fmla="*/ 29 w 29"/>
                    <a:gd name="T11" fmla="*/ 15 h 58"/>
                    <a:gd name="T12" fmla="*/ 14 w 29"/>
                    <a:gd name="T13" fmla="*/ 0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9" h="58">
                      <a:moveTo>
                        <a:pt x="14" y="0"/>
                      </a:moveTo>
                      <a:cubicBezTo>
                        <a:pt x="6" y="0"/>
                        <a:pt x="0" y="7"/>
                        <a:pt x="0" y="15"/>
                      </a:cubicBezTo>
                      <a:cubicBezTo>
                        <a:pt x="0" y="43"/>
                        <a:pt x="0" y="43"/>
                        <a:pt x="0" y="43"/>
                      </a:cubicBezTo>
                      <a:cubicBezTo>
                        <a:pt x="0" y="51"/>
                        <a:pt x="6" y="58"/>
                        <a:pt x="14" y="58"/>
                      </a:cubicBezTo>
                      <a:cubicBezTo>
                        <a:pt x="22" y="58"/>
                        <a:pt x="29" y="51"/>
                        <a:pt x="29" y="43"/>
                      </a:cubicBezTo>
                      <a:cubicBezTo>
                        <a:pt x="29" y="15"/>
                        <a:pt x="29" y="15"/>
                        <a:pt x="29" y="15"/>
                      </a:cubicBezTo>
                      <a:cubicBezTo>
                        <a:pt x="29" y="7"/>
                        <a:pt x="22" y="0"/>
                        <a:pt x="14" y="0"/>
                      </a:cubicBezTo>
                      <a:close/>
                    </a:path>
                  </a:pathLst>
                </a:custGeom>
                <a:solidFill>
                  <a:srgbClr val="4D4D4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cs typeface=""/>
                  </a:endParaRPr>
                </a:p>
              </p:txBody>
            </p:sp>
            <p:sp>
              <p:nvSpPr>
                <p:cNvPr id="750" name="Freeform 32"/>
                <p:cNvSpPr>
                  <a:spLocks/>
                </p:cNvSpPr>
                <p:nvPr/>
              </p:nvSpPr>
              <p:spPr bwMode="auto">
                <a:xfrm>
                  <a:off x="4546601" y="2470150"/>
                  <a:ext cx="53975" cy="33338"/>
                </a:xfrm>
                <a:custGeom>
                  <a:avLst/>
                  <a:gdLst>
                    <a:gd name="T0" fmla="*/ 46 w 60"/>
                    <a:gd name="T1" fmla="*/ 8 h 37"/>
                    <a:gd name="T2" fmla="*/ 21 w 60"/>
                    <a:gd name="T3" fmla="*/ 2 h 37"/>
                    <a:gd name="T4" fmla="*/ 3 w 60"/>
                    <a:gd name="T5" fmla="*/ 11 h 37"/>
                    <a:gd name="T6" fmla="*/ 12 w 60"/>
                    <a:gd name="T7" fmla="*/ 30 h 37"/>
                    <a:gd name="T8" fmla="*/ 43 w 60"/>
                    <a:gd name="T9" fmla="*/ 37 h 37"/>
                    <a:gd name="T10" fmla="*/ 44 w 60"/>
                    <a:gd name="T11" fmla="*/ 37 h 37"/>
                    <a:gd name="T12" fmla="*/ 59 w 60"/>
                    <a:gd name="T13" fmla="*/ 24 h 37"/>
                    <a:gd name="T14" fmla="*/ 46 w 60"/>
                    <a:gd name="T15" fmla="*/ 8 h 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60" h="37">
                      <a:moveTo>
                        <a:pt x="46" y="8"/>
                      </a:moveTo>
                      <a:cubicBezTo>
                        <a:pt x="38" y="7"/>
                        <a:pt x="29" y="5"/>
                        <a:pt x="21" y="2"/>
                      </a:cubicBezTo>
                      <a:cubicBezTo>
                        <a:pt x="14" y="0"/>
                        <a:pt x="6" y="4"/>
                        <a:pt x="3" y="11"/>
                      </a:cubicBezTo>
                      <a:cubicBezTo>
                        <a:pt x="0" y="19"/>
                        <a:pt x="4" y="27"/>
                        <a:pt x="12" y="30"/>
                      </a:cubicBezTo>
                      <a:cubicBezTo>
                        <a:pt x="22" y="33"/>
                        <a:pt x="32" y="36"/>
                        <a:pt x="43" y="37"/>
                      </a:cubicBezTo>
                      <a:cubicBezTo>
                        <a:pt x="43" y="37"/>
                        <a:pt x="44" y="37"/>
                        <a:pt x="44" y="37"/>
                      </a:cubicBezTo>
                      <a:cubicBezTo>
                        <a:pt x="51" y="37"/>
                        <a:pt x="58" y="32"/>
                        <a:pt x="59" y="24"/>
                      </a:cubicBezTo>
                      <a:cubicBezTo>
                        <a:pt x="60" y="16"/>
                        <a:pt x="54" y="9"/>
                        <a:pt x="46" y="8"/>
                      </a:cubicBezTo>
                      <a:close/>
                    </a:path>
                  </a:pathLst>
                </a:custGeom>
                <a:solidFill>
                  <a:srgbClr val="4D4D4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cs typeface=""/>
                  </a:endParaRPr>
                </a:p>
              </p:txBody>
            </p:sp>
            <p:sp>
              <p:nvSpPr>
                <p:cNvPr id="751" name="Freeform 33"/>
                <p:cNvSpPr>
                  <a:spLocks/>
                </p:cNvSpPr>
                <p:nvPr/>
              </p:nvSpPr>
              <p:spPr bwMode="auto">
                <a:xfrm>
                  <a:off x="4781551" y="2478088"/>
                  <a:ext cx="50800" cy="25400"/>
                </a:xfrm>
                <a:custGeom>
                  <a:avLst/>
                  <a:gdLst>
                    <a:gd name="T0" fmla="*/ 43 w 57"/>
                    <a:gd name="T1" fmla="*/ 0 h 29"/>
                    <a:gd name="T2" fmla="*/ 14 w 57"/>
                    <a:gd name="T3" fmla="*/ 0 h 29"/>
                    <a:gd name="T4" fmla="*/ 0 w 57"/>
                    <a:gd name="T5" fmla="*/ 15 h 29"/>
                    <a:gd name="T6" fmla="*/ 14 w 57"/>
                    <a:gd name="T7" fmla="*/ 29 h 29"/>
                    <a:gd name="T8" fmla="*/ 43 w 57"/>
                    <a:gd name="T9" fmla="*/ 29 h 29"/>
                    <a:gd name="T10" fmla="*/ 57 w 57"/>
                    <a:gd name="T11" fmla="*/ 15 h 29"/>
                    <a:gd name="T12" fmla="*/ 43 w 57"/>
                    <a:gd name="T13" fmla="*/ 0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7" h="29">
                      <a:moveTo>
                        <a:pt x="43" y="0"/>
                      </a:moveTo>
                      <a:cubicBezTo>
                        <a:pt x="14" y="0"/>
                        <a:pt x="14" y="0"/>
                        <a:pt x="14" y="0"/>
                      </a:cubicBezTo>
                      <a:cubicBezTo>
                        <a:pt x="6" y="0"/>
                        <a:pt x="0" y="7"/>
                        <a:pt x="0" y="15"/>
                      </a:cubicBezTo>
                      <a:cubicBezTo>
                        <a:pt x="0" y="23"/>
                        <a:pt x="6" y="29"/>
                        <a:pt x="14" y="29"/>
                      </a:cubicBezTo>
                      <a:cubicBezTo>
                        <a:pt x="43" y="29"/>
                        <a:pt x="43" y="29"/>
                        <a:pt x="43" y="29"/>
                      </a:cubicBezTo>
                      <a:cubicBezTo>
                        <a:pt x="51" y="29"/>
                        <a:pt x="57" y="23"/>
                        <a:pt x="57" y="15"/>
                      </a:cubicBezTo>
                      <a:cubicBezTo>
                        <a:pt x="57" y="7"/>
                        <a:pt x="51" y="0"/>
                        <a:pt x="43" y="0"/>
                      </a:cubicBezTo>
                      <a:close/>
                    </a:path>
                  </a:pathLst>
                </a:custGeom>
                <a:solidFill>
                  <a:srgbClr val="4D4D4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cs typeface=""/>
                  </a:endParaRPr>
                </a:p>
              </p:txBody>
            </p:sp>
            <p:sp>
              <p:nvSpPr>
                <p:cNvPr id="752" name="Freeform 34"/>
                <p:cNvSpPr>
                  <a:spLocks/>
                </p:cNvSpPr>
                <p:nvPr/>
              </p:nvSpPr>
              <p:spPr bwMode="auto">
                <a:xfrm>
                  <a:off x="4703763" y="2478088"/>
                  <a:ext cx="50800" cy="25400"/>
                </a:xfrm>
                <a:custGeom>
                  <a:avLst/>
                  <a:gdLst>
                    <a:gd name="T0" fmla="*/ 44 w 58"/>
                    <a:gd name="T1" fmla="*/ 0 h 29"/>
                    <a:gd name="T2" fmla="*/ 15 w 58"/>
                    <a:gd name="T3" fmla="*/ 0 h 29"/>
                    <a:gd name="T4" fmla="*/ 0 w 58"/>
                    <a:gd name="T5" fmla="*/ 15 h 29"/>
                    <a:gd name="T6" fmla="*/ 15 w 58"/>
                    <a:gd name="T7" fmla="*/ 29 h 29"/>
                    <a:gd name="T8" fmla="*/ 44 w 58"/>
                    <a:gd name="T9" fmla="*/ 29 h 29"/>
                    <a:gd name="T10" fmla="*/ 58 w 58"/>
                    <a:gd name="T11" fmla="*/ 15 h 29"/>
                    <a:gd name="T12" fmla="*/ 44 w 58"/>
                    <a:gd name="T13" fmla="*/ 0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8" h="29">
                      <a:moveTo>
                        <a:pt x="44" y="0"/>
                      </a:moveTo>
                      <a:cubicBezTo>
                        <a:pt x="15" y="0"/>
                        <a:pt x="15" y="0"/>
                        <a:pt x="15" y="0"/>
                      </a:cubicBezTo>
                      <a:cubicBezTo>
                        <a:pt x="7" y="0"/>
                        <a:pt x="0" y="7"/>
                        <a:pt x="0" y="15"/>
                      </a:cubicBezTo>
                      <a:cubicBezTo>
                        <a:pt x="0" y="23"/>
                        <a:pt x="7" y="29"/>
                        <a:pt x="15" y="29"/>
                      </a:cubicBezTo>
                      <a:cubicBezTo>
                        <a:pt x="44" y="29"/>
                        <a:pt x="44" y="29"/>
                        <a:pt x="44" y="29"/>
                      </a:cubicBezTo>
                      <a:cubicBezTo>
                        <a:pt x="51" y="29"/>
                        <a:pt x="58" y="23"/>
                        <a:pt x="58" y="15"/>
                      </a:cubicBezTo>
                      <a:cubicBezTo>
                        <a:pt x="58" y="7"/>
                        <a:pt x="51" y="0"/>
                        <a:pt x="44" y="0"/>
                      </a:cubicBezTo>
                      <a:close/>
                    </a:path>
                  </a:pathLst>
                </a:custGeom>
                <a:solidFill>
                  <a:srgbClr val="4D4D4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cs typeface=""/>
                  </a:endParaRPr>
                </a:p>
              </p:txBody>
            </p:sp>
            <p:sp>
              <p:nvSpPr>
                <p:cNvPr id="753" name="Freeform 35"/>
                <p:cNvSpPr>
                  <a:spLocks/>
                </p:cNvSpPr>
                <p:nvPr/>
              </p:nvSpPr>
              <p:spPr bwMode="auto">
                <a:xfrm>
                  <a:off x="4625976" y="2478088"/>
                  <a:ext cx="52388" cy="25400"/>
                </a:xfrm>
                <a:custGeom>
                  <a:avLst/>
                  <a:gdLst>
                    <a:gd name="T0" fmla="*/ 43 w 58"/>
                    <a:gd name="T1" fmla="*/ 0 h 29"/>
                    <a:gd name="T2" fmla="*/ 15 w 58"/>
                    <a:gd name="T3" fmla="*/ 0 h 29"/>
                    <a:gd name="T4" fmla="*/ 0 w 58"/>
                    <a:gd name="T5" fmla="*/ 15 h 29"/>
                    <a:gd name="T6" fmla="*/ 15 w 58"/>
                    <a:gd name="T7" fmla="*/ 29 h 29"/>
                    <a:gd name="T8" fmla="*/ 43 w 58"/>
                    <a:gd name="T9" fmla="*/ 29 h 29"/>
                    <a:gd name="T10" fmla="*/ 58 w 58"/>
                    <a:gd name="T11" fmla="*/ 15 h 29"/>
                    <a:gd name="T12" fmla="*/ 43 w 58"/>
                    <a:gd name="T13" fmla="*/ 0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8" h="29">
                      <a:moveTo>
                        <a:pt x="43" y="0"/>
                      </a:moveTo>
                      <a:cubicBezTo>
                        <a:pt x="15" y="0"/>
                        <a:pt x="15" y="0"/>
                        <a:pt x="15" y="0"/>
                      </a:cubicBezTo>
                      <a:cubicBezTo>
                        <a:pt x="7" y="0"/>
                        <a:pt x="0" y="7"/>
                        <a:pt x="0" y="15"/>
                      </a:cubicBezTo>
                      <a:cubicBezTo>
                        <a:pt x="0" y="23"/>
                        <a:pt x="7" y="29"/>
                        <a:pt x="15" y="29"/>
                      </a:cubicBezTo>
                      <a:cubicBezTo>
                        <a:pt x="43" y="29"/>
                        <a:pt x="43" y="29"/>
                        <a:pt x="43" y="29"/>
                      </a:cubicBezTo>
                      <a:cubicBezTo>
                        <a:pt x="51" y="29"/>
                        <a:pt x="58" y="23"/>
                        <a:pt x="58" y="15"/>
                      </a:cubicBezTo>
                      <a:cubicBezTo>
                        <a:pt x="58" y="7"/>
                        <a:pt x="51" y="0"/>
                        <a:pt x="43" y="0"/>
                      </a:cubicBezTo>
                      <a:close/>
                    </a:path>
                  </a:pathLst>
                </a:custGeom>
                <a:solidFill>
                  <a:srgbClr val="4D4D4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cs typeface=""/>
                  </a:endParaRPr>
                </a:p>
              </p:txBody>
            </p:sp>
            <p:sp>
              <p:nvSpPr>
                <p:cNvPr id="754" name="Freeform 38"/>
                <p:cNvSpPr>
                  <a:spLocks/>
                </p:cNvSpPr>
                <p:nvPr/>
              </p:nvSpPr>
              <p:spPr bwMode="auto">
                <a:xfrm>
                  <a:off x="4859338" y="2473325"/>
                  <a:ext cx="52388" cy="30163"/>
                </a:xfrm>
                <a:custGeom>
                  <a:avLst/>
                  <a:gdLst>
                    <a:gd name="T0" fmla="*/ 39 w 58"/>
                    <a:gd name="T1" fmla="*/ 2 h 34"/>
                    <a:gd name="T2" fmla="*/ 14 w 58"/>
                    <a:gd name="T3" fmla="*/ 5 h 34"/>
                    <a:gd name="T4" fmla="*/ 0 w 58"/>
                    <a:gd name="T5" fmla="*/ 20 h 34"/>
                    <a:gd name="T6" fmla="*/ 14 w 58"/>
                    <a:gd name="T7" fmla="*/ 34 h 34"/>
                    <a:gd name="T8" fmla="*/ 14 w 58"/>
                    <a:gd name="T9" fmla="*/ 34 h 34"/>
                    <a:gd name="T10" fmla="*/ 46 w 58"/>
                    <a:gd name="T11" fmla="*/ 30 h 34"/>
                    <a:gd name="T12" fmla="*/ 56 w 58"/>
                    <a:gd name="T13" fmla="*/ 12 h 34"/>
                    <a:gd name="T14" fmla="*/ 39 w 58"/>
                    <a:gd name="T15" fmla="*/ 2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58" h="34">
                      <a:moveTo>
                        <a:pt x="39" y="2"/>
                      </a:moveTo>
                      <a:cubicBezTo>
                        <a:pt x="31" y="4"/>
                        <a:pt x="22" y="5"/>
                        <a:pt x="14" y="5"/>
                      </a:cubicBezTo>
                      <a:cubicBezTo>
                        <a:pt x="6" y="5"/>
                        <a:pt x="0" y="12"/>
                        <a:pt x="0" y="20"/>
                      </a:cubicBezTo>
                      <a:cubicBezTo>
                        <a:pt x="0" y="28"/>
                        <a:pt x="6" y="34"/>
                        <a:pt x="14" y="34"/>
                      </a:cubicBezTo>
                      <a:cubicBezTo>
                        <a:pt x="14" y="34"/>
                        <a:pt x="14" y="34"/>
                        <a:pt x="14" y="34"/>
                      </a:cubicBezTo>
                      <a:cubicBezTo>
                        <a:pt x="25" y="34"/>
                        <a:pt x="36" y="32"/>
                        <a:pt x="46" y="30"/>
                      </a:cubicBezTo>
                      <a:cubicBezTo>
                        <a:pt x="54" y="28"/>
                        <a:pt x="58" y="20"/>
                        <a:pt x="56" y="12"/>
                      </a:cubicBezTo>
                      <a:cubicBezTo>
                        <a:pt x="55" y="5"/>
                        <a:pt x="47" y="0"/>
                        <a:pt x="39" y="2"/>
                      </a:cubicBezTo>
                      <a:close/>
                    </a:path>
                  </a:pathLst>
                </a:custGeom>
                <a:solidFill>
                  <a:srgbClr val="4D4D4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cs typeface=""/>
                  </a:endParaRPr>
                </a:p>
              </p:txBody>
            </p:sp>
          </p:grpSp>
          <p:sp>
            <p:nvSpPr>
              <p:cNvPr id="730" name="Rounded Rectangle 729"/>
              <p:cNvSpPr/>
              <p:nvPr/>
            </p:nvSpPr>
            <p:spPr>
              <a:xfrm>
                <a:off x="5359901" y="2386601"/>
                <a:ext cx="308105" cy="310923"/>
              </a:xfrm>
              <a:prstGeom prst="roundRect">
                <a:avLst/>
              </a:prstGeom>
              <a:solidFill>
                <a:srgbClr val="F7964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"/>
                  <a:cs typeface=""/>
                </a:endParaRPr>
              </a:p>
            </p:txBody>
          </p:sp>
          <p:sp>
            <p:nvSpPr>
              <p:cNvPr id="731" name="Freeform 12"/>
              <p:cNvSpPr>
                <a:spLocks noEditPoints="1"/>
              </p:cNvSpPr>
              <p:nvPr/>
            </p:nvSpPr>
            <p:spPr bwMode="auto">
              <a:xfrm>
                <a:off x="5406483" y="2446478"/>
                <a:ext cx="214941" cy="191168"/>
              </a:xfrm>
              <a:custGeom>
                <a:avLst/>
                <a:gdLst>
                  <a:gd name="T0" fmla="*/ 419 w 494"/>
                  <a:gd name="T1" fmla="*/ 299 h 448"/>
                  <a:gd name="T2" fmla="*/ 403 w 494"/>
                  <a:gd name="T3" fmla="*/ 301 h 448"/>
                  <a:gd name="T4" fmla="*/ 302 w 494"/>
                  <a:gd name="T5" fmla="*/ 126 h 448"/>
                  <a:gd name="T6" fmla="*/ 322 w 494"/>
                  <a:gd name="T7" fmla="*/ 75 h 448"/>
                  <a:gd name="T8" fmla="*/ 247 w 494"/>
                  <a:gd name="T9" fmla="*/ 0 h 448"/>
                  <a:gd name="T10" fmla="*/ 173 w 494"/>
                  <a:gd name="T11" fmla="*/ 75 h 448"/>
                  <a:gd name="T12" fmla="*/ 193 w 494"/>
                  <a:gd name="T13" fmla="*/ 126 h 448"/>
                  <a:gd name="T14" fmla="*/ 91 w 494"/>
                  <a:gd name="T15" fmla="*/ 301 h 448"/>
                  <a:gd name="T16" fmla="*/ 75 w 494"/>
                  <a:gd name="T17" fmla="*/ 299 h 448"/>
                  <a:gd name="T18" fmla="*/ 0 w 494"/>
                  <a:gd name="T19" fmla="*/ 373 h 448"/>
                  <a:gd name="T20" fmla="*/ 75 w 494"/>
                  <a:gd name="T21" fmla="*/ 448 h 448"/>
                  <a:gd name="T22" fmla="*/ 146 w 494"/>
                  <a:gd name="T23" fmla="*/ 395 h 448"/>
                  <a:gd name="T24" fmla="*/ 349 w 494"/>
                  <a:gd name="T25" fmla="*/ 395 h 448"/>
                  <a:gd name="T26" fmla="*/ 419 w 494"/>
                  <a:gd name="T27" fmla="*/ 448 h 448"/>
                  <a:gd name="T28" fmla="*/ 494 w 494"/>
                  <a:gd name="T29" fmla="*/ 373 h 448"/>
                  <a:gd name="T30" fmla="*/ 419 w 494"/>
                  <a:gd name="T31" fmla="*/ 299 h 448"/>
                  <a:gd name="T32" fmla="*/ 349 w 494"/>
                  <a:gd name="T33" fmla="*/ 351 h 448"/>
                  <a:gd name="T34" fmla="*/ 146 w 494"/>
                  <a:gd name="T35" fmla="*/ 351 h 448"/>
                  <a:gd name="T36" fmla="*/ 130 w 494"/>
                  <a:gd name="T37" fmla="*/ 323 h 448"/>
                  <a:gd name="T38" fmla="*/ 231 w 494"/>
                  <a:gd name="T39" fmla="*/ 148 h 448"/>
                  <a:gd name="T40" fmla="*/ 247 w 494"/>
                  <a:gd name="T41" fmla="*/ 150 h 448"/>
                  <a:gd name="T42" fmla="*/ 264 w 494"/>
                  <a:gd name="T43" fmla="*/ 148 h 448"/>
                  <a:gd name="T44" fmla="*/ 365 w 494"/>
                  <a:gd name="T45" fmla="*/ 323 h 448"/>
                  <a:gd name="T46" fmla="*/ 349 w 494"/>
                  <a:gd name="T47" fmla="*/ 351 h 4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494" h="448">
                    <a:moveTo>
                      <a:pt x="419" y="299"/>
                    </a:moveTo>
                    <a:cubicBezTo>
                      <a:pt x="414" y="299"/>
                      <a:pt x="408" y="300"/>
                      <a:pt x="403" y="301"/>
                    </a:cubicBezTo>
                    <a:cubicBezTo>
                      <a:pt x="302" y="126"/>
                      <a:pt x="302" y="126"/>
                      <a:pt x="302" y="126"/>
                    </a:cubicBezTo>
                    <a:cubicBezTo>
                      <a:pt x="314" y="112"/>
                      <a:pt x="322" y="95"/>
                      <a:pt x="322" y="75"/>
                    </a:cubicBezTo>
                    <a:cubicBezTo>
                      <a:pt x="322" y="34"/>
                      <a:pt x="288" y="0"/>
                      <a:pt x="247" y="0"/>
                    </a:cubicBezTo>
                    <a:cubicBezTo>
                      <a:pt x="206" y="0"/>
                      <a:pt x="173" y="34"/>
                      <a:pt x="173" y="75"/>
                    </a:cubicBezTo>
                    <a:cubicBezTo>
                      <a:pt x="173" y="95"/>
                      <a:pt x="180" y="112"/>
                      <a:pt x="193" y="126"/>
                    </a:cubicBezTo>
                    <a:cubicBezTo>
                      <a:pt x="91" y="301"/>
                      <a:pt x="91" y="301"/>
                      <a:pt x="91" y="301"/>
                    </a:cubicBezTo>
                    <a:cubicBezTo>
                      <a:pt x="86" y="300"/>
                      <a:pt x="81" y="299"/>
                      <a:pt x="75" y="299"/>
                    </a:cubicBezTo>
                    <a:cubicBezTo>
                      <a:pt x="34" y="299"/>
                      <a:pt x="0" y="332"/>
                      <a:pt x="0" y="373"/>
                    </a:cubicBezTo>
                    <a:cubicBezTo>
                      <a:pt x="0" y="415"/>
                      <a:pt x="34" y="448"/>
                      <a:pt x="75" y="448"/>
                    </a:cubicBezTo>
                    <a:cubicBezTo>
                      <a:pt x="108" y="448"/>
                      <a:pt x="136" y="426"/>
                      <a:pt x="146" y="395"/>
                    </a:cubicBezTo>
                    <a:cubicBezTo>
                      <a:pt x="349" y="395"/>
                      <a:pt x="349" y="395"/>
                      <a:pt x="349" y="395"/>
                    </a:cubicBezTo>
                    <a:cubicBezTo>
                      <a:pt x="358" y="426"/>
                      <a:pt x="386" y="448"/>
                      <a:pt x="419" y="448"/>
                    </a:cubicBezTo>
                    <a:cubicBezTo>
                      <a:pt x="461" y="448"/>
                      <a:pt x="494" y="415"/>
                      <a:pt x="494" y="373"/>
                    </a:cubicBezTo>
                    <a:cubicBezTo>
                      <a:pt x="494" y="332"/>
                      <a:pt x="461" y="299"/>
                      <a:pt x="419" y="299"/>
                    </a:cubicBezTo>
                    <a:close/>
                    <a:moveTo>
                      <a:pt x="349" y="351"/>
                    </a:moveTo>
                    <a:cubicBezTo>
                      <a:pt x="146" y="351"/>
                      <a:pt x="146" y="351"/>
                      <a:pt x="146" y="351"/>
                    </a:cubicBezTo>
                    <a:cubicBezTo>
                      <a:pt x="142" y="341"/>
                      <a:pt x="137" y="331"/>
                      <a:pt x="130" y="323"/>
                    </a:cubicBezTo>
                    <a:cubicBezTo>
                      <a:pt x="231" y="148"/>
                      <a:pt x="231" y="148"/>
                      <a:pt x="231" y="148"/>
                    </a:cubicBezTo>
                    <a:cubicBezTo>
                      <a:pt x="236" y="149"/>
                      <a:pt x="242" y="150"/>
                      <a:pt x="247" y="150"/>
                    </a:cubicBezTo>
                    <a:cubicBezTo>
                      <a:pt x="253" y="150"/>
                      <a:pt x="258" y="149"/>
                      <a:pt x="264" y="148"/>
                    </a:cubicBezTo>
                    <a:cubicBezTo>
                      <a:pt x="365" y="323"/>
                      <a:pt x="365" y="323"/>
                      <a:pt x="365" y="323"/>
                    </a:cubicBezTo>
                    <a:cubicBezTo>
                      <a:pt x="358" y="331"/>
                      <a:pt x="352" y="341"/>
                      <a:pt x="349" y="351"/>
                    </a:cubicBezTo>
                    <a:close/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"/>
                </a:endParaRPr>
              </a:p>
            </p:txBody>
          </p:sp>
        </p:grpSp>
        <p:grpSp>
          <p:nvGrpSpPr>
            <p:cNvPr id="701" name="Group 700"/>
            <p:cNvGrpSpPr/>
            <p:nvPr/>
          </p:nvGrpSpPr>
          <p:grpSpPr>
            <a:xfrm>
              <a:off x="4389802" y="3307804"/>
              <a:ext cx="323368" cy="283709"/>
              <a:chOff x="5310724" y="2352924"/>
              <a:chExt cx="398754" cy="374816"/>
            </a:xfrm>
          </p:grpSpPr>
          <p:grpSp>
            <p:nvGrpSpPr>
              <p:cNvPr id="703" name="Group 702"/>
              <p:cNvGrpSpPr/>
              <p:nvPr/>
            </p:nvGrpSpPr>
            <p:grpSpPr>
              <a:xfrm rot="5400000">
                <a:off x="5322693" y="2340955"/>
                <a:ext cx="374816" cy="398754"/>
                <a:chOff x="4471988" y="1985963"/>
                <a:chExt cx="527051" cy="517525"/>
              </a:xfrm>
            </p:grpSpPr>
            <p:sp>
              <p:nvSpPr>
                <p:cNvPr id="706" name="Freeform 705"/>
                <p:cNvSpPr>
                  <a:spLocks/>
                </p:cNvSpPr>
                <p:nvPr/>
              </p:nvSpPr>
              <p:spPr bwMode="auto">
                <a:xfrm>
                  <a:off x="4471988" y="2117725"/>
                  <a:ext cx="25400" cy="50800"/>
                </a:xfrm>
                <a:custGeom>
                  <a:avLst/>
                  <a:gdLst>
                    <a:gd name="T0" fmla="*/ 14 w 29"/>
                    <a:gd name="T1" fmla="*/ 57 h 57"/>
                    <a:gd name="T2" fmla="*/ 29 w 29"/>
                    <a:gd name="T3" fmla="*/ 43 h 57"/>
                    <a:gd name="T4" fmla="*/ 29 w 29"/>
                    <a:gd name="T5" fmla="*/ 14 h 57"/>
                    <a:gd name="T6" fmla="*/ 14 w 29"/>
                    <a:gd name="T7" fmla="*/ 0 h 57"/>
                    <a:gd name="T8" fmla="*/ 0 w 29"/>
                    <a:gd name="T9" fmla="*/ 14 h 57"/>
                    <a:gd name="T10" fmla="*/ 0 w 29"/>
                    <a:gd name="T11" fmla="*/ 43 h 57"/>
                    <a:gd name="T12" fmla="*/ 14 w 29"/>
                    <a:gd name="T13" fmla="*/ 57 h 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9" h="57">
                      <a:moveTo>
                        <a:pt x="14" y="57"/>
                      </a:moveTo>
                      <a:cubicBezTo>
                        <a:pt x="22" y="57"/>
                        <a:pt x="29" y="51"/>
                        <a:pt x="29" y="43"/>
                      </a:cubicBezTo>
                      <a:cubicBezTo>
                        <a:pt x="29" y="14"/>
                        <a:pt x="29" y="14"/>
                        <a:pt x="29" y="14"/>
                      </a:cubicBezTo>
                      <a:cubicBezTo>
                        <a:pt x="29" y="6"/>
                        <a:pt x="22" y="0"/>
                        <a:pt x="14" y="0"/>
                      </a:cubicBezTo>
                      <a:cubicBezTo>
                        <a:pt x="7" y="0"/>
                        <a:pt x="0" y="6"/>
                        <a:pt x="0" y="14"/>
                      </a:cubicBezTo>
                      <a:cubicBezTo>
                        <a:pt x="0" y="43"/>
                        <a:pt x="0" y="43"/>
                        <a:pt x="0" y="43"/>
                      </a:cubicBezTo>
                      <a:cubicBezTo>
                        <a:pt x="0" y="51"/>
                        <a:pt x="7" y="57"/>
                        <a:pt x="14" y="57"/>
                      </a:cubicBezTo>
                      <a:close/>
                    </a:path>
                  </a:pathLst>
                </a:custGeom>
                <a:solidFill>
                  <a:srgbClr val="4D4D4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cs typeface=""/>
                  </a:endParaRPr>
                </a:p>
              </p:txBody>
            </p:sp>
            <p:sp>
              <p:nvSpPr>
                <p:cNvPr id="707" name="Freeform 706"/>
                <p:cNvSpPr>
                  <a:spLocks/>
                </p:cNvSpPr>
                <p:nvPr/>
              </p:nvSpPr>
              <p:spPr bwMode="auto">
                <a:xfrm>
                  <a:off x="4471988" y="2271713"/>
                  <a:ext cx="25400" cy="52388"/>
                </a:xfrm>
                <a:custGeom>
                  <a:avLst/>
                  <a:gdLst>
                    <a:gd name="T0" fmla="*/ 14 w 29"/>
                    <a:gd name="T1" fmla="*/ 58 h 58"/>
                    <a:gd name="T2" fmla="*/ 29 w 29"/>
                    <a:gd name="T3" fmla="*/ 43 h 58"/>
                    <a:gd name="T4" fmla="*/ 29 w 29"/>
                    <a:gd name="T5" fmla="*/ 15 h 58"/>
                    <a:gd name="T6" fmla="*/ 14 w 29"/>
                    <a:gd name="T7" fmla="*/ 0 h 58"/>
                    <a:gd name="T8" fmla="*/ 0 w 29"/>
                    <a:gd name="T9" fmla="*/ 15 h 58"/>
                    <a:gd name="T10" fmla="*/ 0 w 29"/>
                    <a:gd name="T11" fmla="*/ 43 h 58"/>
                    <a:gd name="T12" fmla="*/ 14 w 29"/>
                    <a:gd name="T13" fmla="*/ 58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9" h="58">
                      <a:moveTo>
                        <a:pt x="14" y="58"/>
                      </a:moveTo>
                      <a:cubicBezTo>
                        <a:pt x="22" y="58"/>
                        <a:pt x="29" y="51"/>
                        <a:pt x="29" y="43"/>
                      </a:cubicBezTo>
                      <a:cubicBezTo>
                        <a:pt x="29" y="15"/>
                        <a:pt x="29" y="15"/>
                        <a:pt x="29" y="15"/>
                      </a:cubicBezTo>
                      <a:cubicBezTo>
                        <a:pt x="29" y="7"/>
                        <a:pt x="22" y="0"/>
                        <a:pt x="14" y="0"/>
                      </a:cubicBezTo>
                      <a:cubicBezTo>
                        <a:pt x="7" y="0"/>
                        <a:pt x="0" y="7"/>
                        <a:pt x="0" y="15"/>
                      </a:cubicBezTo>
                      <a:cubicBezTo>
                        <a:pt x="0" y="43"/>
                        <a:pt x="0" y="43"/>
                        <a:pt x="0" y="43"/>
                      </a:cubicBezTo>
                      <a:cubicBezTo>
                        <a:pt x="0" y="51"/>
                        <a:pt x="7" y="58"/>
                        <a:pt x="14" y="58"/>
                      </a:cubicBezTo>
                      <a:close/>
                    </a:path>
                  </a:pathLst>
                </a:custGeom>
                <a:solidFill>
                  <a:srgbClr val="4D4D4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cs typeface=""/>
                  </a:endParaRPr>
                </a:p>
              </p:txBody>
            </p:sp>
            <p:sp>
              <p:nvSpPr>
                <p:cNvPr id="708" name="Freeform 707"/>
                <p:cNvSpPr>
                  <a:spLocks/>
                </p:cNvSpPr>
                <p:nvPr/>
              </p:nvSpPr>
              <p:spPr bwMode="auto">
                <a:xfrm>
                  <a:off x="4487863" y="2422525"/>
                  <a:ext cx="44450" cy="47625"/>
                </a:xfrm>
                <a:custGeom>
                  <a:avLst/>
                  <a:gdLst>
                    <a:gd name="T0" fmla="*/ 29 w 50"/>
                    <a:gd name="T1" fmla="*/ 8 h 53"/>
                    <a:gd name="T2" fmla="*/ 9 w 50"/>
                    <a:gd name="T3" fmla="*/ 4 h 53"/>
                    <a:gd name="T4" fmla="*/ 4 w 50"/>
                    <a:gd name="T5" fmla="*/ 24 h 53"/>
                    <a:gd name="T6" fmla="*/ 24 w 50"/>
                    <a:gd name="T7" fmla="*/ 49 h 53"/>
                    <a:gd name="T8" fmla="*/ 34 w 50"/>
                    <a:gd name="T9" fmla="*/ 53 h 53"/>
                    <a:gd name="T10" fmla="*/ 45 w 50"/>
                    <a:gd name="T11" fmla="*/ 49 h 53"/>
                    <a:gd name="T12" fmla="*/ 45 w 50"/>
                    <a:gd name="T13" fmla="*/ 28 h 53"/>
                    <a:gd name="T14" fmla="*/ 29 w 50"/>
                    <a:gd name="T15" fmla="*/ 8 h 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50" h="53">
                      <a:moveTo>
                        <a:pt x="29" y="8"/>
                      </a:moveTo>
                      <a:cubicBezTo>
                        <a:pt x="24" y="2"/>
                        <a:pt x="15" y="0"/>
                        <a:pt x="9" y="4"/>
                      </a:cubicBezTo>
                      <a:cubicBezTo>
                        <a:pt x="2" y="8"/>
                        <a:pt x="0" y="17"/>
                        <a:pt x="4" y="24"/>
                      </a:cubicBezTo>
                      <a:cubicBezTo>
                        <a:pt x="10" y="33"/>
                        <a:pt x="17" y="41"/>
                        <a:pt x="24" y="49"/>
                      </a:cubicBezTo>
                      <a:cubicBezTo>
                        <a:pt x="27" y="51"/>
                        <a:pt x="31" y="53"/>
                        <a:pt x="34" y="53"/>
                      </a:cubicBezTo>
                      <a:cubicBezTo>
                        <a:pt x="38" y="53"/>
                        <a:pt x="42" y="51"/>
                        <a:pt x="45" y="49"/>
                      </a:cubicBezTo>
                      <a:cubicBezTo>
                        <a:pt x="50" y="43"/>
                        <a:pt x="50" y="34"/>
                        <a:pt x="45" y="28"/>
                      </a:cubicBezTo>
                      <a:cubicBezTo>
                        <a:pt x="39" y="22"/>
                        <a:pt x="33" y="15"/>
                        <a:pt x="29" y="8"/>
                      </a:cubicBezTo>
                      <a:close/>
                    </a:path>
                  </a:pathLst>
                </a:custGeom>
                <a:solidFill>
                  <a:srgbClr val="4D4D4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cs typeface=""/>
                  </a:endParaRPr>
                </a:p>
              </p:txBody>
            </p:sp>
            <p:sp>
              <p:nvSpPr>
                <p:cNvPr id="709" name="Freeform 708"/>
                <p:cNvSpPr>
                  <a:spLocks/>
                </p:cNvSpPr>
                <p:nvPr/>
              </p:nvSpPr>
              <p:spPr bwMode="auto">
                <a:xfrm>
                  <a:off x="4471988" y="2193925"/>
                  <a:ext cx="25400" cy="52388"/>
                </a:xfrm>
                <a:custGeom>
                  <a:avLst/>
                  <a:gdLst>
                    <a:gd name="T0" fmla="*/ 14 w 29"/>
                    <a:gd name="T1" fmla="*/ 58 h 58"/>
                    <a:gd name="T2" fmla="*/ 29 w 29"/>
                    <a:gd name="T3" fmla="*/ 43 h 58"/>
                    <a:gd name="T4" fmla="*/ 29 w 29"/>
                    <a:gd name="T5" fmla="*/ 14 h 58"/>
                    <a:gd name="T6" fmla="*/ 14 w 29"/>
                    <a:gd name="T7" fmla="*/ 0 h 58"/>
                    <a:gd name="T8" fmla="*/ 0 w 29"/>
                    <a:gd name="T9" fmla="*/ 14 h 58"/>
                    <a:gd name="T10" fmla="*/ 0 w 29"/>
                    <a:gd name="T11" fmla="*/ 43 h 58"/>
                    <a:gd name="T12" fmla="*/ 14 w 29"/>
                    <a:gd name="T13" fmla="*/ 58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9" h="58">
                      <a:moveTo>
                        <a:pt x="14" y="58"/>
                      </a:moveTo>
                      <a:cubicBezTo>
                        <a:pt x="22" y="58"/>
                        <a:pt x="29" y="51"/>
                        <a:pt x="29" y="43"/>
                      </a:cubicBezTo>
                      <a:cubicBezTo>
                        <a:pt x="29" y="14"/>
                        <a:pt x="29" y="14"/>
                        <a:pt x="29" y="14"/>
                      </a:cubicBezTo>
                      <a:cubicBezTo>
                        <a:pt x="29" y="6"/>
                        <a:pt x="22" y="0"/>
                        <a:pt x="14" y="0"/>
                      </a:cubicBezTo>
                      <a:cubicBezTo>
                        <a:pt x="7" y="0"/>
                        <a:pt x="0" y="6"/>
                        <a:pt x="0" y="14"/>
                      </a:cubicBezTo>
                      <a:cubicBezTo>
                        <a:pt x="0" y="43"/>
                        <a:pt x="0" y="43"/>
                        <a:pt x="0" y="43"/>
                      </a:cubicBezTo>
                      <a:cubicBezTo>
                        <a:pt x="0" y="51"/>
                        <a:pt x="7" y="58"/>
                        <a:pt x="14" y="58"/>
                      </a:cubicBezTo>
                      <a:close/>
                    </a:path>
                  </a:pathLst>
                </a:custGeom>
                <a:solidFill>
                  <a:srgbClr val="4D4D4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cs typeface=""/>
                  </a:endParaRPr>
                </a:p>
              </p:txBody>
            </p:sp>
            <p:sp>
              <p:nvSpPr>
                <p:cNvPr id="710" name="Freeform 709"/>
                <p:cNvSpPr>
                  <a:spLocks/>
                </p:cNvSpPr>
                <p:nvPr/>
              </p:nvSpPr>
              <p:spPr bwMode="auto">
                <a:xfrm>
                  <a:off x="4830763" y="1985963"/>
                  <a:ext cx="50800" cy="26988"/>
                </a:xfrm>
                <a:custGeom>
                  <a:avLst/>
                  <a:gdLst>
                    <a:gd name="T0" fmla="*/ 15 w 57"/>
                    <a:gd name="T1" fmla="*/ 29 h 29"/>
                    <a:gd name="T2" fmla="*/ 44 w 57"/>
                    <a:gd name="T3" fmla="*/ 29 h 29"/>
                    <a:gd name="T4" fmla="*/ 57 w 57"/>
                    <a:gd name="T5" fmla="*/ 15 h 29"/>
                    <a:gd name="T6" fmla="*/ 43 w 57"/>
                    <a:gd name="T7" fmla="*/ 0 h 29"/>
                    <a:gd name="T8" fmla="*/ 15 w 57"/>
                    <a:gd name="T9" fmla="*/ 0 h 29"/>
                    <a:gd name="T10" fmla="*/ 0 w 57"/>
                    <a:gd name="T11" fmla="*/ 15 h 29"/>
                    <a:gd name="T12" fmla="*/ 15 w 57"/>
                    <a:gd name="T13" fmla="*/ 29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7" h="29">
                      <a:moveTo>
                        <a:pt x="15" y="29"/>
                      </a:moveTo>
                      <a:cubicBezTo>
                        <a:pt x="44" y="29"/>
                        <a:pt x="44" y="29"/>
                        <a:pt x="44" y="29"/>
                      </a:cubicBezTo>
                      <a:cubicBezTo>
                        <a:pt x="51" y="29"/>
                        <a:pt x="57" y="23"/>
                        <a:pt x="57" y="15"/>
                      </a:cubicBezTo>
                      <a:cubicBezTo>
                        <a:pt x="57" y="7"/>
                        <a:pt x="50" y="0"/>
                        <a:pt x="43" y="0"/>
                      </a:cubicBezTo>
                      <a:cubicBezTo>
                        <a:pt x="15" y="0"/>
                        <a:pt x="15" y="0"/>
                        <a:pt x="15" y="0"/>
                      </a:cubicBezTo>
                      <a:cubicBezTo>
                        <a:pt x="7" y="0"/>
                        <a:pt x="0" y="7"/>
                        <a:pt x="0" y="15"/>
                      </a:cubicBezTo>
                      <a:cubicBezTo>
                        <a:pt x="0" y="23"/>
                        <a:pt x="7" y="29"/>
                        <a:pt x="15" y="29"/>
                      </a:cubicBezTo>
                      <a:close/>
                    </a:path>
                  </a:pathLst>
                </a:custGeom>
                <a:solidFill>
                  <a:srgbClr val="4D4D4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cs typeface=""/>
                  </a:endParaRPr>
                </a:p>
              </p:txBody>
            </p:sp>
            <p:sp>
              <p:nvSpPr>
                <p:cNvPr id="711" name="Freeform 710"/>
                <p:cNvSpPr>
                  <a:spLocks/>
                </p:cNvSpPr>
                <p:nvPr/>
              </p:nvSpPr>
              <p:spPr bwMode="auto">
                <a:xfrm>
                  <a:off x="4905376" y="1997075"/>
                  <a:ext cx="50800" cy="41275"/>
                </a:xfrm>
                <a:custGeom>
                  <a:avLst/>
                  <a:gdLst>
                    <a:gd name="T0" fmla="*/ 10 w 56"/>
                    <a:gd name="T1" fmla="*/ 30 h 47"/>
                    <a:gd name="T2" fmla="*/ 31 w 56"/>
                    <a:gd name="T3" fmla="*/ 43 h 47"/>
                    <a:gd name="T4" fmla="*/ 40 w 56"/>
                    <a:gd name="T5" fmla="*/ 47 h 47"/>
                    <a:gd name="T6" fmla="*/ 51 w 56"/>
                    <a:gd name="T7" fmla="*/ 41 h 47"/>
                    <a:gd name="T8" fmla="*/ 49 w 56"/>
                    <a:gd name="T9" fmla="*/ 21 h 47"/>
                    <a:gd name="T10" fmla="*/ 22 w 56"/>
                    <a:gd name="T11" fmla="*/ 4 h 47"/>
                    <a:gd name="T12" fmla="*/ 3 w 56"/>
                    <a:gd name="T13" fmla="*/ 11 h 47"/>
                    <a:gd name="T14" fmla="*/ 10 w 56"/>
                    <a:gd name="T15" fmla="*/ 30 h 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56" h="47">
                      <a:moveTo>
                        <a:pt x="10" y="30"/>
                      </a:moveTo>
                      <a:cubicBezTo>
                        <a:pt x="17" y="33"/>
                        <a:pt x="25" y="38"/>
                        <a:pt x="31" y="43"/>
                      </a:cubicBezTo>
                      <a:cubicBezTo>
                        <a:pt x="34" y="46"/>
                        <a:pt x="37" y="47"/>
                        <a:pt x="40" y="47"/>
                      </a:cubicBezTo>
                      <a:cubicBezTo>
                        <a:pt x="44" y="47"/>
                        <a:pt x="49" y="45"/>
                        <a:pt x="51" y="41"/>
                      </a:cubicBezTo>
                      <a:cubicBezTo>
                        <a:pt x="56" y="35"/>
                        <a:pt x="55" y="26"/>
                        <a:pt x="49" y="21"/>
                      </a:cubicBezTo>
                      <a:cubicBezTo>
                        <a:pt x="41" y="14"/>
                        <a:pt x="32" y="9"/>
                        <a:pt x="22" y="4"/>
                      </a:cubicBezTo>
                      <a:cubicBezTo>
                        <a:pt x="15" y="0"/>
                        <a:pt x="7" y="3"/>
                        <a:pt x="3" y="11"/>
                      </a:cubicBezTo>
                      <a:cubicBezTo>
                        <a:pt x="0" y="18"/>
                        <a:pt x="3" y="26"/>
                        <a:pt x="10" y="30"/>
                      </a:cubicBezTo>
                      <a:close/>
                    </a:path>
                  </a:pathLst>
                </a:custGeom>
                <a:solidFill>
                  <a:srgbClr val="4D4D4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cs typeface=""/>
                  </a:endParaRPr>
                </a:p>
              </p:txBody>
            </p:sp>
            <p:sp>
              <p:nvSpPr>
                <p:cNvPr id="712" name="Freeform 711"/>
                <p:cNvSpPr>
                  <a:spLocks/>
                </p:cNvSpPr>
                <p:nvPr/>
              </p:nvSpPr>
              <p:spPr bwMode="auto">
                <a:xfrm>
                  <a:off x="4476751" y="2039938"/>
                  <a:ext cx="39688" cy="52388"/>
                </a:xfrm>
                <a:custGeom>
                  <a:avLst/>
                  <a:gdLst>
                    <a:gd name="T0" fmla="*/ 12 w 45"/>
                    <a:gd name="T1" fmla="*/ 56 h 57"/>
                    <a:gd name="T2" fmla="*/ 16 w 45"/>
                    <a:gd name="T3" fmla="*/ 57 h 57"/>
                    <a:gd name="T4" fmla="*/ 30 w 45"/>
                    <a:gd name="T5" fmla="*/ 47 h 57"/>
                    <a:gd name="T6" fmla="*/ 41 w 45"/>
                    <a:gd name="T7" fmla="*/ 24 h 57"/>
                    <a:gd name="T8" fmla="*/ 36 w 45"/>
                    <a:gd name="T9" fmla="*/ 4 h 57"/>
                    <a:gd name="T10" fmla="*/ 16 w 45"/>
                    <a:gd name="T11" fmla="*/ 9 h 57"/>
                    <a:gd name="T12" fmla="*/ 3 w 45"/>
                    <a:gd name="T13" fmla="*/ 38 h 57"/>
                    <a:gd name="T14" fmla="*/ 12 w 45"/>
                    <a:gd name="T15" fmla="*/ 56 h 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5" h="57">
                      <a:moveTo>
                        <a:pt x="12" y="56"/>
                      </a:moveTo>
                      <a:cubicBezTo>
                        <a:pt x="13" y="57"/>
                        <a:pt x="15" y="57"/>
                        <a:pt x="16" y="57"/>
                      </a:cubicBezTo>
                      <a:cubicBezTo>
                        <a:pt x="22" y="57"/>
                        <a:pt x="28" y="53"/>
                        <a:pt x="30" y="47"/>
                      </a:cubicBezTo>
                      <a:cubicBezTo>
                        <a:pt x="33" y="39"/>
                        <a:pt x="36" y="32"/>
                        <a:pt x="41" y="24"/>
                      </a:cubicBezTo>
                      <a:cubicBezTo>
                        <a:pt x="45" y="17"/>
                        <a:pt x="43" y="9"/>
                        <a:pt x="36" y="4"/>
                      </a:cubicBezTo>
                      <a:cubicBezTo>
                        <a:pt x="29" y="0"/>
                        <a:pt x="21" y="2"/>
                        <a:pt x="16" y="9"/>
                      </a:cubicBezTo>
                      <a:cubicBezTo>
                        <a:pt x="11" y="18"/>
                        <a:pt x="6" y="28"/>
                        <a:pt x="3" y="38"/>
                      </a:cubicBezTo>
                      <a:cubicBezTo>
                        <a:pt x="0" y="45"/>
                        <a:pt x="4" y="54"/>
                        <a:pt x="12" y="56"/>
                      </a:cubicBezTo>
                      <a:close/>
                    </a:path>
                  </a:pathLst>
                </a:custGeom>
                <a:solidFill>
                  <a:srgbClr val="4D4D4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cs typeface=""/>
                  </a:endParaRPr>
                </a:p>
              </p:txBody>
            </p:sp>
            <p:sp>
              <p:nvSpPr>
                <p:cNvPr id="713" name="Freeform 712"/>
                <p:cNvSpPr>
                  <a:spLocks/>
                </p:cNvSpPr>
                <p:nvPr/>
              </p:nvSpPr>
              <p:spPr bwMode="auto">
                <a:xfrm>
                  <a:off x="4522788" y="1992313"/>
                  <a:ext cx="52388" cy="39688"/>
                </a:xfrm>
                <a:custGeom>
                  <a:avLst/>
                  <a:gdLst>
                    <a:gd name="T0" fmla="*/ 55 w 58"/>
                    <a:gd name="T1" fmla="*/ 11 h 43"/>
                    <a:gd name="T2" fmla="*/ 37 w 58"/>
                    <a:gd name="T3" fmla="*/ 2 h 43"/>
                    <a:gd name="T4" fmla="*/ 9 w 58"/>
                    <a:gd name="T5" fmla="*/ 17 h 43"/>
                    <a:gd name="T6" fmla="*/ 4 w 58"/>
                    <a:gd name="T7" fmla="*/ 37 h 43"/>
                    <a:gd name="T8" fmla="*/ 16 w 58"/>
                    <a:gd name="T9" fmla="*/ 43 h 43"/>
                    <a:gd name="T10" fmla="*/ 24 w 58"/>
                    <a:gd name="T11" fmla="*/ 41 h 43"/>
                    <a:gd name="T12" fmla="*/ 47 w 58"/>
                    <a:gd name="T13" fmla="*/ 29 h 43"/>
                    <a:gd name="T14" fmla="*/ 55 w 58"/>
                    <a:gd name="T15" fmla="*/ 11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58" h="43">
                      <a:moveTo>
                        <a:pt x="55" y="11"/>
                      </a:moveTo>
                      <a:cubicBezTo>
                        <a:pt x="53" y="3"/>
                        <a:pt x="44" y="0"/>
                        <a:pt x="37" y="2"/>
                      </a:cubicBezTo>
                      <a:cubicBezTo>
                        <a:pt x="27" y="6"/>
                        <a:pt x="17" y="11"/>
                        <a:pt x="9" y="17"/>
                      </a:cubicBezTo>
                      <a:cubicBezTo>
                        <a:pt x="2" y="21"/>
                        <a:pt x="0" y="30"/>
                        <a:pt x="4" y="37"/>
                      </a:cubicBezTo>
                      <a:cubicBezTo>
                        <a:pt x="7" y="41"/>
                        <a:pt x="12" y="43"/>
                        <a:pt x="16" y="43"/>
                      </a:cubicBezTo>
                      <a:cubicBezTo>
                        <a:pt x="19" y="43"/>
                        <a:pt x="22" y="43"/>
                        <a:pt x="24" y="41"/>
                      </a:cubicBezTo>
                      <a:cubicBezTo>
                        <a:pt x="31" y="36"/>
                        <a:pt x="39" y="32"/>
                        <a:pt x="47" y="29"/>
                      </a:cubicBezTo>
                      <a:cubicBezTo>
                        <a:pt x="54" y="27"/>
                        <a:pt x="58" y="18"/>
                        <a:pt x="55" y="11"/>
                      </a:cubicBezTo>
                      <a:close/>
                    </a:path>
                  </a:pathLst>
                </a:custGeom>
                <a:solidFill>
                  <a:srgbClr val="4D4D4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cs typeface=""/>
                  </a:endParaRPr>
                </a:p>
              </p:txBody>
            </p:sp>
            <p:sp>
              <p:nvSpPr>
                <p:cNvPr id="714" name="Freeform 713"/>
                <p:cNvSpPr>
                  <a:spLocks/>
                </p:cNvSpPr>
                <p:nvPr/>
              </p:nvSpPr>
              <p:spPr bwMode="auto">
                <a:xfrm>
                  <a:off x="4959351" y="2051050"/>
                  <a:ext cx="36513" cy="52388"/>
                </a:xfrm>
                <a:custGeom>
                  <a:avLst/>
                  <a:gdLst>
                    <a:gd name="T0" fmla="*/ 13 w 42"/>
                    <a:gd name="T1" fmla="*/ 47 h 58"/>
                    <a:gd name="T2" fmla="*/ 27 w 42"/>
                    <a:gd name="T3" fmla="*/ 58 h 58"/>
                    <a:gd name="T4" fmla="*/ 30 w 42"/>
                    <a:gd name="T5" fmla="*/ 57 h 58"/>
                    <a:gd name="T6" fmla="*/ 41 w 42"/>
                    <a:gd name="T7" fmla="*/ 40 h 58"/>
                    <a:gd name="T8" fmla="*/ 30 w 42"/>
                    <a:gd name="T9" fmla="*/ 10 h 58"/>
                    <a:gd name="T10" fmla="*/ 11 w 42"/>
                    <a:gd name="T11" fmla="*/ 4 h 58"/>
                    <a:gd name="T12" fmla="*/ 4 w 42"/>
                    <a:gd name="T13" fmla="*/ 23 h 58"/>
                    <a:gd name="T14" fmla="*/ 13 w 42"/>
                    <a:gd name="T15" fmla="*/ 47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2" h="58">
                      <a:moveTo>
                        <a:pt x="13" y="47"/>
                      </a:moveTo>
                      <a:cubicBezTo>
                        <a:pt x="14" y="53"/>
                        <a:pt x="20" y="58"/>
                        <a:pt x="27" y="58"/>
                      </a:cubicBezTo>
                      <a:cubicBezTo>
                        <a:pt x="28" y="58"/>
                        <a:pt x="29" y="58"/>
                        <a:pt x="30" y="57"/>
                      </a:cubicBezTo>
                      <a:cubicBezTo>
                        <a:pt x="38" y="56"/>
                        <a:pt x="42" y="48"/>
                        <a:pt x="41" y="40"/>
                      </a:cubicBezTo>
                      <a:cubicBezTo>
                        <a:pt x="38" y="30"/>
                        <a:pt x="35" y="20"/>
                        <a:pt x="30" y="10"/>
                      </a:cubicBezTo>
                      <a:cubicBezTo>
                        <a:pt x="26" y="3"/>
                        <a:pt x="18" y="0"/>
                        <a:pt x="11" y="4"/>
                      </a:cubicBezTo>
                      <a:cubicBezTo>
                        <a:pt x="3" y="7"/>
                        <a:pt x="0" y="16"/>
                        <a:pt x="4" y="23"/>
                      </a:cubicBezTo>
                      <a:cubicBezTo>
                        <a:pt x="8" y="31"/>
                        <a:pt x="11" y="39"/>
                        <a:pt x="13" y="47"/>
                      </a:cubicBezTo>
                      <a:close/>
                    </a:path>
                  </a:pathLst>
                </a:custGeom>
                <a:solidFill>
                  <a:srgbClr val="4D4D4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cs typeface=""/>
                  </a:endParaRPr>
                </a:p>
              </p:txBody>
            </p:sp>
            <p:sp>
              <p:nvSpPr>
                <p:cNvPr id="715" name="Freeform 714"/>
                <p:cNvSpPr>
                  <a:spLocks/>
                </p:cNvSpPr>
                <p:nvPr/>
              </p:nvSpPr>
              <p:spPr bwMode="auto">
                <a:xfrm>
                  <a:off x="4598988" y="1985963"/>
                  <a:ext cx="52388" cy="26988"/>
                </a:xfrm>
                <a:custGeom>
                  <a:avLst/>
                  <a:gdLst>
                    <a:gd name="T0" fmla="*/ 14 w 58"/>
                    <a:gd name="T1" fmla="*/ 29 h 29"/>
                    <a:gd name="T2" fmla="*/ 43 w 58"/>
                    <a:gd name="T3" fmla="*/ 29 h 29"/>
                    <a:gd name="T4" fmla="*/ 58 w 58"/>
                    <a:gd name="T5" fmla="*/ 15 h 29"/>
                    <a:gd name="T6" fmla="*/ 43 w 58"/>
                    <a:gd name="T7" fmla="*/ 0 h 29"/>
                    <a:gd name="T8" fmla="*/ 14 w 58"/>
                    <a:gd name="T9" fmla="*/ 0 h 29"/>
                    <a:gd name="T10" fmla="*/ 0 w 58"/>
                    <a:gd name="T11" fmla="*/ 15 h 29"/>
                    <a:gd name="T12" fmla="*/ 14 w 58"/>
                    <a:gd name="T13" fmla="*/ 29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8" h="29">
                      <a:moveTo>
                        <a:pt x="14" y="29"/>
                      </a:moveTo>
                      <a:cubicBezTo>
                        <a:pt x="43" y="29"/>
                        <a:pt x="43" y="29"/>
                        <a:pt x="43" y="29"/>
                      </a:cubicBezTo>
                      <a:cubicBezTo>
                        <a:pt x="51" y="29"/>
                        <a:pt x="58" y="23"/>
                        <a:pt x="58" y="15"/>
                      </a:cubicBezTo>
                      <a:cubicBezTo>
                        <a:pt x="58" y="7"/>
                        <a:pt x="51" y="0"/>
                        <a:pt x="43" y="0"/>
                      </a:cubicBezTo>
                      <a:cubicBezTo>
                        <a:pt x="14" y="0"/>
                        <a:pt x="14" y="0"/>
                        <a:pt x="14" y="0"/>
                      </a:cubicBezTo>
                      <a:cubicBezTo>
                        <a:pt x="6" y="0"/>
                        <a:pt x="0" y="7"/>
                        <a:pt x="0" y="15"/>
                      </a:cubicBezTo>
                      <a:cubicBezTo>
                        <a:pt x="0" y="23"/>
                        <a:pt x="6" y="29"/>
                        <a:pt x="14" y="29"/>
                      </a:cubicBezTo>
                      <a:close/>
                    </a:path>
                  </a:pathLst>
                </a:custGeom>
                <a:solidFill>
                  <a:srgbClr val="4D4D4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cs typeface=""/>
                  </a:endParaRPr>
                </a:p>
              </p:txBody>
            </p:sp>
            <p:sp>
              <p:nvSpPr>
                <p:cNvPr id="716" name="Freeform 715"/>
                <p:cNvSpPr>
                  <a:spLocks/>
                </p:cNvSpPr>
                <p:nvPr/>
              </p:nvSpPr>
              <p:spPr bwMode="auto">
                <a:xfrm>
                  <a:off x="4676776" y="1985963"/>
                  <a:ext cx="50800" cy="26988"/>
                </a:xfrm>
                <a:custGeom>
                  <a:avLst/>
                  <a:gdLst>
                    <a:gd name="T0" fmla="*/ 15 w 58"/>
                    <a:gd name="T1" fmla="*/ 29 h 29"/>
                    <a:gd name="T2" fmla="*/ 43 w 58"/>
                    <a:gd name="T3" fmla="*/ 29 h 29"/>
                    <a:gd name="T4" fmla="*/ 58 w 58"/>
                    <a:gd name="T5" fmla="*/ 15 h 29"/>
                    <a:gd name="T6" fmla="*/ 43 w 58"/>
                    <a:gd name="T7" fmla="*/ 0 h 29"/>
                    <a:gd name="T8" fmla="*/ 15 w 58"/>
                    <a:gd name="T9" fmla="*/ 0 h 29"/>
                    <a:gd name="T10" fmla="*/ 0 w 58"/>
                    <a:gd name="T11" fmla="*/ 15 h 29"/>
                    <a:gd name="T12" fmla="*/ 15 w 58"/>
                    <a:gd name="T13" fmla="*/ 29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8" h="29">
                      <a:moveTo>
                        <a:pt x="15" y="29"/>
                      </a:moveTo>
                      <a:cubicBezTo>
                        <a:pt x="43" y="29"/>
                        <a:pt x="43" y="29"/>
                        <a:pt x="43" y="29"/>
                      </a:cubicBezTo>
                      <a:cubicBezTo>
                        <a:pt x="51" y="29"/>
                        <a:pt x="58" y="23"/>
                        <a:pt x="58" y="15"/>
                      </a:cubicBezTo>
                      <a:cubicBezTo>
                        <a:pt x="58" y="7"/>
                        <a:pt x="51" y="0"/>
                        <a:pt x="43" y="0"/>
                      </a:cubicBezTo>
                      <a:cubicBezTo>
                        <a:pt x="15" y="0"/>
                        <a:pt x="15" y="0"/>
                        <a:pt x="15" y="0"/>
                      </a:cubicBezTo>
                      <a:cubicBezTo>
                        <a:pt x="7" y="0"/>
                        <a:pt x="0" y="7"/>
                        <a:pt x="0" y="15"/>
                      </a:cubicBezTo>
                      <a:cubicBezTo>
                        <a:pt x="0" y="23"/>
                        <a:pt x="7" y="29"/>
                        <a:pt x="15" y="29"/>
                      </a:cubicBezTo>
                      <a:close/>
                    </a:path>
                  </a:pathLst>
                </a:custGeom>
                <a:solidFill>
                  <a:srgbClr val="4D4D4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cs typeface=""/>
                  </a:endParaRPr>
                </a:p>
              </p:txBody>
            </p:sp>
            <p:sp>
              <p:nvSpPr>
                <p:cNvPr id="717" name="Freeform 716"/>
                <p:cNvSpPr>
                  <a:spLocks/>
                </p:cNvSpPr>
                <p:nvPr/>
              </p:nvSpPr>
              <p:spPr bwMode="auto">
                <a:xfrm>
                  <a:off x="4752976" y="1985963"/>
                  <a:ext cx="52388" cy="26988"/>
                </a:xfrm>
                <a:custGeom>
                  <a:avLst/>
                  <a:gdLst>
                    <a:gd name="T0" fmla="*/ 15 w 58"/>
                    <a:gd name="T1" fmla="*/ 29 h 29"/>
                    <a:gd name="T2" fmla="*/ 43 w 58"/>
                    <a:gd name="T3" fmla="*/ 29 h 29"/>
                    <a:gd name="T4" fmla="*/ 58 w 58"/>
                    <a:gd name="T5" fmla="*/ 15 h 29"/>
                    <a:gd name="T6" fmla="*/ 43 w 58"/>
                    <a:gd name="T7" fmla="*/ 0 h 29"/>
                    <a:gd name="T8" fmla="*/ 15 w 58"/>
                    <a:gd name="T9" fmla="*/ 0 h 29"/>
                    <a:gd name="T10" fmla="*/ 0 w 58"/>
                    <a:gd name="T11" fmla="*/ 15 h 29"/>
                    <a:gd name="T12" fmla="*/ 15 w 58"/>
                    <a:gd name="T13" fmla="*/ 29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8" h="29">
                      <a:moveTo>
                        <a:pt x="15" y="29"/>
                      </a:moveTo>
                      <a:cubicBezTo>
                        <a:pt x="43" y="29"/>
                        <a:pt x="43" y="29"/>
                        <a:pt x="43" y="29"/>
                      </a:cubicBezTo>
                      <a:cubicBezTo>
                        <a:pt x="51" y="29"/>
                        <a:pt x="58" y="23"/>
                        <a:pt x="58" y="15"/>
                      </a:cubicBezTo>
                      <a:cubicBezTo>
                        <a:pt x="58" y="7"/>
                        <a:pt x="51" y="0"/>
                        <a:pt x="43" y="0"/>
                      </a:cubicBezTo>
                      <a:cubicBezTo>
                        <a:pt x="15" y="0"/>
                        <a:pt x="15" y="0"/>
                        <a:pt x="15" y="0"/>
                      </a:cubicBezTo>
                      <a:cubicBezTo>
                        <a:pt x="7" y="0"/>
                        <a:pt x="0" y="7"/>
                        <a:pt x="0" y="15"/>
                      </a:cubicBezTo>
                      <a:cubicBezTo>
                        <a:pt x="0" y="23"/>
                        <a:pt x="7" y="29"/>
                        <a:pt x="15" y="29"/>
                      </a:cubicBezTo>
                      <a:close/>
                    </a:path>
                  </a:pathLst>
                </a:custGeom>
                <a:solidFill>
                  <a:srgbClr val="4D4D4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cs typeface=""/>
                  </a:endParaRPr>
                </a:p>
              </p:txBody>
            </p:sp>
            <p:sp>
              <p:nvSpPr>
                <p:cNvPr id="718" name="Freeform 717"/>
                <p:cNvSpPr>
                  <a:spLocks/>
                </p:cNvSpPr>
                <p:nvPr/>
              </p:nvSpPr>
              <p:spPr bwMode="auto">
                <a:xfrm>
                  <a:off x="4471988" y="2349500"/>
                  <a:ext cx="26988" cy="52388"/>
                </a:xfrm>
                <a:custGeom>
                  <a:avLst/>
                  <a:gdLst>
                    <a:gd name="T0" fmla="*/ 30 w 31"/>
                    <a:gd name="T1" fmla="*/ 42 h 58"/>
                    <a:gd name="T2" fmla="*/ 29 w 31"/>
                    <a:gd name="T3" fmla="*/ 28 h 58"/>
                    <a:gd name="T4" fmla="*/ 29 w 31"/>
                    <a:gd name="T5" fmla="*/ 15 h 58"/>
                    <a:gd name="T6" fmla="*/ 14 w 31"/>
                    <a:gd name="T7" fmla="*/ 0 h 58"/>
                    <a:gd name="T8" fmla="*/ 0 w 31"/>
                    <a:gd name="T9" fmla="*/ 15 h 58"/>
                    <a:gd name="T10" fmla="*/ 0 w 31"/>
                    <a:gd name="T11" fmla="*/ 28 h 58"/>
                    <a:gd name="T12" fmla="*/ 1 w 31"/>
                    <a:gd name="T13" fmla="*/ 45 h 58"/>
                    <a:gd name="T14" fmla="*/ 15 w 31"/>
                    <a:gd name="T15" fmla="*/ 58 h 58"/>
                    <a:gd name="T16" fmla="*/ 17 w 31"/>
                    <a:gd name="T17" fmla="*/ 58 h 58"/>
                    <a:gd name="T18" fmla="*/ 30 w 31"/>
                    <a:gd name="T19" fmla="*/ 42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1" h="58">
                      <a:moveTo>
                        <a:pt x="30" y="42"/>
                      </a:moveTo>
                      <a:cubicBezTo>
                        <a:pt x="29" y="37"/>
                        <a:pt x="29" y="33"/>
                        <a:pt x="29" y="28"/>
                      </a:cubicBezTo>
                      <a:cubicBezTo>
                        <a:pt x="29" y="15"/>
                        <a:pt x="29" y="15"/>
                        <a:pt x="29" y="15"/>
                      </a:cubicBezTo>
                      <a:cubicBezTo>
                        <a:pt x="29" y="7"/>
                        <a:pt x="22" y="0"/>
                        <a:pt x="14" y="0"/>
                      </a:cubicBezTo>
                      <a:cubicBezTo>
                        <a:pt x="7" y="0"/>
                        <a:pt x="0" y="7"/>
                        <a:pt x="0" y="15"/>
                      </a:cubicBezTo>
                      <a:cubicBezTo>
                        <a:pt x="0" y="28"/>
                        <a:pt x="0" y="28"/>
                        <a:pt x="0" y="28"/>
                      </a:cubicBezTo>
                      <a:cubicBezTo>
                        <a:pt x="0" y="34"/>
                        <a:pt x="0" y="39"/>
                        <a:pt x="1" y="45"/>
                      </a:cubicBezTo>
                      <a:cubicBezTo>
                        <a:pt x="2" y="52"/>
                        <a:pt x="8" y="58"/>
                        <a:pt x="15" y="58"/>
                      </a:cubicBezTo>
                      <a:cubicBezTo>
                        <a:pt x="16" y="58"/>
                        <a:pt x="17" y="58"/>
                        <a:pt x="17" y="58"/>
                      </a:cubicBezTo>
                      <a:cubicBezTo>
                        <a:pt x="25" y="57"/>
                        <a:pt x="31" y="50"/>
                        <a:pt x="30" y="42"/>
                      </a:cubicBezTo>
                      <a:close/>
                    </a:path>
                  </a:pathLst>
                </a:custGeom>
                <a:solidFill>
                  <a:srgbClr val="4D4D4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cs typeface=""/>
                  </a:endParaRPr>
                </a:p>
              </p:txBody>
            </p:sp>
            <p:sp>
              <p:nvSpPr>
                <p:cNvPr id="719" name="Freeform 718"/>
                <p:cNvSpPr>
                  <a:spLocks/>
                </p:cNvSpPr>
                <p:nvPr/>
              </p:nvSpPr>
              <p:spPr bwMode="auto">
                <a:xfrm>
                  <a:off x="4973638" y="2282825"/>
                  <a:ext cx="25400" cy="52388"/>
                </a:xfrm>
                <a:custGeom>
                  <a:avLst/>
                  <a:gdLst>
                    <a:gd name="T0" fmla="*/ 14 w 29"/>
                    <a:gd name="T1" fmla="*/ 0 h 58"/>
                    <a:gd name="T2" fmla="*/ 0 w 29"/>
                    <a:gd name="T3" fmla="*/ 15 h 58"/>
                    <a:gd name="T4" fmla="*/ 0 w 29"/>
                    <a:gd name="T5" fmla="*/ 44 h 58"/>
                    <a:gd name="T6" fmla="*/ 14 w 29"/>
                    <a:gd name="T7" fmla="*/ 58 h 58"/>
                    <a:gd name="T8" fmla="*/ 29 w 29"/>
                    <a:gd name="T9" fmla="*/ 44 h 58"/>
                    <a:gd name="T10" fmla="*/ 29 w 29"/>
                    <a:gd name="T11" fmla="*/ 15 h 58"/>
                    <a:gd name="T12" fmla="*/ 14 w 29"/>
                    <a:gd name="T13" fmla="*/ 0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9" h="58">
                      <a:moveTo>
                        <a:pt x="14" y="0"/>
                      </a:moveTo>
                      <a:cubicBezTo>
                        <a:pt x="6" y="0"/>
                        <a:pt x="0" y="7"/>
                        <a:pt x="0" y="15"/>
                      </a:cubicBezTo>
                      <a:cubicBezTo>
                        <a:pt x="0" y="44"/>
                        <a:pt x="0" y="44"/>
                        <a:pt x="0" y="44"/>
                      </a:cubicBezTo>
                      <a:cubicBezTo>
                        <a:pt x="0" y="52"/>
                        <a:pt x="6" y="58"/>
                        <a:pt x="14" y="58"/>
                      </a:cubicBezTo>
                      <a:cubicBezTo>
                        <a:pt x="22" y="58"/>
                        <a:pt x="29" y="52"/>
                        <a:pt x="29" y="44"/>
                      </a:cubicBezTo>
                      <a:cubicBezTo>
                        <a:pt x="29" y="15"/>
                        <a:pt x="29" y="15"/>
                        <a:pt x="29" y="15"/>
                      </a:cubicBezTo>
                      <a:cubicBezTo>
                        <a:pt x="29" y="7"/>
                        <a:pt x="22" y="0"/>
                        <a:pt x="14" y="0"/>
                      </a:cubicBezTo>
                      <a:close/>
                    </a:path>
                  </a:pathLst>
                </a:custGeom>
                <a:solidFill>
                  <a:srgbClr val="4D4D4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cs typeface=""/>
                  </a:endParaRPr>
                </a:p>
              </p:txBody>
            </p:sp>
            <p:sp>
              <p:nvSpPr>
                <p:cNvPr id="720" name="Freeform 28"/>
                <p:cNvSpPr>
                  <a:spLocks/>
                </p:cNvSpPr>
                <p:nvPr/>
              </p:nvSpPr>
              <p:spPr bwMode="auto">
                <a:xfrm>
                  <a:off x="4927601" y="2432050"/>
                  <a:ext cx="47625" cy="46038"/>
                </a:xfrm>
                <a:custGeom>
                  <a:avLst/>
                  <a:gdLst>
                    <a:gd name="T0" fmla="*/ 25 w 53"/>
                    <a:gd name="T1" fmla="*/ 7 h 51"/>
                    <a:gd name="T2" fmla="*/ 7 w 53"/>
                    <a:gd name="T3" fmla="*/ 25 h 51"/>
                    <a:gd name="T4" fmla="*/ 5 w 53"/>
                    <a:gd name="T5" fmla="*/ 45 h 51"/>
                    <a:gd name="T6" fmla="*/ 16 w 53"/>
                    <a:gd name="T7" fmla="*/ 51 h 51"/>
                    <a:gd name="T8" fmla="*/ 25 w 53"/>
                    <a:gd name="T9" fmla="*/ 47 h 51"/>
                    <a:gd name="T10" fmla="*/ 48 w 53"/>
                    <a:gd name="T11" fmla="*/ 25 h 51"/>
                    <a:gd name="T12" fmla="*/ 45 w 53"/>
                    <a:gd name="T13" fmla="*/ 5 h 51"/>
                    <a:gd name="T14" fmla="*/ 25 w 53"/>
                    <a:gd name="T15" fmla="*/ 7 h 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53" h="51">
                      <a:moveTo>
                        <a:pt x="25" y="7"/>
                      </a:moveTo>
                      <a:cubicBezTo>
                        <a:pt x="20" y="14"/>
                        <a:pt x="14" y="20"/>
                        <a:pt x="7" y="25"/>
                      </a:cubicBezTo>
                      <a:cubicBezTo>
                        <a:pt x="1" y="30"/>
                        <a:pt x="0" y="39"/>
                        <a:pt x="5" y="45"/>
                      </a:cubicBezTo>
                      <a:cubicBezTo>
                        <a:pt x="8" y="49"/>
                        <a:pt x="12" y="51"/>
                        <a:pt x="16" y="51"/>
                      </a:cubicBezTo>
                      <a:cubicBezTo>
                        <a:pt x="20" y="51"/>
                        <a:pt x="23" y="50"/>
                        <a:pt x="25" y="47"/>
                      </a:cubicBezTo>
                      <a:cubicBezTo>
                        <a:pt x="34" y="41"/>
                        <a:pt x="41" y="33"/>
                        <a:pt x="48" y="25"/>
                      </a:cubicBezTo>
                      <a:cubicBezTo>
                        <a:pt x="53" y="19"/>
                        <a:pt x="52" y="9"/>
                        <a:pt x="45" y="5"/>
                      </a:cubicBezTo>
                      <a:cubicBezTo>
                        <a:pt x="39" y="0"/>
                        <a:pt x="30" y="1"/>
                        <a:pt x="25" y="7"/>
                      </a:cubicBezTo>
                      <a:close/>
                    </a:path>
                  </a:pathLst>
                </a:custGeom>
                <a:solidFill>
                  <a:srgbClr val="4D4D4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cs typeface=""/>
                  </a:endParaRPr>
                </a:p>
              </p:txBody>
            </p:sp>
            <p:sp>
              <p:nvSpPr>
                <p:cNvPr id="721" name="Freeform 29"/>
                <p:cNvSpPr>
                  <a:spLocks/>
                </p:cNvSpPr>
                <p:nvPr/>
              </p:nvSpPr>
              <p:spPr bwMode="auto">
                <a:xfrm>
                  <a:off x="4968876" y="2360613"/>
                  <a:ext cx="30163" cy="52388"/>
                </a:xfrm>
                <a:custGeom>
                  <a:avLst/>
                  <a:gdLst>
                    <a:gd name="T0" fmla="*/ 19 w 34"/>
                    <a:gd name="T1" fmla="*/ 0 h 58"/>
                    <a:gd name="T2" fmla="*/ 5 w 34"/>
                    <a:gd name="T3" fmla="*/ 15 h 58"/>
                    <a:gd name="T4" fmla="*/ 2 w 34"/>
                    <a:gd name="T5" fmla="*/ 40 h 58"/>
                    <a:gd name="T6" fmla="*/ 13 w 34"/>
                    <a:gd name="T7" fmla="*/ 58 h 58"/>
                    <a:gd name="T8" fmla="*/ 16 w 34"/>
                    <a:gd name="T9" fmla="*/ 58 h 58"/>
                    <a:gd name="T10" fmla="*/ 30 w 34"/>
                    <a:gd name="T11" fmla="*/ 47 h 58"/>
                    <a:gd name="T12" fmla="*/ 34 w 34"/>
                    <a:gd name="T13" fmla="*/ 15 h 58"/>
                    <a:gd name="T14" fmla="*/ 34 w 34"/>
                    <a:gd name="T15" fmla="*/ 14 h 58"/>
                    <a:gd name="T16" fmla="*/ 19 w 34"/>
                    <a:gd name="T17" fmla="*/ 0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4" h="58">
                      <a:moveTo>
                        <a:pt x="19" y="0"/>
                      </a:moveTo>
                      <a:cubicBezTo>
                        <a:pt x="11" y="0"/>
                        <a:pt x="5" y="7"/>
                        <a:pt x="5" y="15"/>
                      </a:cubicBezTo>
                      <a:cubicBezTo>
                        <a:pt x="5" y="24"/>
                        <a:pt x="4" y="32"/>
                        <a:pt x="2" y="40"/>
                      </a:cubicBezTo>
                      <a:cubicBezTo>
                        <a:pt x="0" y="48"/>
                        <a:pt x="5" y="56"/>
                        <a:pt x="13" y="58"/>
                      </a:cubicBezTo>
                      <a:cubicBezTo>
                        <a:pt x="14" y="58"/>
                        <a:pt x="15" y="58"/>
                        <a:pt x="16" y="58"/>
                      </a:cubicBezTo>
                      <a:cubicBezTo>
                        <a:pt x="23" y="58"/>
                        <a:pt x="29" y="53"/>
                        <a:pt x="30" y="47"/>
                      </a:cubicBezTo>
                      <a:cubicBezTo>
                        <a:pt x="32" y="36"/>
                        <a:pt x="34" y="26"/>
                        <a:pt x="34" y="15"/>
                      </a:cubicBezTo>
                      <a:cubicBezTo>
                        <a:pt x="34" y="14"/>
                        <a:pt x="34" y="14"/>
                        <a:pt x="34" y="14"/>
                      </a:cubicBezTo>
                      <a:cubicBezTo>
                        <a:pt x="34" y="6"/>
                        <a:pt x="27" y="0"/>
                        <a:pt x="19" y="0"/>
                      </a:cubicBezTo>
                      <a:close/>
                    </a:path>
                  </a:pathLst>
                </a:custGeom>
                <a:solidFill>
                  <a:srgbClr val="4D4D4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cs typeface=""/>
                  </a:endParaRPr>
                </a:p>
              </p:txBody>
            </p:sp>
            <p:sp>
              <p:nvSpPr>
                <p:cNvPr id="722" name="Freeform 30"/>
                <p:cNvSpPr>
                  <a:spLocks/>
                </p:cNvSpPr>
                <p:nvPr/>
              </p:nvSpPr>
              <p:spPr bwMode="auto">
                <a:xfrm>
                  <a:off x="4973638" y="2205038"/>
                  <a:ext cx="25400" cy="52388"/>
                </a:xfrm>
                <a:custGeom>
                  <a:avLst/>
                  <a:gdLst>
                    <a:gd name="T0" fmla="*/ 14 w 29"/>
                    <a:gd name="T1" fmla="*/ 0 h 58"/>
                    <a:gd name="T2" fmla="*/ 0 w 29"/>
                    <a:gd name="T3" fmla="*/ 15 h 58"/>
                    <a:gd name="T4" fmla="*/ 0 w 29"/>
                    <a:gd name="T5" fmla="*/ 43 h 58"/>
                    <a:gd name="T6" fmla="*/ 14 w 29"/>
                    <a:gd name="T7" fmla="*/ 58 h 58"/>
                    <a:gd name="T8" fmla="*/ 29 w 29"/>
                    <a:gd name="T9" fmla="*/ 43 h 58"/>
                    <a:gd name="T10" fmla="*/ 29 w 29"/>
                    <a:gd name="T11" fmla="*/ 15 h 58"/>
                    <a:gd name="T12" fmla="*/ 14 w 29"/>
                    <a:gd name="T13" fmla="*/ 0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9" h="58">
                      <a:moveTo>
                        <a:pt x="14" y="0"/>
                      </a:moveTo>
                      <a:cubicBezTo>
                        <a:pt x="6" y="0"/>
                        <a:pt x="0" y="7"/>
                        <a:pt x="0" y="15"/>
                      </a:cubicBezTo>
                      <a:cubicBezTo>
                        <a:pt x="0" y="43"/>
                        <a:pt x="0" y="43"/>
                        <a:pt x="0" y="43"/>
                      </a:cubicBezTo>
                      <a:cubicBezTo>
                        <a:pt x="0" y="51"/>
                        <a:pt x="6" y="58"/>
                        <a:pt x="14" y="58"/>
                      </a:cubicBezTo>
                      <a:cubicBezTo>
                        <a:pt x="22" y="58"/>
                        <a:pt x="29" y="51"/>
                        <a:pt x="29" y="43"/>
                      </a:cubicBezTo>
                      <a:cubicBezTo>
                        <a:pt x="29" y="15"/>
                        <a:pt x="29" y="15"/>
                        <a:pt x="29" y="15"/>
                      </a:cubicBezTo>
                      <a:cubicBezTo>
                        <a:pt x="29" y="7"/>
                        <a:pt x="22" y="0"/>
                        <a:pt x="14" y="0"/>
                      </a:cubicBezTo>
                      <a:close/>
                    </a:path>
                  </a:pathLst>
                </a:custGeom>
                <a:solidFill>
                  <a:srgbClr val="4D4D4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cs typeface=""/>
                  </a:endParaRPr>
                </a:p>
              </p:txBody>
            </p:sp>
            <p:sp>
              <p:nvSpPr>
                <p:cNvPr id="723" name="Freeform 31"/>
                <p:cNvSpPr>
                  <a:spLocks/>
                </p:cNvSpPr>
                <p:nvPr/>
              </p:nvSpPr>
              <p:spPr bwMode="auto">
                <a:xfrm>
                  <a:off x="4973638" y="2127250"/>
                  <a:ext cx="25400" cy="52388"/>
                </a:xfrm>
                <a:custGeom>
                  <a:avLst/>
                  <a:gdLst>
                    <a:gd name="T0" fmla="*/ 14 w 29"/>
                    <a:gd name="T1" fmla="*/ 0 h 58"/>
                    <a:gd name="T2" fmla="*/ 0 w 29"/>
                    <a:gd name="T3" fmla="*/ 15 h 58"/>
                    <a:gd name="T4" fmla="*/ 0 w 29"/>
                    <a:gd name="T5" fmla="*/ 43 h 58"/>
                    <a:gd name="T6" fmla="*/ 14 w 29"/>
                    <a:gd name="T7" fmla="*/ 58 h 58"/>
                    <a:gd name="T8" fmla="*/ 29 w 29"/>
                    <a:gd name="T9" fmla="*/ 43 h 58"/>
                    <a:gd name="T10" fmla="*/ 29 w 29"/>
                    <a:gd name="T11" fmla="*/ 15 h 58"/>
                    <a:gd name="T12" fmla="*/ 14 w 29"/>
                    <a:gd name="T13" fmla="*/ 0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9" h="58">
                      <a:moveTo>
                        <a:pt x="14" y="0"/>
                      </a:moveTo>
                      <a:cubicBezTo>
                        <a:pt x="6" y="0"/>
                        <a:pt x="0" y="7"/>
                        <a:pt x="0" y="15"/>
                      </a:cubicBezTo>
                      <a:cubicBezTo>
                        <a:pt x="0" y="43"/>
                        <a:pt x="0" y="43"/>
                        <a:pt x="0" y="43"/>
                      </a:cubicBezTo>
                      <a:cubicBezTo>
                        <a:pt x="0" y="51"/>
                        <a:pt x="6" y="58"/>
                        <a:pt x="14" y="58"/>
                      </a:cubicBezTo>
                      <a:cubicBezTo>
                        <a:pt x="22" y="58"/>
                        <a:pt x="29" y="51"/>
                        <a:pt x="29" y="43"/>
                      </a:cubicBezTo>
                      <a:cubicBezTo>
                        <a:pt x="29" y="15"/>
                        <a:pt x="29" y="15"/>
                        <a:pt x="29" y="15"/>
                      </a:cubicBezTo>
                      <a:cubicBezTo>
                        <a:pt x="29" y="7"/>
                        <a:pt x="22" y="0"/>
                        <a:pt x="14" y="0"/>
                      </a:cubicBezTo>
                      <a:close/>
                    </a:path>
                  </a:pathLst>
                </a:custGeom>
                <a:solidFill>
                  <a:srgbClr val="4D4D4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cs typeface=""/>
                  </a:endParaRPr>
                </a:p>
              </p:txBody>
            </p:sp>
            <p:sp>
              <p:nvSpPr>
                <p:cNvPr id="724" name="Freeform 32"/>
                <p:cNvSpPr>
                  <a:spLocks/>
                </p:cNvSpPr>
                <p:nvPr/>
              </p:nvSpPr>
              <p:spPr bwMode="auto">
                <a:xfrm>
                  <a:off x="4546601" y="2470150"/>
                  <a:ext cx="53975" cy="33338"/>
                </a:xfrm>
                <a:custGeom>
                  <a:avLst/>
                  <a:gdLst>
                    <a:gd name="T0" fmla="*/ 46 w 60"/>
                    <a:gd name="T1" fmla="*/ 8 h 37"/>
                    <a:gd name="T2" fmla="*/ 21 w 60"/>
                    <a:gd name="T3" fmla="*/ 2 h 37"/>
                    <a:gd name="T4" fmla="*/ 3 w 60"/>
                    <a:gd name="T5" fmla="*/ 11 h 37"/>
                    <a:gd name="T6" fmla="*/ 12 w 60"/>
                    <a:gd name="T7" fmla="*/ 30 h 37"/>
                    <a:gd name="T8" fmla="*/ 43 w 60"/>
                    <a:gd name="T9" fmla="*/ 37 h 37"/>
                    <a:gd name="T10" fmla="*/ 44 w 60"/>
                    <a:gd name="T11" fmla="*/ 37 h 37"/>
                    <a:gd name="T12" fmla="*/ 59 w 60"/>
                    <a:gd name="T13" fmla="*/ 24 h 37"/>
                    <a:gd name="T14" fmla="*/ 46 w 60"/>
                    <a:gd name="T15" fmla="*/ 8 h 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60" h="37">
                      <a:moveTo>
                        <a:pt x="46" y="8"/>
                      </a:moveTo>
                      <a:cubicBezTo>
                        <a:pt x="38" y="7"/>
                        <a:pt x="29" y="5"/>
                        <a:pt x="21" y="2"/>
                      </a:cubicBezTo>
                      <a:cubicBezTo>
                        <a:pt x="14" y="0"/>
                        <a:pt x="6" y="4"/>
                        <a:pt x="3" y="11"/>
                      </a:cubicBezTo>
                      <a:cubicBezTo>
                        <a:pt x="0" y="19"/>
                        <a:pt x="4" y="27"/>
                        <a:pt x="12" y="30"/>
                      </a:cubicBezTo>
                      <a:cubicBezTo>
                        <a:pt x="22" y="33"/>
                        <a:pt x="32" y="36"/>
                        <a:pt x="43" y="37"/>
                      </a:cubicBezTo>
                      <a:cubicBezTo>
                        <a:pt x="43" y="37"/>
                        <a:pt x="44" y="37"/>
                        <a:pt x="44" y="37"/>
                      </a:cubicBezTo>
                      <a:cubicBezTo>
                        <a:pt x="51" y="37"/>
                        <a:pt x="58" y="32"/>
                        <a:pt x="59" y="24"/>
                      </a:cubicBezTo>
                      <a:cubicBezTo>
                        <a:pt x="60" y="16"/>
                        <a:pt x="54" y="9"/>
                        <a:pt x="46" y="8"/>
                      </a:cubicBezTo>
                      <a:close/>
                    </a:path>
                  </a:pathLst>
                </a:custGeom>
                <a:solidFill>
                  <a:srgbClr val="4D4D4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cs typeface=""/>
                  </a:endParaRPr>
                </a:p>
              </p:txBody>
            </p:sp>
            <p:sp>
              <p:nvSpPr>
                <p:cNvPr id="725" name="Freeform 33"/>
                <p:cNvSpPr>
                  <a:spLocks/>
                </p:cNvSpPr>
                <p:nvPr/>
              </p:nvSpPr>
              <p:spPr bwMode="auto">
                <a:xfrm>
                  <a:off x="4781551" y="2478088"/>
                  <a:ext cx="50800" cy="25400"/>
                </a:xfrm>
                <a:custGeom>
                  <a:avLst/>
                  <a:gdLst>
                    <a:gd name="T0" fmla="*/ 43 w 57"/>
                    <a:gd name="T1" fmla="*/ 0 h 29"/>
                    <a:gd name="T2" fmla="*/ 14 w 57"/>
                    <a:gd name="T3" fmla="*/ 0 h 29"/>
                    <a:gd name="T4" fmla="*/ 0 w 57"/>
                    <a:gd name="T5" fmla="*/ 15 h 29"/>
                    <a:gd name="T6" fmla="*/ 14 w 57"/>
                    <a:gd name="T7" fmla="*/ 29 h 29"/>
                    <a:gd name="T8" fmla="*/ 43 w 57"/>
                    <a:gd name="T9" fmla="*/ 29 h 29"/>
                    <a:gd name="T10" fmla="*/ 57 w 57"/>
                    <a:gd name="T11" fmla="*/ 15 h 29"/>
                    <a:gd name="T12" fmla="*/ 43 w 57"/>
                    <a:gd name="T13" fmla="*/ 0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7" h="29">
                      <a:moveTo>
                        <a:pt x="43" y="0"/>
                      </a:moveTo>
                      <a:cubicBezTo>
                        <a:pt x="14" y="0"/>
                        <a:pt x="14" y="0"/>
                        <a:pt x="14" y="0"/>
                      </a:cubicBezTo>
                      <a:cubicBezTo>
                        <a:pt x="6" y="0"/>
                        <a:pt x="0" y="7"/>
                        <a:pt x="0" y="15"/>
                      </a:cubicBezTo>
                      <a:cubicBezTo>
                        <a:pt x="0" y="23"/>
                        <a:pt x="6" y="29"/>
                        <a:pt x="14" y="29"/>
                      </a:cubicBezTo>
                      <a:cubicBezTo>
                        <a:pt x="43" y="29"/>
                        <a:pt x="43" y="29"/>
                        <a:pt x="43" y="29"/>
                      </a:cubicBezTo>
                      <a:cubicBezTo>
                        <a:pt x="51" y="29"/>
                        <a:pt x="57" y="23"/>
                        <a:pt x="57" y="15"/>
                      </a:cubicBezTo>
                      <a:cubicBezTo>
                        <a:pt x="57" y="7"/>
                        <a:pt x="51" y="0"/>
                        <a:pt x="43" y="0"/>
                      </a:cubicBezTo>
                      <a:close/>
                    </a:path>
                  </a:pathLst>
                </a:custGeom>
                <a:solidFill>
                  <a:srgbClr val="4D4D4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cs typeface=""/>
                  </a:endParaRPr>
                </a:p>
              </p:txBody>
            </p:sp>
            <p:sp>
              <p:nvSpPr>
                <p:cNvPr id="726" name="Freeform 34"/>
                <p:cNvSpPr>
                  <a:spLocks/>
                </p:cNvSpPr>
                <p:nvPr/>
              </p:nvSpPr>
              <p:spPr bwMode="auto">
                <a:xfrm>
                  <a:off x="4703763" y="2478088"/>
                  <a:ext cx="50800" cy="25400"/>
                </a:xfrm>
                <a:custGeom>
                  <a:avLst/>
                  <a:gdLst>
                    <a:gd name="T0" fmla="*/ 44 w 58"/>
                    <a:gd name="T1" fmla="*/ 0 h 29"/>
                    <a:gd name="T2" fmla="*/ 15 w 58"/>
                    <a:gd name="T3" fmla="*/ 0 h 29"/>
                    <a:gd name="T4" fmla="*/ 0 w 58"/>
                    <a:gd name="T5" fmla="*/ 15 h 29"/>
                    <a:gd name="T6" fmla="*/ 15 w 58"/>
                    <a:gd name="T7" fmla="*/ 29 h 29"/>
                    <a:gd name="T8" fmla="*/ 44 w 58"/>
                    <a:gd name="T9" fmla="*/ 29 h 29"/>
                    <a:gd name="T10" fmla="*/ 58 w 58"/>
                    <a:gd name="T11" fmla="*/ 15 h 29"/>
                    <a:gd name="T12" fmla="*/ 44 w 58"/>
                    <a:gd name="T13" fmla="*/ 0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8" h="29">
                      <a:moveTo>
                        <a:pt x="44" y="0"/>
                      </a:moveTo>
                      <a:cubicBezTo>
                        <a:pt x="15" y="0"/>
                        <a:pt x="15" y="0"/>
                        <a:pt x="15" y="0"/>
                      </a:cubicBezTo>
                      <a:cubicBezTo>
                        <a:pt x="7" y="0"/>
                        <a:pt x="0" y="7"/>
                        <a:pt x="0" y="15"/>
                      </a:cubicBezTo>
                      <a:cubicBezTo>
                        <a:pt x="0" y="23"/>
                        <a:pt x="7" y="29"/>
                        <a:pt x="15" y="29"/>
                      </a:cubicBezTo>
                      <a:cubicBezTo>
                        <a:pt x="44" y="29"/>
                        <a:pt x="44" y="29"/>
                        <a:pt x="44" y="29"/>
                      </a:cubicBezTo>
                      <a:cubicBezTo>
                        <a:pt x="51" y="29"/>
                        <a:pt x="58" y="23"/>
                        <a:pt x="58" y="15"/>
                      </a:cubicBezTo>
                      <a:cubicBezTo>
                        <a:pt x="58" y="7"/>
                        <a:pt x="51" y="0"/>
                        <a:pt x="44" y="0"/>
                      </a:cubicBezTo>
                      <a:close/>
                    </a:path>
                  </a:pathLst>
                </a:custGeom>
                <a:solidFill>
                  <a:srgbClr val="4D4D4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cs typeface=""/>
                  </a:endParaRPr>
                </a:p>
              </p:txBody>
            </p:sp>
            <p:sp>
              <p:nvSpPr>
                <p:cNvPr id="727" name="Freeform 35"/>
                <p:cNvSpPr>
                  <a:spLocks/>
                </p:cNvSpPr>
                <p:nvPr/>
              </p:nvSpPr>
              <p:spPr bwMode="auto">
                <a:xfrm>
                  <a:off x="4625976" y="2478088"/>
                  <a:ext cx="52388" cy="25400"/>
                </a:xfrm>
                <a:custGeom>
                  <a:avLst/>
                  <a:gdLst>
                    <a:gd name="T0" fmla="*/ 43 w 58"/>
                    <a:gd name="T1" fmla="*/ 0 h 29"/>
                    <a:gd name="T2" fmla="*/ 15 w 58"/>
                    <a:gd name="T3" fmla="*/ 0 h 29"/>
                    <a:gd name="T4" fmla="*/ 0 w 58"/>
                    <a:gd name="T5" fmla="*/ 15 h 29"/>
                    <a:gd name="T6" fmla="*/ 15 w 58"/>
                    <a:gd name="T7" fmla="*/ 29 h 29"/>
                    <a:gd name="T8" fmla="*/ 43 w 58"/>
                    <a:gd name="T9" fmla="*/ 29 h 29"/>
                    <a:gd name="T10" fmla="*/ 58 w 58"/>
                    <a:gd name="T11" fmla="*/ 15 h 29"/>
                    <a:gd name="T12" fmla="*/ 43 w 58"/>
                    <a:gd name="T13" fmla="*/ 0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8" h="29">
                      <a:moveTo>
                        <a:pt x="43" y="0"/>
                      </a:moveTo>
                      <a:cubicBezTo>
                        <a:pt x="15" y="0"/>
                        <a:pt x="15" y="0"/>
                        <a:pt x="15" y="0"/>
                      </a:cubicBezTo>
                      <a:cubicBezTo>
                        <a:pt x="7" y="0"/>
                        <a:pt x="0" y="7"/>
                        <a:pt x="0" y="15"/>
                      </a:cubicBezTo>
                      <a:cubicBezTo>
                        <a:pt x="0" y="23"/>
                        <a:pt x="7" y="29"/>
                        <a:pt x="15" y="29"/>
                      </a:cubicBezTo>
                      <a:cubicBezTo>
                        <a:pt x="43" y="29"/>
                        <a:pt x="43" y="29"/>
                        <a:pt x="43" y="29"/>
                      </a:cubicBezTo>
                      <a:cubicBezTo>
                        <a:pt x="51" y="29"/>
                        <a:pt x="58" y="23"/>
                        <a:pt x="58" y="15"/>
                      </a:cubicBezTo>
                      <a:cubicBezTo>
                        <a:pt x="58" y="7"/>
                        <a:pt x="51" y="0"/>
                        <a:pt x="43" y="0"/>
                      </a:cubicBezTo>
                      <a:close/>
                    </a:path>
                  </a:pathLst>
                </a:custGeom>
                <a:solidFill>
                  <a:srgbClr val="4D4D4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cs typeface=""/>
                  </a:endParaRPr>
                </a:p>
              </p:txBody>
            </p:sp>
            <p:sp>
              <p:nvSpPr>
                <p:cNvPr id="728" name="Freeform 38"/>
                <p:cNvSpPr>
                  <a:spLocks/>
                </p:cNvSpPr>
                <p:nvPr/>
              </p:nvSpPr>
              <p:spPr bwMode="auto">
                <a:xfrm>
                  <a:off x="4859338" y="2473325"/>
                  <a:ext cx="52388" cy="30163"/>
                </a:xfrm>
                <a:custGeom>
                  <a:avLst/>
                  <a:gdLst>
                    <a:gd name="T0" fmla="*/ 39 w 58"/>
                    <a:gd name="T1" fmla="*/ 2 h 34"/>
                    <a:gd name="T2" fmla="*/ 14 w 58"/>
                    <a:gd name="T3" fmla="*/ 5 h 34"/>
                    <a:gd name="T4" fmla="*/ 0 w 58"/>
                    <a:gd name="T5" fmla="*/ 20 h 34"/>
                    <a:gd name="T6" fmla="*/ 14 w 58"/>
                    <a:gd name="T7" fmla="*/ 34 h 34"/>
                    <a:gd name="T8" fmla="*/ 14 w 58"/>
                    <a:gd name="T9" fmla="*/ 34 h 34"/>
                    <a:gd name="T10" fmla="*/ 46 w 58"/>
                    <a:gd name="T11" fmla="*/ 30 h 34"/>
                    <a:gd name="T12" fmla="*/ 56 w 58"/>
                    <a:gd name="T13" fmla="*/ 12 h 34"/>
                    <a:gd name="T14" fmla="*/ 39 w 58"/>
                    <a:gd name="T15" fmla="*/ 2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58" h="34">
                      <a:moveTo>
                        <a:pt x="39" y="2"/>
                      </a:moveTo>
                      <a:cubicBezTo>
                        <a:pt x="31" y="4"/>
                        <a:pt x="22" y="5"/>
                        <a:pt x="14" y="5"/>
                      </a:cubicBezTo>
                      <a:cubicBezTo>
                        <a:pt x="6" y="5"/>
                        <a:pt x="0" y="12"/>
                        <a:pt x="0" y="20"/>
                      </a:cubicBezTo>
                      <a:cubicBezTo>
                        <a:pt x="0" y="28"/>
                        <a:pt x="6" y="34"/>
                        <a:pt x="14" y="34"/>
                      </a:cubicBezTo>
                      <a:cubicBezTo>
                        <a:pt x="14" y="34"/>
                        <a:pt x="14" y="34"/>
                        <a:pt x="14" y="34"/>
                      </a:cubicBezTo>
                      <a:cubicBezTo>
                        <a:pt x="25" y="34"/>
                        <a:pt x="36" y="32"/>
                        <a:pt x="46" y="30"/>
                      </a:cubicBezTo>
                      <a:cubicBezTo>
                        <a:pt x="54" y="28"/>
                        <a:pt x="58" y="20"/>
                        <a:pt x="56" y="12"/>
                      </a:cubicBezTo>
                      <a:cubicBezTo>
                        <a:pt x="55" y="5"/>
                        <a:pt x="47" y="0"/>
                        <a:pt x="39" y="2"/>
                      </a:cubicBezTo>
                      <a:close/>
                    </a:path>
                  </a:pathLst>
                </a:custGeom>
                <a:solidFill>
                  <a:srgbClr val="4D4D4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cs typeface=""/>
                  </a:endParaRPr>
                </a:p>
              </p:txBody>
            </p:sp>
          </p:grpSp>
          <p:sp>
            <p:nvSpPr>
              <p:cNvPr id="704" name="Rounded Rectangle 703"/>
              <p:cNvSpPr/>
              <p:nvPr/>
            </p:nvSpPr>
            <p:spPr>
              <a:xfrm>
                <a:off x="5359901" y="2386601"/>
                <a:ext cx="308105" cy="310923"/>
              </a:xfrm>
              <a:prstGeom prst="roundRect">
                <a:avLst/>
              </a:prstGeom>
              <a:solidFill>
                <a:srgbClr val="F7964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"/>
                  <a:cs typeface=""/>
                </a:endParaRPr>
              </a:p>
            </p:txBody>
          </p:sp>
          <p:sp>
            <p:nvSpPr>
              <p:cNvPr id="705" name="Freeform 704"/>
              <p:cNvSpPr>
                <a:spLocks noEditPoints="1"/>
              </p:cNvSpPr>
              <p:nvPr/>
            </p:nvSpPr>
            <p:spPr bwMode="auto">
              <a:xfrm>
                <a:off x="5406483" y="2446478"/>
                <a:ext cx="214941" cy="191168"/>
              </a:xfrm>
              <a:custGeom>
                <a:avLst/>
                <a:gdLst>
                  <a:gd name="T0" fmla="*/ 419 w 494"/>
                  <a:gd name="T1" fmla="*/ 299 h 448"/>
                  <a:gd name="T2" fmla="*/ 403 w 494"/>
                  <a:gd name="T3" fmla="*/ 301 h 448"/>
                  <a:gd name="T4" fmla="*/ 302 w 494"/>
                  <a:gd name="T5" fmla="*/ 126 h 448"/>
                  <a:gd name="T6" fmla="*/ 322 w 494"/>
                  <a:gd name="T7" fmla="*/ 75 h 448"/>
                  <a:gd name="T8" fmla="*/ 247 w 494"/>
                  <a:gd name="T9" fmla="*/ 0 h 448"/>
                  <a:gd name="T10" fmla="*/ 173 w 494"/>
                  <a:gd name="T11" fmla="*/ 75 h 448"/>
                  <a:gd name="T12" fmla="*/ 193 w 494"/>
                  <a:gd name="T13" fmla="*/ 126 h 448"/>
                  <a:gd name="T14" fmla="*/ 91 w 494"/>
                  <a:gd name="T15" fmla="*/ 301 h 448"/>
                  <a:gd name="T16" fmla="*/ 75 w 494"/>
                  <a:gd name="T17" fmla="*/ 299 h 448"/>
                  <a:gd name="T18" fmla="*/ 0 w 494"/>
                  <a:gd name="T19" fmla="*/ 373 h 448"/>
                  <a:gd name="T20" fmla="*/ 75 w 494"/>
                  <a:gd name="T21" fmla="*/ 448 h 448"/>
                  <a:gd name="T22" fmla="*/ 146 w 494"/>
                  <a:gd name="T23" fmla="*/ 395 h 448"/>
                  <a:gd name="T24" fmla="*/ 349 w 494"/>
                  <a:gd name="T25" fmla="*/ 395 h 448"/>
                  <a:gd name="T26" fmla="*/ 419 w 494"/>
                  <a:gd name="T27" fmla="*/ 448 h 448"/>
                  <a:gd name="T28" fmla="*/ 494 w 494"/>
                  <a:gd name="T29" fmla="*/ 373 h 448"/>
                  <a:gd name="T30" fmla="*/ 419 w 494"/>
                  <a:gd name="T31" fmla="*/ 299 h 448"/>
                  <a:gd name="T32" fmla="*/ 349 w 494"/>
                  <a:gd name="T33" fmla="*/ 351 h 448"/>
                  <a:gd name="T34" fmla="*/ 146 w 494"/>
                  <a:gd name="T35" fmla="*/ 351 h 448"/>
                  <a:gd name="T36" fmla="*/ 130 w 494"/>
                  <a:gd name="T37" fmla="*/ 323 h 448"/>
                  <a:gd name="T38" fmla="*/ 231 w 494"/>
                  <a:gd name="T39" fmla="*/ 148 h 448"/>
                  <a:gd name="T40" fmla="*/ 247 w 494"/>
                  <a:gd name="T41" fmla="*/ 150 h 448"/>
                  <a:gd name="T42" fmla="*/ 264 w 494"/>
                  <a:gd name="T43" fmla="*/ 148 h 448"/>
                  <a:gd name="T44" fmla="*/ 365 w 494"/>
                  <a:gd name="T45" fmla="*/ 323 h 448"/>
                  <a:gd name="T46" fmla="*/ 349 w 494"/>
                  <a:gd name="T47" fmla="*/ 351 h 4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494" h="448">
                    <a:moveTo>
                      <a:pt x="419" y="299"/>
                    </a:moveTo>
                    <a:cubicBezTo>
                      <a:pt x="414" y="299"/>
                      <a:pt x="408" y="300"/>
                      <a:pt x="403" y="301"/>
                    </a:cubicBezTo>
                    <a:cubicBezTo>
                      <a:pt x="302" y="126"/>
                      <a:pt x="302" y="126"/>
                      <a:pt x="302" y="126"/>
                    </a:cubicBezTo>
                    <a:cubicBezTo>
                      <a:pt x="314" y="112"/>
                      <a:pt x="322" y="95"/>
                      <a:pt x="322" y="75"/>
                    </a:cubicBezTo>
                    <a:cubicBezTo>
                      <a:pt x="322" y="34"/>
                      <a:pt x="288" y="0"/>
                      <a:pt x="247" y="0"/>
                    </a:cubicBezTo>
                    <a:cubicBezTo>
                      <a:pt x="206" y="0"/>
                      <a:pt x="173" y="34"/>
                      <a:pt x="173" y="75"/>
                    </a:cubicBezTo>
                    <a:cubicBezTo>
                      <a:pt x="173" y="95"/>
                      <a:pt x="180" y="112"/>
                      <a:pt x="193" y="126"/>
                    </a:cubicBezTo>
                    <a:cubicBezTo>
                      <a:pt x="91" y="301"/>
                      <a:pt x="91" y="301"/>
                      <a:pt x="91" y="301"/>
                    </a:cubicBezTo>
                    <a:cubicBezTo>
                      <a:pt x="86" y="300"/>
                      <a:pt x="81" y="299"/>
                      <a:pt x="75" y="299"/>
                    </a:cubicBezTo>
                    <a:cubicBezTo>
                      <a:pt x="34" y="299"/>
                      <a:pt x="0" y="332"/>
                      <a:pt x="0" y="373"/>
                    </a:cubicBezTo>
                    <a:cubicBezTo>
                      <a:pt x="0" y="415"/>
                      <a:pt x="34" y="448"/>
                      <a:pt x="75" y="448"/>
                    </a:cubicBezTo>
                    <a:cubicBezTo>
                      <a:pt x="108" y="448"/>
                      <a:pt x="136" y="426"/>
                      <a:pt x="146" y="395"/>
                    </a:cubicBezTo>
                    <a:cubicBezTo>
                      <a:pt x="349" y="395"/>
                      <a:pt x="349" y="395"/>
                      <a:pt x="349" y="395"/>
                    </a:cubicBezTo>
                    <a:cubicBezTo>
                      <a:pt x="358" y="426"/>
                      <a:pt x="386" y="448"/>
                      <a:pt x="419" y="448"/>
                    </a:cubicBezTo>
                    <a:cubicBezTo>
                      <a:pt x="461" y="448"/>
                      <a:pt x="494" y="415"/>
                      <a:pt x="494" y="373"/>
                    </a:cubicBezTo>
                    <a:cubicBezTo>
                      <a:pt x="494" y="332"/>
                      <a:pt x="461" y="299"/>
                      <a:pt x="419" y="299"/>
                    </a:cubicBezTo>
                    <a:close/>
                    <a:moveTo>
                      <a:pt x="349" y="351"/>
                    </a:moveTo>
                    <a:cubicBezTo>
                      <a:pt x="146" y="351"/>
                      <a:pt x="146" y="351"/>
                      <a:pt x="146" y="351"/>
                    </a:cubicBezTo>
                    <a:cubicBezTo>
                      <a:pt x="142" y="341"/>
                      <a:pt x="137" y="331"/>
                      <a:pt x="130" y="323"/>
                    </a:cubicBezTo>
                    <a:cubicBezTo>
                      <a:pt x="231" y="148"/>
                      <a:pt x="231" y="148"/>
                      <a:pt x="231" y="148"/>
                    </a:cubicBezTo>
                    <a:cubicBezTo>
                      <a:pt x="236" y="149"/>
                      <a:pt x="242" y="150"/>
                      <a:pt x="247" y="150"/>
                    </a:cubicBezTo>
                    <a:cubicBezTo>
                      <a:pt x="253" y="150"/>
                      <a:pt x="258" y="149"/>
                      <a:pt x="264" y="148"/>
                    </a:cubicBezTo>
                    <a:cubicBezTo>
                      <a:pt x="365" y="323"/>
                      <a:pt x="365" y="323"/>
                      <a:pt x="365" y="323"/>
                    </a:cubicBezTo>
                    <a:cubicBezTo>
                      <a:pt x="358" y="331"/>
                      <a:pt x="352" y="341"/>
                      <a:pt x="349" y="351"/>
                    </a:cubicBezTo>
                    <a:close/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"/>
                </a:endParaRPr>
              </a:p>
            </p:txBody>
          </p:sp>
        </p:grpSp>
        <p:sp>
          <p:nvSpPr>
            <p:cNvPr id="702" name="TextBox 701"/>
            <p:cNvSpPr txBox="1"/>
            <p:nvPr/>
          </p:nvSpPr>
          <p:spPr>
            <a:xfrm>
              <a:off x="3512757" y="2773280"/>
              <a:ext cx="1376825" cy="250064"/>
            </a:xfrm>
            <a:prstGeom prst="rect">
              <a:avLst/>
            </a:prstGeom>
            <a:noFill/>
          </p:spPr>
          <p:txBody>
            <a:bodyPr wrap="square" lIns="121917" tIns="60958" rIns="121917" bIns="60958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/>
                  <a:cs typeface="Franklin Gothic Book"/>
                </a:rPr>
                <a:t>Visibility Services</a:t>
              </a:r>
            </a:p>
          </p:txBody>
        </p:sp>
      </p:grpSp>
      <p:grpSp>
        <p:nvGrpSpPr>
          <p:cNvPr id="1378" name="Group 1377"/>
          <p:cNvGrpSpPr/>
          <p:nvPr/>
        </p:nvGrpSpPr>
        <p:grpSpPr>
          <a:xfrm>
            <a:off x="5429866" y="3541375"/>
            <a:ext cx="1376825" cy="887923"/>
            <a:chOff x="3560849" y="2605232"/>
            <a:chExt cx="1376825" cy="887923"/>
          </a:xfrm>
        </p:grpSpPr>
        <p:sp>
          <p:nvSpPr>
            <p:cNvPr id="1379" name="Rounded Rectangle 1378"/>
            <p:cNvSpPr/>
            <p:nvPr/>
          </p:nvSpPr>
          <p:spPr bwMode="auto">
            <a:xfrm>
              <a:off x="3682554" y="2615006"/>
              <a:ext cx="1161947" cy="878149"/>
            </a:xfrm>
            <a:prstGeom prst="roundRect">
              <a:avLst>
                <a:gd name="adj" fmla="val 7065"/>
              </a:avLst>
            </a:prstGeom>
            <a:solidFill>
              <a:sysClr val="window" lastClr="FFFFFF"/>
            </a:solidFill>
            <a:ln w="9525" cap="flat" cmpd="sng" algn="ctr">
              <a:solidFill>
                <a:schemeClr val="bg1">
                  <a:lumMod val="50000"/>
                </a:schemeClr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1917" tIns="60958" rIns="121917" bIns="60958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3200" b="1" kern="0" dirty="0">
                <a:solidFill>
                  <a:sysClr val="windowText" lastClr="000000"/>
                </a:solidFill>
                <a:ea typeface="ＭＳ Ｐゴシック" pitchFamily="-12" charset="-128"/>
                <a:cs typeface="ＭＳ Ｐゴシック" pitchFamily="-12" charset="-128"/>
              </a:endParaRPr>
            </a:p>
          </p:txBody>
        </p:sp>
        <p:grpSp>
          <p:nvGrpSpPr>
            <p:cNvPr id="1380" name="Group 1379"/>
            <p:cNvGrpSpPr/>
            <p:nvPr/>
          </p:nvGrpSpPr>
          <p:grpSpPr>
            <a:xfrm>
              <a:off x="3560849" y="2605232"/>
              <a:ext cx="1376825" cy="829021"/>
              <a:chOff x="4587685" y="3159141"/>
              <a:chExt cx="1376825" cy="829021"/>
            </a:xfrm>
          </p:grpSpPr>
          <p:sp>
            <p:nvSpPr>
              <p:cNvPr id="1381" name="TextBox 1380"/>
              <p:cNvSpPr txBox="1"/>
              <p:nvPr/>
            </p:nvSpPr>
            <p:spPr>
              <a:xfrm>
                <a:off x="4587685" y="3159141"/>
                <a:ext cx="1376825" cy="250064"/>
              </a:xfrm>
              <a:prstGeom prst="rect">
                <a:avLst/>
              </a:prstGeom>
              <a:noFill/>
            </p:spPr>
            <p:txBody>
              <a:bodyPr wrap="square" lIns="121917" tIns="60958" rIns="121917" bIns="60958" rtlCol="0">
                <a:sp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900" b="0" dirty="0" smtClean="0">
                    <a:latin typeface="Franklin Gothic Book"/>
                    <a:cs typeface="Franklin Gothic Book"/>
                  </a:rPr>
                  <a:t>Information Services</a:t>
                </a:r>
                <a:endParaRPr lang="en-US" sz="900" b="0" dirty="0">
                  <a:latin typeface="Franklin Gothic Book"/>
                  <a:cs typeface="Franklin Gothic Book"/>
                </a:endParaRPr>
              </a:p>
            </p:txBody>
          </p:sp>
          <p:grpSp>
            <p:nvGrpSpPr>
              <p:cNvPr id="1382" name="Group 1381"/>
              <p:cNvGrpSpPr/>
              <p:nvPr/>
            </p:nvGrpSpPr>
            <p:grpSpPr>
              <a:xfrm>
                <a:off x="4841618" y="3432652"/>
                <a:ext cx="935142" cy="555510"/>
                <a:chOff x="3436473" y="2986823"/>
                <a:chExt cx="935142" cy="555510"/>
              </a:xfrm>
            </p:grpSpPr>
            <p:grpSp>
              <p:nvGrpSpPr>
                <p:cNvPr id="1383" name="Group 1382"/>
                <p:cNvGrpSpPr/>
                <p:nvPr/>
              </p:nvGrpSpPr>
              <p:grpSpPr>
                <a:xfrm>
                  <a:off x="3446205" y="2986823"/>
                  <a:ext cx="309857" cy="268010"/>
                  <a:chOff x="5310724" y="2352924"/>
                  <a:chExt cx="398754" cy="374816"/>
                </a:xfrm>
              </p:grpSpPr>
              <p:sp>
                <p:nvSpPr>
                  <p:cNvPr id="1524" name="Rounded Rectangle 1523"/>
                  <p:cNvSpPr/>
                  <p:nvPr/>
                </p:nvSpPr>
                <p:spPr>
                  <a:xfrm>
                    <a:off x="5351561" y="2386601"/>
                    <a:ext cx="308105" cy="310923"/>
                  </a:xfrm>
                  <a:prstGeom prst="roundRect">
                    <a:avLst/>
                  </a:prstGeom>
                  <a:solidFill>
                    <a:srgbClr val="948A5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grpSp>
                <p:nvGrpSpPr>
                  <p:cNvPr id="1525" name="Group 1524"/>
                  <p:cNvGrpSpPr/>
                  <p:nvPr/>
                </p:nvGrpSpPr>
                <p:grpSpPr>
                  <a:xfrm>
                    <a:off x="5310724" y="2352924"/>
                    <a:ext cx="398754" cy="374816"/>
                    <a:chOff x="5310724" y="2352924"/>
                    <a:chExt cx="398754" cy="374816"/>
                  </a:xfrm>
                </p:grpSpPr>
                <p:grpSp>
                  <p:nvGrpSpPr>
                    <p:cNvPr id="1526" name="Group 1525"/>
                    <p:cNvGrpSpPr/>
                    <p:nvPr/>
                  </p:nvGrpSpPr>
                  <p:grpSpPr>
                    <a:xfrm rot="5400000">
                      <a:off x="5322693" y="2340955"/>
                      <a:ext cx="374816" cy="398754"/>
                      <a:chOff x="4471988" y="1985963"/>
                      <a:chExt cx="527051" cy="517525"/>
                    </a:xfrm>
                  </p:grpSpPr>
                  <p:sp>
                    <p:nvSpPr>
                      <p:cNvPr id="1528" name="Freeform 13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471988" y="2117725"/>
                        <a:ext cx="25400" cy="50800"/>
                      </a:xfrm>
                      <a:custGeom>
                        <a:avLst/>
                        <a:gdLst>
                          <a:gd name="T0" fmla="*/ 14 w 29"/>
                          <a:gd name="T1" fmla="*/ 57 h 57"/>
                          <a:gd name="T2" fmla="*/ 29 w 29"/>
                          <a:gd name="T3" fmla="*/ 43 h 57"/>
                          <a:gd name="T4" fmla="*/ 29 w 29"/>
                          <a:gd name="T5" fmla="*/ 14 h 57"/>
                          <a:gd name="T6" fmla="*/ 14 w 29"/>
                          <a:gd name="T7" fmla="*/ 0 h 57"/>
                          <a:gd name="T8" fmla="*/ 0 w 29"/>
                          <a:gd name="T9" fmla="*/ 14 h 57"/>
                          <a:gd name="T10" fmla="*/ 0 w 29"/>
                          <a:gd name="T11" fmla="*/ 43 h 57"/>
                          <a:gd name="T12" fmla="*/ 14 w 29"/>
                          <a:gd name="T13" fmla="*/ 57 h 57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</a:cxnLst>
                        <a:rect l="0" t="0" r="r" b="b"/>
                        <a:pathLst>
                          <a:path w="29" h="57">
                            <a:moveTo>
                              <a:pt x="14" y="57"/>
                            </a:moveTo>
                            <a:cubicBezTo>
                              <a:pt x="22" y="57"/>
                              <a:pt x="29" y="51"/>
                              <a:pt x="29" y="43"/>
                            </a:cubicBezTo>
                            <a:cubicBezTo>
                              <a:pt x="29" y="14"/>
                              <a:pt x="29" y="14"/>
                              <a:pt x="29" y="14"/>
                            </a:cubicBezTo>
                            <a:cubicBezTo>
                              <a:pt x="29" y="6"/>
                              <a:pt x="22" y="0"/>
                              <a:pt x="14" y="0"/>
                            </a:cubicBezTo>
                            <a:cubicBezTo>
                              <a:pt x="7" y="0"/>
                              <a:pt x="0" y="6"/>
                              <a:pt x="0" y="14"/>
                            </a:cubicBezTo>
                            <a:cubicBezTo>
                              <a:pt x="0" y="43"/>
                              <a:pt x="0" y="43"/>
                              <a:pt x="0" y="43"/>
                            </a:cubicBezTo>
                            <a:cubicBezTo>
                              <a:pt x="0" y="51"/>
                              <a:pt x="7" y="57"/>
                              <a:pt x="14" y="57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 sz="1200" dirty="0"/>
                      </a:p>
                    </p:txBody>
                  </p:sp>
                  <p:sp>
                    <p:nvSpPr>
                      <p:cNvPr id="1529" name="Freeform 14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471988" y="2271713"/>
                        <a:ext cx="25400" cy="52388"/>
                      </a:xfrm>
                      <a:custGeom>
                        <a:avLst/>
                        <a:gdLst>
                          <a:gd name="T0" fmla="*/ 14 w 29"/>
                          <a:gd name="T1" fmla="*/ 58 h 58"/>
                          <a:gd name="T2" fmla="*/ 29 w 29"/>
                          <a:gd name="T3" fmla="*/ 43 h 58"/>
                          <a:gd name="T4" fmla="*/ 29 w 29"/>
                          <a:gd name="T5" fmla="*/ 15 h 58"/>
                          <a:gd name="T6" fmla="*/ 14 w 29"/>
                          <a:gd name="T7" fmla="*/ 0 h 58"/>
                          <a:gd name="T8" fmla="*/ 0 w 29"/>
                          <a:gd name="T9" fmla="*/ 15 h 58"/>
                          <a:gd name="T10" fmla="*/ 0 w 29"/>
                          <a:gd name="T11" fmla="*/ 43 h 58"/>
                          <a:gd name="T12" fmla="*/ 14 w 29"/>
                          <a:gd name="T13" fmla="*/ 58 h 58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</a:cxnLst>
                        <a:rect l="0" t="0" r="r" b="b"/>
                        <a:pathLst>
                          <a:path w="29" h="58">
                            <a:moveTo>
                              <a:pt x="14" y="58"/>
                            </a:moveTo>
                            <a:cubicBezTo>
                              <a:pt x="22" y="58"/>
                              <a:pt x="29" y="51"/>
                              <a:pt x="29" y="43"/>
                            </a:cubicBezTo>
                            <a:cubicBezTo>
                              <a:pt x="29" y="15"/>
                              <a:pt x="29" y="15"/>
                              <a:pt x="29" y="15"/>
                            </a:cubicBezTo>
                            <a:cubicBezTo>
                              <a:pt x="29" y="7"/>
                              <a:pt x="22" y="0"/>
                              <a:pt x="14" y="0"/>
                            </a:cubicBezTo>
                            <a:cubicBezTo>
                              <a:pt x="7" y="0"/>
                              <a:pt x="0" y="7"/>
                              <a:pt x="0" y="15"/>
                            </a:cubicBezTo>
                            <a:cubicBezTo>
                              <a:pt x="0" y="43"/>
                              <a:pt x="0" y="43"/>
                              <a:pt x="0" y="43"/>
                            </a:cubicBezTo>
                            <a:cubicBezTo>
                              <a:pt x="0" y="51"/>
                              <a:pt x="7" y="58"/>
                              <a:pt x="14" y="58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 sz="1200" dirty="0"/>
                      </a:p>
                    </p:txBody>
                  </p:sp>
                  <p:sp>
                    <p:nvSpPr>
                      <p:cNvPr id="1530" name="Freeform 15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487863" y="2422525"/>
                        <a:ext cx="44450" cy="47625"/>
                      </a:xfrm>
                      <a:custGeom>
                        <a:avLst/>
                        <a:gdLst>
                          <a:gd name="T0" fmla="*/ 29 w 50"/>
                          <a:gd name="T1" fmla="*/ 8 h 53"/>
                          <a:gd name="T2" fmla="*/ 9 w 50"/>
                          <a:gd name="T3" fmla="*/ 4 h 53"/>
                          <a:gd name="T4" fmla="*/ 4 w 50"/>
                          <a:gd name="T5" fmla="*/ 24 h 53"/>
                          <a:gd name="T6" fmla="*/ 24 w 50"/>
                          <a:gd name="T7" fmla="*/ 49 h 53"/>
                          <a:gd name="T8" fmla="*/ 34 w 50"/>
                          <a:gd name="T9" fmla="*/ 53 h 53"/>
                          <a:gd name="T10" fmla="*/ 45 w 50"/>
                          <a:gd name="T11" fmla="*/ 49 h 53"/>
                          <a:gd name="T12" fmla="*/ 45 w 50"/>
                          <a:gd name="T13" fmla="*/ 28 h 53"/>
                          <a:gd name="T14" fmla="*/ 29 w 50"/>
                          <a:gd name="T15" fmla="*/ 8 h 53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</a:cxnLst>
                        <a:rect l="0" t="0" r="r" b="b"/>
                        <a:pathLst>
                          <a:path w="50" h="53">
                            <a:moveTo>
                              <a:pt x="29" y="8"/>
                            </a:moveTo>
                            <a:cubicBezTo>
                              <a:pt x="24" y="2"/>
                              <a:pt x="15" y="0"/>
                              <a:pt x="9" y="4"/>
                            </a:cubicBezTo>
                            <a:cubicBezTo>
                              <a:pt x="2" y="8"/>
                              <a:pt x="0" y="17"/>
                              <a:pt x="4" y="24"/>
                            </a:cubicBezTo>
                            <a:cubicBezTo>
                              <a:pt x="10" y="33"/>
                              <a:pt x="17" y="41"/>
                              <a:pt x="24" y="49"/>
                            </a:cubicBezTo>
                            <a:cubicBezTo>
                              <a:pt x="27" y="51"/>
                              <a:pt x="31" y="53"/>
                              <a:pt x="34" y="53"/>
                            </a:cubicBezTo>
                            <a:cubicBezTo>
                              <a:pt x="38" y="53"/>
                              <a:pt x="42" y="51"/>
                              <a:pt x="45" y="49"/>
                            </a:cubicBezTo>
                            <a:cubicBezTo>
                              <a:pt x="50" y="43"/>
                              <a:pt x="50" y="34"/>
                              <a:pt x="45" y="28"/>
                            </a:cubicBezTo>
                            <a:cubicBezTo>
                              <a:pt x="39" y="22"/>
                              <a:pt x="33" y="15"/>
                              <a:pt x="29" y="8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 sz="1200" dirty="0"/>
                      </a:p>
                    </p:txBody>
                  </p:sp>
                  <p:sp>
                    <p:nvSpPr>
                      <p:cNvPr id="1531" name="Freeform 16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471988" y="2193925"/>
                        <a:ext cx="25400" cy="52388"/>
                      </a:xfrm>
                      <a:custGeom>
                        <a:avLst/>
                        <a:gdLst>
                          <a:gd name="T0" fmla="*/ 14 w 29"/>
                          <a:gd name="T1" fmla="*/ 58 h 58"/>
                          <a:gd name="T2" fmla="*/ 29 w 29"/>
                          <a:gd name="T3" fmla="*/ 43 h 58"/>
                          <a:gd name="T4" fmla="*/ 29 w 29"/>
                          <a:gd name="T5" fmla="*/ 14 h 58"/>
                          <a:gd name="T6" fmla="*/ 14 w 29"/>
                          <a:gd name="T7" fmla="*/ 0 h 58"/>
                          <a:gd name="T8" fmla="*/ 0 w 29"/>
                          <a:gd name="T9" fmla="*/ 14 h 58"/>
                          <a:gd name="T10" fmla="*/ 0 w 29"/>
                          <a:gd name="T11" fmla="*/ 43 h 58"/>
                          <a:gd name="T12" fmla="*/ 14 w 29"/>
                          <a:gd name="T13" fmla="*/ 58 h 58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</a:cxnLst>
                        <a:rect l="0" t="0" r="r" b="b"/>
                        <a:pathLst>
                          <a:path w="29" h="58">
                            <a:moveTo>
                              <a:pt x="14" y="58"/>
                            </a:moveTo>
                            <a:cubicBezTo>
                              <a:pt x="22" y="58"/>
                              <a:pt x="29" y="51"/>
                              <a:pt x="29" y="43"/>
                            </a:cubicBezTo>
                            <a:cubicBezTo>
                              <a:pt x="29" y="14"/>
                              <a:pt x="29" y="14"/>
                              <a:pt x="29" y="14"/>
                            </a:cubicBezTo>
                            <a:cubicBezTo>
                              <a:pt x="29" y="6"/>
                              <a:pt x="22" y="0"/>
                              <a:pt x="14" y="0"/>
                            </a:cubicBezTo>
                            <a:cubicBezTo>
                              <a:pt x="7" y="0"/>
                              <a:pt x="0" y="6"/>
                              <a:pt x="0" y="14"/>
                            </a:cubicBezTo>
                            <a:cubicBezTo>
                              <a:pt x="0" y="43"/>
                              <a:pt x="0" y="43"/>
                              <a:pt x="0" y="43"/>
                            </a:cubicBezTo>
                            <a:cubicBezTo>
                              <a:pt x="0" y="51"/>
                              <a:pt x="7" y="58"/>
                              <a:pt x="14" y="58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 sz="1200" dirty="0"/>
                      </a:p>
                    </p:txBody>
                  </p:sp>
                  <p:sp>
                    <p:nvSpPr>
                      <p:cNvPr id="1532" name="Freeform 17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830763" y="1985963"/>
                        <a:ext cx="50800" cy="26988"/>
                      </a:xfrm>
                      <a:custGeom>
                        <a:avLst/>
                        <a:gdLst>
                          <a:gd name="T0" fmla="*/ 15 w 57"/>
                          <a:gd name="T1" fmla="*/ 29 h 29"/>
                          <a:gd name="T2" fmla="*/ 44 w 57"/>
                          <a:gd name="T3" fmla="*/ 29 h 29"/>
                          <a:gd name="T4" fmla="*/ 57 w 57"/>
                          <a:gd name="T5" fmla="*/ 15 h 29"/>
                          <a:gd name="T6" fmla="*/ 43 w 57"/>
                          <a:gd name="T7" fmla="*/ 0 h 29"/>
                          <a:gd name="T8" fmla="*/ 15 w 57"/>
                          <a:gd name="T9" fmla="*/ 0 h 29"/>
                          <a:gd name="T10" fmla="*/ 0 w 57"/>
                          <a:gd name="T11" fmla="*/ 15 h 29"/>
                          <a:gd name="T12" fmla="*/ 15 w 57"/>
                          <a:gd name="T13" fmla="*/ 29 h 29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</a:cxnLst>
                        <a:rect l="0" t="0" r="r" b="b"/>
                        <a:pathLst>
                          <a:path w="57" h="29">
                            <a:moveTo>
                              <a:pt x="15" y="29"/>
                            </a:moveTo>
                            <a:cubicBezTo>
                              <a:pt x="44" y="29"/>
                              <a:pt x="44" y="29"/>
                              <a:pt x="44" y="29"/>
                            </a:cubicBezTo>
                            <a:cubicBezTo>
                              <a:pt x="51" y="29"/>
                              <a:pt x="57" y="23"/>
                              <a:pt x="57" y="15"/>
                            </a:cubicBezTo>
                            <a:cubicBezTo>
                              <a:pt x="57" y="7"/>
                              <a:pt x="50" y="0"/>
                              <a:pt x="43" y="0"/>
                            </a:cubicBezTo>
                            <a:cubicBezTo>
                              <a:pt x="15" y="0"/>
                              <a:pt x="15" y="0"/>
                              <a:pt x="15" y="0"/>
                            </a:cubicBezTo>
                            <a:cubicBezTo>
                              <a:pt x="7" y="0"/>
                              <a:pt x="0" y="7"/>
                              <a:pt x="0" y="15"/>
                            </a:cubicBezTo>
                            <a:cubicBezTo>
                              <a:pt x="0" y="23"/>
                              <a:pt x="7" y="29"/>
                              <a:pt x="15" y="29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 sz="1200" dirty="0"/>
                      </a:p>
                    </p:txBody>
                  </p:sp>
                  <p:sp>
                    <p:nvSpPr>
                      <p:cNvPr id="1533" name="Freeform 18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905376" y="1997075"/>
                        <a:ext cx="50800" cy="41275"/>
                      </a:xfrm>
                      <a:custGeom>
                        <a:avLst/>
                        <a:gdLst>
                          <a:gd name="T0" fmla="*/ 10 w 56"/>
                          <a:gd name="T1" fmla="*/ 30 h 47"/>
                          <a:gd name="T2" fmla="*/ 31 w 56"/>
                          <a:gd name="T3" fmla="*/ 43 h 47"/>
                          <a:gd name="T4" fmla="*/ 40 w 56"/>
                          <a:gd name="T5" fmla="*/ 47 h 47"/>
                          <a:gd name="T6" fmla="*/ 51 w 56"/>
                          <a:gd name="T7" fmla="*/ 41 h 47"/>
                          <a:gd name="T8" fmla="*/ 49 w 56"/>
                          <a:gd name="T9" fmla="*/ 21 h 47"/>
                          <a:gd name="T10" fmla="*/ 22 w 56"/>
                          <a:gd name="T11" fmla="*/ 4 h 47"/>
                          <a:gd name="T12" fmla="*/ 3 w 56"/>
                          <a:gd name="T13" fmla="*/ 11 h 47"/>
                          <a:gd name="T14" fmla="*/ 10 w 56"/>
                          <a:gd name="T15" fmla="*/ 30 h 47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</a:cxnLst>
                        <a:rect l="0" t="0" r="r" b="b"/>
                        <a:pathLst>
                          <a:path w="56" h="47">
                            <a:moveTo>
                              <a:pt x="10" y="30"/>
                            </a:moveTo>
                            <a:cubicBezTo>
                              <a:pt x="17" y="33"/>
                              <a:pt x="25" y="38"/>
                              <a:pt x="31" y="43"/>
                            </a:cubicBezTo>
                            <a:cubicBezTo>
                              <a:pt x="34" y="46"/>
                              <a:pt x="37" y="47"/>
                              <a:pt x="40" y="47"/>
                            </a:cubicBezTo>
                            <a:cubicBezTo>
                              <a:pt x="44" y="47"/>
                              <a:pt x="49" y="45"/>
                              <a:pt x="51" y="41"/>
                            </a:cubicBezTo>
                            <a:cubicBezTo>
                              <a:pt x="56" y="35"/>
                              <a:pt x="55" y="26"/>
                              <a:pt x="49" y="21"/>
                            </a:cubicBezTo>
                            <a:cubicBezTo>
                              <a:pt x="41" y="14"/>
                              <a:pt x="32" y="9"/>
                              <a:pt x="22" y="4"/>
                            </a:cubicBezTo>
                            <a:cubicBezTo>
                              <a:pt x="15" y="0"/>
                              <a:pt x="7" y="3"/>
                              <a:pt x="3" y="11"/>
                            </a:cubicBezTo>
                            <a:cubicBezTo>
                              <a:pt x="0" y="18"/>
                              <a:pt x="3" y="26"/>
                              <a:pt x="10" y="30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 sz="1200" dirty="0"/>
                      </a:p>
                    </p:txBody>
                  </p:sp>
                  <p:sp>
                    <p:nvSpPr>
                      <p:cNvPr id="1534" name="Freeform 19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476751" y="2039938"/>
                        <a:ext cx="39688" cy="52388"/>
                      </a:xfrm>
                      <a:custGeom>
                        <a:avLst/>
                        <a:gdLst>
                          <a:gd name="T0" fmla="*/ 12 w 45"/>
                          <a:gd name="T1" fmla="*/ 56 h 57"/>
                          <a:gd name="T2" fmla="*/ 16 w 45"/>
                          <a:gd name="T3" fmla="*/ 57 h 57"/>
                          <a:gd name="T4" fmla="*/ 30 w 45"/>
                          <a:gd name="T5" fmla="*/ 47 h 57"/>
                          <a:gd name="T6" fmla="*/ 41 w 45"/>
                          <a:gd name="T7" fmla="*/ 24 h 57"/>
                          <a:gd name="T8" fmla="*/ 36 w 45"/>
                          <a:gd name="T9" fmla="*/ 4 h 57"/>
                          <a:gd name="T10" fmla="*/ 16 w 45"/>
                          <a:gd name="T11" fmla="*/ 9 h 57"/>
                          <a:gd name="T12" fmla="*/ 3 w 45"/>
                          <a:gd name="T13" fmla="*/ 38 h 57"/>
                          <a:gd name="T14" fmla="*/ 12 w 45"/>
                          <a:gd name="T15" fmla="*/ 56 h 57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</a:cxnLst>
                        <a:rect l="0" t="0" r="r" b="b"/>
                        <a:pathLst>
                          <a:path w="45" h="57">
                            <a:moveTo>
                              <a:pt x="12" y="56"/>
                            </a:moveTo>
                            <a:cubicBezTo>
                              <a:pt x="13" y="57"/>
                              <a:pt x="15" y="57"/>
                              <a:pt x="16" y="57"/>
                            </a:cubicBezTo>
                            <a:cubicBezTo>
                              <a:pt x="22" y="57"/>
                              <a:pt x="28" y="53"/>
                              <a:pt x="30" y="47"/>
                            </a:cubicBezTo>
                            <a:cubicBezTo>
                              <a:pt x="33" y="39"/>
                              <a:pt x="36" y="32"/>
                              <a:pt x="41" y="24"/>
                            </a:cubicBezTo>
                            <a:cubicBezTo>
                              <a:pt x="45" y="17"/>
                              <a:pt x="43" y="9"/>
                              <a:pt x="36" y="4"/>
                            </a:cubicBezTo>
                            <a:cubicBezTo>
                              <a:pt x="29" y="0"/>
                              <a:pt x="21" y="2"/>
                              <a:pt x="16" y="9"/>
                            </a:cubicBezTo>
                            <a:cubicBezTo>
                              <a:pt x="11" y="18"/>
                              <a:pt x="6" y="28"/>
                              <a:pt x="3" y="38"/>
                            </a:cubicBezTo>
                            <a:cubicBezTo>
                              <a:pt x="0" y="45"/>
                              <a:pt x="4" y="54"/>
                              <a:pt x="12" y="56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 sz="1200" dirty="0"/>
                      </a:p>
                    </p:txBody>
                  </p:sp>
                  <p:sp>
                    <p:nvSpPr>
                      <p:cNvPr id="1535" name="Freeform 20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522788" y="1992313"/>
                        <a:ext cx="52388" cy="39688"/>
                      </a:xfrm>
                      <a:custGeom>
                        <a:avLst/>
                        <a:gdLst>
                          <a:gd name="T0" fmla="*/ 55 w 58"/>
                          <a:gd name="T1" fmla="*/ 11 h 43"/>
                          <a:gd name="T2" fmla="*/ 37 w 58"/>
                          <a:gd name="T3" fmla="*/ 2 h 43"/>
                          <a:gd name="T4" fmla="*/ 9 w 58"/>
                          <a:gd name="T5" fmla="*/ 17 h 43"/>
                          <a:gd name="T6" fmla="*/ 4 w 58"/>
                          <a:gd name="T7" fmla="*/ 37 h 43"/>
                          <a:gd name="T8" fmla="*/ 16 w 58"/>
                          <a:gd name="T9" fmla="*/ 43 h 43"/>
                          <a:gd name="T10" fmla="*/ 24 w 58"/>
                          <a:gd name="T11" fmla="*/ 41 h 43"/>
                          <a:gd name="T12" fmla="*/ 47 w 58"/>
                          <a:gd name="T13" fmla="*/ 29 h 43"/>
                          <a:gd name="T14" fmla="*/ 55 w 58"/>
                          <a:gd name="T15" fmla="*/ 11 h 43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</a:cxnLst>
                        <a:rect l="0" t="0" r="r" b="b"/>
                        <a:pathLst>
                          <a:path w="58" h="43">
                            <a:moveTo>
                              <a:pt x="55" y="11"/>
                            </a:moveTo>
                            <a:cubicBezTo>
                              <a:pt x="53" y="3"/>
                              <a:pt x="44" y="0"/>
                              <a:pt x="37" y="2"/>
                            </a:cubicBezTo>
                            <a:cubicBezTo>
                              <a:pt x="27" y="6"/>
                              <a:pt x="17" y="11"/>
                              <a:pt x="9" y="17"/>
                            </a:cubicBezTo>
                            <a:cubicBezTo>
                              <a:pt x="2" y="21"/>
                              <a:pt x="0" y="30"/>
                              <a:pt x="4" y="37"/>
                            </a:cubicBezTo>
                            <a:cubicBezTo>
                              <a:pt x="7" y="41"/>
                              <a:pt x="12" y="43"/>
                              <a:pt x="16" y="43"/>
                            </a:cubicBezTo>
                            <a:cubicBezTo>
                              <a:pt x="19" y="43"/>
                              <a:pt x="22" y="43"/>
                              <a:pt x="24" y="41"/>
                            </a:cubicBezTo>
                            <a:cubicBezTo>
                              <a:pt x="31" y="36"/>
                              <a:pt x="39" y="32"/>
                              <a:pt x="47" y="29"/>
                            </a:cubicBezTo>
                            <a:cubicBezTo>
                              <a:pt x="54" y="27"/>
                              <a:pt x="58" y="18"/>
                              <a:pt x="55" y="11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 sz="1200" dirty="0"/>
                      </a:p>
                    </p:txBody>
                  </p:sp>
                  <p:sp>
                    <p:nvSpPr>
                      <p:cNvPr id="1536" name="Freeform 21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959351" y="2051050"/>
                        <a:ext cx="36513" cy="52388"/>
                      </a:xfrm>
                      <a:custGeom>
                        <a:avLst/>
                        <a:gdLst>
                          <a:gd name="T0" fmla="*/ 13 w 42"/>
                          <a:gd name="T1" fmla="*/ 47 h 58"/>
                          <a:gd name="T2" fmla="*/ 27 w 42"/>
                          <a:gd name="T3" fmla="*/ 58 h 58"/>
                          <a:gd name="T4" fmla="*/ 30 w 42"/>
                          <a:gd name="T5" fmla="*/ 57 h 58"/>
                          <a:gd name="T6" fmla="*/ 41 w 42"/>
                          <a:gd name="T7" fmla="*/ 40 h 58"/>
                          <a:gd name="T8" fmla="*/ 30 w 42"/>
                          <a:gd name="T9" fmla="*/ 10 h 58"/>
                          <a:gd name="T10" fmla="*/ 11 w 42"/>
                          <a:gd name="T11" fmla="*/ 4 h 58"/>
                          <a:gd name="T12" fmla="*/ 4 w 42"/>
                          <a:gd name="T13" fmla="*/ 23 h 58"/>
                          <a:gd name="T14" fmla="*/ 13 w 42"/>
                          <a:gd name="T15" fmla="*/ 47 h 58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</a:cxnLst>
                        <a:rect l="0" t="0" r="r" b="b"/>
                        <a:pathLst>
                          <a:path w="42" h="58">
                            <a:moveTo>
                              <a:pt x="13" y="47"/>
                            </a:moveTo>
                            <a:cubicBezTo>
                              <a:pt x="14" y="53"/>
                              <a:pt x="20" y="58"/>
                              <a:pt x="27" y="58"/>
                            </a:cubicBezTo>
                            <a:cubicBezTo>
                              <a:pt x="28" y="58"/>
                              <a:pt x="29" y="58"/>
                              <a:pt x="30" y="57"/>
                            </a:cubicBezTo>
                            <a:cubicBezTo>
                              <a:pt x="38" y="56"/>
                              <a:pt x="42" y="48"/>
                              <a:pt x="41" y="40"/>
                            </a:cubicBezTo>
                            <a:cubicBezTo>
                              <a:pt x="38" y="30"/>
                              <a:pt x="35" y="20"/>
                              <a:pt x="30" y="10"/>
                            </a:cubicBezTo>
                            <a:cubicBezTo>
                              <a:pt x="26" y="3"/>
                              <a:pt x="18" y="0"/>
                              <a:pt x="11" y="4"/>
                            </a:cubicBezTo>
                            <a:cubicBezTo>
                              <a:pt x="3" y="7"/>
                              <a:pt x="0" y="16"/>
                              <a:pt x="4" y="23"/>
                            </a:cubicBezTo>
                            <a:cubicBezTo>
                              <a:pt x="8" y="31"/>
                              <a:pt x="11" y="39"/>
                              <a:pt x="13" y="47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 sz="1200" dirty="0"/>
                      </a:p>
                    </p:txBody>
                  </p:sp>
                  <p:sp>
                    <p:nvSpPr>
                      <p:cNvPr id="1537" name="Freeform 22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598988" y="1985963"/>
                        <a:ext cx="52388" cy="26988"/>
                      </a:xfrm>
                      <a:custGeom>
                        <a:avLst/>
                        <a:gdLst>
                          <a:gd name="T0" fmla="*/ 14 w 58"/>
                          <a:gd name="T1" fmla="*/ 29 h 29"/>
                          <a:gd name="T2" fmla="*/ 43 w 58"/>
                          <a:gd name="T3" fmla="*/ 29 h 29"/>
                          <a:gd name="T4" fmla="*/ 58 w 58"/>
                          <a:gd name="T5" fmla="*/ 15 h 29"/>
                          <a:gd name="T6" fmla="*/ 43 w 58"/>
                          <a:gd name="T7" fmla="*/ 0 h 29"/>
                          <a:gd name="T8" fmla="*/ 14 w 58"/>
                          <a:gd name="T9" fmla="*/ 0 h 29"/>
                          <a:gd name="T10" fmla="*/ 0 w 58"/>
                          <a:gd name="T11" fmla="*/ 15 h 29"/>
                          <a:gd name="T12" fmla="*/ 14 w 58"/>
                          <a:gd name="T13" fmla="*/ 29 h 29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</a:cxnLst>
                        <a:rect l="0" t="0" r="r" b="b"/>
                        <a:pathLst>
                          <a:path w="58" h="29">
                            <a:moveTo>
                              <a:pt x="14" y="29"/>
                            </a:moveTo>
                            <a:cubicBezTo>
                              <a:pt x="43" y="29"/>
                              <a:pt x="43" y="29"/>
                              <a:pt x="43" y="29"/>
                            </a:cubicBezTo>
                            <a:cubicBezTo>
                              <a:pt x="51" y="29"/>
                              <a:pt x="58" y="23"/>
                              <a:pt x="58" y="15"/>
                            </a:cubicBezTo>
                            <a:cubicBezTo>
                              <a:pt x="58" y="7"/>
                              <a:pt x="51" y="0"/>
                              <a:pt x="43" y="0"/>
                            </a:cubicBezTo>
                            <a:cubicBezTo>
                              <a:pt x="14" y="0"/>
                              <a:pt x="14" y="0"/>
                              <a:pt x="14" y="0"/>
                            </a:cubicBezTo>
                            <a:cubicBezTo>
                              <a:pt x="6" y="0"/>
                              <a:pt x="0" y="7"/>
                              <a:pt x="0" y="15"/>
                            </a:cubicBezTo>
                            <a:cubicBezTo>
                              <a:pt x="0" y="23"/>
                              <a:pt x="6" y="29"/>
                              <a:pt x="14" y="29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 sz="1200" dirty="0"/>
                      </a:p>
                    </p:txBody>
                  </p:sp>
                  <p:sp>
                    <p:nvSpPr>
                      <p:cNvPr id="1538" name="Freeform 23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676776" y="1985963"/>
                        <a:ext cx="50800" cy="26988"/>
                      </a:xfrm>
                      <a:custGeom>
                        <a:avLst/>
                        <a:gdLst>
                          <a:gd name="T0" fmla="*/ 15 w 58"/>
                          <a:gd name="T1" fmla="*/ 29 h 29"/>
                          <a:gd name="T2" fmla="*/ 43 w 58"/>
                          <a:gd name="T3" fmla="*/ 29 h 29"/>
                          <a:gd name="T4" fmla="*/ 58 w 58"/>
                          <a:gd name="T5" fmla="*/ 15 h 29"/>
                          <a:gd name="T6" fmla="*/ 43 w 58"/>
                          <a:gd name="T7" fmla="*/ 0 h 29"/>
                          <a:gd name="T8" fmla="*/ 15 w 58"/>
                          <a:gd name="T9" fmla="*/ 0 h 29"/>
                          <a:gd name="T10" fmla="*/ 0 w 58"/>
                          <a:gd name="T11" fmla="*/ 15 h 29"/>
                          <a:gd name="T12" fmla="*/ 15 w 58"/>
                          <a:gd name="T13" fmla="*/ 29 h 29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</a:cxnLst>
                        <a:rect l="0" t="0" r="r" b="b"/>
                        <a:pathLst>
                          <a:path w="58" h="29">
                            <a:moveTo>
                              <a:pt x="15" y="29"/>
                            </a:moveTo>
                            <a:cubicBezTo>
                              <a:pt x="43" y="29"/>
                              <a:pt x="43" y="29"/>
                              <a:pt x="43" y="29"/>
                            </a:cubicBezTo>
                            <a:cubicBezTo>
                              <a:pt x="51" y="29"/>
                              <a:pt x="58" y="23"/>
                              <a:pt x="58" y="15"/>
                            </a:cubicBezTo>
                            <a:cubicBezTo>
                              <a:pt x="58" y="7"/>
                              <a:pt x="51" y="0"/>
                              <a:pt x="43" y="0"/>
                            </a:cubicBezTo>
                            <a:cubicBezTo>
                              <a:pt x="15" y="0"/>
                              <a:pt x="15" y="0"/>
                              <a:pt x="15" y="0"/>
                            </a:cubicBezTo>
                            <a:cubicBezTo>
                              <a:pt x="7" y="0"/>
                              <a:pt x="0" y="7"/>
                              <a:pt x="0" y="15"/>
                            </a:cubicBezTo>
                            <a:cubicBezTo>
                              <a:pt x="0" y="23"/>
                              <a:pt x="7" y="29"/>
                              <a:pt x="15" y="29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 sz="1200" dirty="0"/>
                      </a:p>
                    </p:txBody>
                  </p:sp>
                  <p:sp>
                    <p:nvSpPr>
                      <p:cNvPr id="1539" name="Freeform 24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752976" y="1985963"/>
                        <a:ext cx="52388" cy="26988"/>
                      </a:xfrm>
                      <a:custGeom>
                        <a:avLst/>
                        <a:gdLst>
                          <a:gd name="T0" fmla="*/ 15 w 58"/>
                          <a:gd name="T1" fmla="*/ 29 h 29"/>
                          <a:gd name="T2" fmla="*/ 43 w 58"/>
                          <a:gd name="T3" fmla="*/ 29 h 29"/>
                          <a:gd name="T4" fmla="*/ 58 w 58"/>
                          <a:gd name="T5" fmla="*/ 15 h 29"/>
                          <a:gd name="T6" fmla="*/ 43 w 58"/>
                          <a:gd name="T7" fmla="*/ 0 h 29"/>
                          <a:gd name="T8" fmla="*/ 15 w 58"/>
                          <a:gd name="T9" fmla="*/ 0 h 29"/>
                          <a:gd name="T10" fmla="*/ 0 w 58"/>
                          <a:gd name="T11" fmla="*/ 15 h 29"/>
                          <a:gd name="T12" fmla="*/ 15 w 58"/>
                          <a:gd name="T13" fmla="*/ 29 h 29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</a:cxnLst>
                        <a:rect l="0" t="0" r="r" b="b"/>
                        <a:pathLst>
                          <a:path w="58" h="29">
                            <a:moveTo>
                              <a:pt x="15" y="29"/>
                            </a:moveTo>
                            <a:cubicBezTo>
                              <a:pt x="43" y="29"/>
                              <a:pt x="43" y="29"/>
                              <a:pt x="43" y="29"/>
                            </a:cubicBezTo>
                            <a:cubicBezTo>
                              <a:pt x="51" y="29"/>
                              <a:pt x="58" y="23"/>
                              <a:pt x="58" y="15"/>
                            </a:cubicBezTo>
                            <a:cubicBezTo>
                              <a:pt x="58" y="7"/>
                              <a:pt x="51" y="0"/>
                              <a:pt x="43" y="0"/>
                            </a:cubicBezTo>
                            <a:cubicBezTo>
                              <a:pt x="15" y="0"/>
                              <a:pt x="15" y="0"/>
                              <a:pt x="15" y="0"/>
                            </a:cubicBezTo>
                            <a:cubicBezTo>
                              <a:pt x="7" y="0"/>
                              <a:pt x="0" y="7"/>
                              <a:pt x="0" y="15"/>
                            </a:cubicBezTo>
                            <a:cubicBezTo>
                              <a:pt x="0" y="23"/>
                              <a:pt x="7" y="29"/>
                              <a:pt x="15" y="29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 sz="1200" dirty="0"/>
                      </a:p>
                    </p:txBody>
                  </p:sp>
                  <p:sp>
                    <p:nvSpPr>
                      <p:cNvPr id="1540" name="Freeform 25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471988" y="2349500"/>
                        <a:ext cx="26988" cy="52388"/>
                      </a:xfrm>
                      <a:custGeom>
                        <a:avLst/>
                        <a:gdLst>
                          <a:gd name="T0" fmla="*/ 30 w 31"/>
                          <a:gd name="T1" fmla="*/ 42 h 58"/>
                          <a:gd name="T2" fmla="*/ 29 w 31"/>
                          <a:gd name="T3" fmla="*/ 28 h 58"/>
                          <a:gd name="T4" fmla="*/ 29 w 31"/>
                          <a:gd name="T5" fmla="*/ 15 h 58"/>
                          <a:gd name="T6" fmla="*/ 14 w 31"/>
                          <a:gd name="T7" fmla="*/ 0 h 58"/>
                          <a:gd name="T8" fmla="*/ 0 w 31"/>
                          <a:gd name="T9" fmla="*/ 15 h 58"/>
                          <a:gd name="T10" fmla="*/ 0 w 31"/>
                          <a:gd name="T11" fmla="*/ 28 h 58"/>
                          <a:gd name="T12" fmla="*/ 1 w 31"/>
                          <a:gd name="T13" fmla="*/ 45 h 58"/>
                          <a:gd name="T14" fmla="*/ 15 w 31"/>
                          <a:gd name="T15" fmla="*/ 58 h 58"/>
                          <a:gd name="T16" fmla="*/ 17 w 31"/>
                          <a:gd name="T17" fmla="*/ 58 h 58"/>
                          <a:gd name="T18" fmla="*/ 30 w 31"/>
                          <a:gd name="T19" fmla="*/ 42 h 58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</a:cxnLst>
                        <a:rect l="0" t="0" r="r" b="b"/>
                        <a:pathLst>
                          <a:path w="31" h="58">
                            <a:moveTo>
                              <a:pt x="30" y="42"/>
                            </a:moveTo>
                            <a:cubicBezTo>
                              <a:pt x="29" y="37"/>
                              <a:pt x="29" y="33"/>
                              <a:pt x="29" y="28"/>
                            </a:cubicBezTo>
                            <a:cubicBezTo>
                              <a:pt x="29" y="15"/>
                              <a:pt x="29" y="15"/>
                              <a:pt x="29" y="15"/>
                            </a:cubicBezTo>
                            <a:cubicBezTo>
                              <a:pt x="29" y="7"/>
                              <a:pt x="22" y="0"/>
                              <a:pt x="14" y="0"/>
                            </a:cubicBezTo>
                            <a:cubicBezTo>
                              <a:pt x="7" y="0"/>
                              <a:pt x="0" y="7"/>
                              <a:pt x="0" y="15"/>
                            </a:cubicBezTo>
                            <a:cubicBezTo>
                              <a:pt x="0" y="28"/>
                              <a:pt x="0" y="28"/>
                              <a:pt x="0" y="28"/>
                            </a:cubicBezTo>
                            <a:cubicBezTo>
                              <a:pt x="0" y="34"/>
                              <a:pt x="0" y="39"/>
                              <a:pt x="1" y="45"/>
                            </a:cubicBezTo>
                            <a:cubicBezTo>
                              <a:pt x="2" y="52"/>
                              <a:pt x="8" y="58"/>
                              <a:pt x="15" y="58"/>
                            </a:cubicBezTo>
                            <a:cubicBezTo>
                              <a:pt x="16" y="58"/>
                              <a:pt x="17" y="58"/>
                              <a:pt x="17" y="58"/>
                            </a:cubicBezTo>
                            <a:cubicBezTo>
                              <a:pt x="25" y="57"/>
                              <a:pt x="31" y="50"/>
                              <a:pt x="30" y="42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 sz="1200" dirty="0"/>
                      </a:p>
                    </p:txBody>
                  </p:sp>
                  <p:sp>
                    <p:nvSpPr>
                      <p:cNvPr id="1541" name="Freeform 26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973638" y="2282825"/>
                        <a:ext cx="25400" cy="52388"/>
                      </a:xfrm>
                      <a:custGeom>
                        <a:avLst/>
                        <a:gdLst>
                          <a:gd name="T0" fmla="*/ 14 w 29"/>
                          <a:gd name="T1" fmla="*/ 0 h 58"/>
                          <a:gd name="T2" fmla="*/ 0 w 29"/>
                          <a:gd name="T3" fmla="*/ 15 h 58"/>
                          <a:gd name="T4" fmla="*/ 0 w 29"/>
                          <a:gd name="T5" fmla="*/ 44 h 58"/>
                          <a:gd name="T6" fmla="*/ 14 w 29"/>
                          <a:gd name="T7" fmla="*/ 58 h 58"/>
                          <a:gd name="T8" fmla="*/ 29 w 29"/>
                          <a:gd name="T9" fmla="*/ 44 h 58"/>
                          <a:gd name="T10" fmla="*/ 29 w 29"/>
                          <a:gd name="T11" fmla="*/ 15 h 58"/>
                          <a:gd name="T12" fmla="*/ 14 w 29"/>
                          <a:gd name="T13" fmla="*/ 0 h 58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</a:cxnLst>
                        <a:rect l="0" t="0" r="r" b="b"/>
                        <a:pathLst>
                          <a:path w="29" h="58">
                            <a:moveTo>
                              <a:pt x="14" y="0"/>
                            </a:moveTo>
                            <a:cubicBezTo>
                              <a:pt x="6" y="0"/>
                              <a:pt x="0" y="7"/>
                              <a:pt x="0" y="15"/>
                            </a:cubicBezTo>
                            <a:cubicBezTo>
                              <a:pt x="0" y="44"/>
                              <a:pt x="0" y="44"/>
                              <a:pt x="0" y="44"/>
                            </a:cubicBezTo>
                            <a:cubicBezTo>
                              <a:pt x="0" y="52"/>
                              <a:pt x="6" y="58"/>
                              <a:pt x="14" y="58"/>
                            </a:cubicBezTo>
                            <a:cubicBezTo>
                              <a:pt x="22" y="58"/>
                              <a:pt x="29" y="52"/>
                              <a:pt x="29" y="44"/>
                            </a:cubicBezTo>
                            <a:cubicBezTo>
                              <a:pt x="29" y="15"/>
                              <a:pt x="29" y="15"/>
                              <a:pt x="29" y="15"/>
                            </a:cubicBezTo>
                            <a:cubicBezTo>
                              <a:pt x="29" y="7"/>
                              <a:pt x="22" y="0"/>
                              <a:pt x="14" y="0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 sz="1200" dirty="0"/>
                      </a:p>
                    </p:txBody>
                  </p:sp>
                  <p:sp>
                    <p:nvSpPr>
                      <p:cNvPr id="1542" name="Freeform 28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927601" y="2432050"/>
                        <a:ext cx="47625" cy="46038"/>
                      </a:xfrm>
                      <a:custGeom>
                        <a:avLst/>
                        <a:gdLst>
                          <a:gd name="T0" fmla="*/ 25 w 53"/>
                          <a:gd name="T1" fmla="*/ 7 h 51"/>
                          <a:gd name="T2" fmla="*/ 7 w 53"/>
                          <a:gd name="T3" fmla="*/ 25 h 51"/>
                          <a:gd name="T4" fmla="*/ 5 w 53"/>
                          <a:gd name="T5" fmla="*/ 45 h 51"/>
                          <a:gd name="T6" fmla="*/ 16 w 53"/>
                          <a:gd name="T7" fmla="*/ 51 h 51"/>
                          <a:gd name="T8" fmla="*/ 25 w 53"/>
                          <a:gd name="T9" fmla="*/ 47 h 51"/>
                          <a:gd name="T10" fmla="*/ 48 w 53"/>
                          <a:gd name="T11" fmla="*/ 25 h 51"/>
                          <a:gd name="T12" fmla="*/ 45 w 53"/>
                          <a:gd name="T13" fmla="*/ 5 h 51"/>
                          <a:gd name="T14" fmla="*/ 25 w 53"/>
                          <a:gd name="T15" fmla="*/ 7 h 51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</a:cxnLst>
                        <a:rect l="0" t="0" r="r" b="b"/>
                        <a:pathLst>
                          <a:path w="53" h="51">
                            <a:moveTo>
                              <a:pt x="25" y="7"/>
                            </a:moveTo>
                            <a:cubicBezTo>
                              <a:pt x="20" y="14"/>
                              <a:pt x="14" y="20"/>
                              <a:pt x="7" y="25"/>
                            </a:cubicBezTo>
                            <a:cubicBezTo>
                              <a:pt x="1" y="30"/>
                              <a:pt x="0" y="39"/>
                              <a:pt x="5" y="45"/>
                            </a:cubicBezTo>
                            <a:cubicBezTo>
                              <a:pt x="8" y="49"/>
                              <a:pt x="12" y="51"/>
                              <a:pt x="16" y="51"/>
                            </a:cubicBezTo>
                            <a:cubicBezTo>
                              <a:pt x="20" y="51"/>
                              <a:pt x="23" y="50"/>
                              <a:pt x="25" y="47"/>
                            </a:cubicBezTo>
                            <a:cubicBezTo>
                              <a:pt x="34" y="41"/>
                              <a:pt x="41" y="33"/>
                              <a:pt x="48" y="25"/>
                            </a:cubicBezTo>
                            <a:cubicBezTo>
                              <a:pt x="53" y="19"/>
                              <a:pt x="52" y="9"/>
                              <a:pt x="45" y="5"/>
                            </a:cubicBezTo>
                            <a:cubicBezTo>
                              <a:pt x="39" y="0"/>
                              <a:pt x="30" y="1"/>
                              <a:pt x="25" y="7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 sz="1200" dirty="0"/>
                      </a:p>
                    </p:txBody>
                  </p:sp>
                  <p:sp>
                    <p:nvSpPr>
                      <p:cNvPr id="1543" name="Freeform 29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968876" y="2360613"/>
                        <a:ext cx="30163" cy="52388"/>
                      </a:xfrm>
                      <a:custGeom>
                        <a:avLst/>
                        <a:gdLst>
                          <a:gd name="T0" fmla="*/ 19 w 34"/>
                          <a:gd name="T1" fmla="*/ 0 h 58"/>
                          <a:gd name="T2" fmla="*/ 5 w 34"/>
                          <a:gd name="T3" fmla="*/ 15 h 58"/>
                          <a:gd name="T4" fmla="*/ 2 w 34"/>
                          <a:gd name="T5" fmla="*/ 40 h 58"/>
                          <a:gd name="T6" fmla="*/ 13 w 34"/>
                          <a:gd name="T7" fmla="*/ 58 h 58"/>
                          <a:gd name="T8" fmla="*/ 16 w 34"/>
                          <a:gd name="T9" fmla="*/ 58 h 58"/>
                          <a:gd name="T10" fmla="*/ 30 w 34"/>
                          <a:gd name="T11" fmla="*/ 47 h 58"/>
                          <a:gd name="T12" fmla="*/ 34 w 34"/>
                          <a:gd name="T13" fmla="*/ 15 h 58"/>
                          <a:gd name="T14" fmla="*/ 34 w 34"/>
                          <a:gd name="T15" fmla="*/ 14 h 58"/>
                          <a:gd name="T16" fmla="*/ 19 w 34"/>
                          <a:gd name="T17" fmla="*/ 0 h 58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</a:cxnLst>
                        <a:rect l="0" t="0" r="r" b="b"/>
                        <a:pathLst>
                          <a:path w="34" h="58">
                            <a:moveTo>
                              <a:pt x="19" y="0"/>
                            </a:moveTo>
                            <a:cubicBezTo>
                              <a:pt x="11" y="0"/>
                              <a:pt x="5" y="7"/>
                              <a:pt x="5" y="15"/>
                            </a:cubicBezTo>
                            <a:cubicBezTo>
                              <a:pt x="5" y="24"/>
                              <a:pt x="4" y="32"/>
                              <a:pt x="2" y="40"/>
                            </a:cubicBezTo>
                            <a:cubicBezTo>
                              <a:pt x="0" y="48"/>
                              <a:pt x="5" y="56"/>
                              <a:pt x="13" y="58"/>
                            </a:cubicBezTo>
                            <a:cubicBezTo>
                              <a:pt x="14" y="58"/>
                              <a:pt x="15" y="58"/>
                              <a:pt x="16" y="58"/>
                            </a:cubicBezTo>
                            <a:cubicBezTo>
                              <a:pt x="23" y="58"/>
                              <a:pt x="29" y="53"/>
                              <a:pt x="30" y="47"/>
                            </a:cubicBezTo>
                            <a:cubicBezTo>
                              <a:pt x="32" y="36"/>
                              <a:pt x="34" y="26"/>
                              <a:pt x="34" y="15"/>
                            </a:cubicBezTo>
                            <a:cubicBezTo>
                              <a:pt x="34" y="14"/>
                              <a:pt x="34" y="14"/>
                              <a:pt x="34" y="14"/>
                            </a:cubicBezTo>
                            <a:cubicBezTo>
                              <a:pt x="34" y="6"/>
                              <a:pt x="27" y="0"/>
                              <a:pt x="19" y="0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 sz="1200" dirty="0"/>
                      </a:p>
                    </p:txBody>
                  </p:sp>
                  <p:sp>
                    <p:nvSpPr>
                      <p:cNvPr id="1544" name="Freeform 30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973638" y="2205038"/>
                        <a:ext cx="25400" cy="52388"/>
                      </a:xfrm>
                      <a:custGeom>
                        <a:avLst/>
                        <a:gdLst>
                          <a:gd name="T0" fmla="*/ 14 w 29"/>
                          <a:gd name="T1" fmla="*/ 0 h 58"/>
                          <a:gd name="T2" fmla="*/ 0 w 29"/>
                          <a:gd name="T3" fmla="*/ 15 h 58"/>
                          <a:gd name="T4" fmla="*/ 0 w 29"/>
                          <a:gd name="T5" fmla="*/ 43 h 58"/>
                          <a:gd name="T6" fmla="*/ 14 w 29"/>
                          <a:gd name="T7" fmla="*/ 58 h 58"/>
                          <a:gd name="T8" fmla="*/ 29 w 29"/>
                          <a:gd name="T9" fmla="*/ 43 h 58"/>
                          <a:gd name="T10" fmla="*/ 29 w 29"/>
                          <a:gd name="T11" fmla="*/ 15 h 58"/>
                          <a:gd name="T12" fmla="*/ 14 w 29"/>
                          <a:gd name="T13" fmla="*/ 0 h 58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</a:cxnLst>
                        <a:rect l="0" t="0" r="r" b="b"/>
                        <a:pathLst>
                          <a:path w="29" h="58">
                            <a:moveTo>
                              <a:pt x="14" y="0"/>
                            </a:moveTo>
                            <a:cubicBezTo>
                              <a:pt x="6" y="0"/>
                              <a:pt x="0" y="7"/>
                              <a:pt x="0" y="15"/>
                            </a:cubicBezTo>
                            <a:cubicBezTo>
                              <a:pt x="0" y="43"/>
                              <a:pt x="0" y="43"/>
                              <a:pt x="0" y="43"/>
                            </a:cubicBezTo>
                            <a:cubicBezTo>
                              <a:pt x="0" y="51"/>
                              <a:pt x="6" y="58"/>
                              <a:pt x="14" y="58"/>
                            </a:cubicBezTo>
                            <a:cubicBezTo>
                              <a:pt x="22" y="58"/>
                              <a:pt x="29" y="51"/>
                              <a:pt x="29" y="43"/>
                            </a:cubicBezTo>
                            <a:cubicBezTo>
                              <a:pt x="29" y="15"/>
                              <a:pt x="29" y="15"/>
                              <a:pt x="29" y="15"/>
                            </a:cubicBezTo>
                            <a:cubicBezTo>
                              <a:pt x="29" y="7"/>
                              <a:pt x="22" y="0"/>
                              <a:pt x="14" y="0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 sz="1200" dirty="0"/>
                      </a:p>
                    </p:txBody>
                  </p:sp>
                  <p:sp>
                    <p:nvSpPr>
                      <p:cNvPr id="1545" name="Freeform 31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973638" y="2127250"/>
                        <a:ext cx="25400" cy="52388"/>
                      </a:xfrm>
                      <a:custGeom>
                        <a:avLst/>
                        <a:gdLst>
                          <a:gd name="T0" fmla="*/ 14 w 29"/>
                          <a:gd name="T1" fmla="*/ 0 h 58"/>
                          <a:gd name="T2" fmla="*/ 0 w 29"/>
                          <a:gd name="T3" fmla="*/ 15 h 58"/>
                          <a:gd name="T4" fmla="*/ 0 w 29"/>
                          <a:gd name="T5" fmla="*/ 43 h 58"/>
                          <a:gd name="T6" fmla="*/ 14 w 29"/>
                          <a:gd name="T7" fmla="*/ 58 h 58"/>
                          <a:gd name="T8" fmla="*/ 29 w 29"/>
                          <a:gd name="T9" fmla="*/ 43 h 58"/>
                          <a:gd name="T10" fmla="*/ 29 w 29"/>
                          <a:gd name="T11" fmla="*/ 15 h 58"/>
                          <a:gd name="T12" fmla="*/ 14 w 29"/>
                          <a:gd name="T13" fmla="*/ 0 h 58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</a:cxnLst>
                        <a:rect l="0" t="0" r="r" b="b"/>
                        <a:pathLst>
                          <a:path w="29" h="58">
                            <a:moveTo>
                              <a:pt x="14" y="0"/>
                            </a:moveTo>
                            <a:cubicBezTo>
                              <a:pt x="6" y="0"/>
                              <a:pt x="0" y="7"/>
                              <a:pt x="0" y="15"/>
                            </a:cubicBezTo>
                            <a:cubicBezTo>
                              <a:pt x="0" y="43"/>
                              <a:pt x="0" y="43"/>
                              <a:pt x="0" y="43"/>
                            </a:cubicBezTo>
                            <a:cubicBezTo>
                              <a:pt x="0" y="51"/>
                              <a:pt x="6" y="58"/>
                              <a:pt x="14" y="58"/>
                            </a:cubicBezTo>
                            <a:cubicBezTo>
                              <a:pt x="22" y="58"/>
                              <a:pt x="29" y="51"/>
                              <a:pt x="29" y="43"/>
                            </a:cubicBezTo>
                            <a:cubicBezTo>
                              <a:pt x="29" y="15"/>
                              <a:pt x="29" y="15"/>
                              <a:pt x="29" y="15"/>
                            </a:cubicBezTo>
                            <a:cubicBezTo>
                              <a:pt x="29" y="7"/>
                              <a:pt x="22" y="0"/>
                              <a:pt x="14" y="0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 sz="1200" dirty="0"/>
                      </a:p>
                    </p:txBody>
                  </p:sp>
                  <p:sp>
                    <p:nvSpPr>
                      <p:cNvPr id="1546" name="Freeform 32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546601" y="2470150"/>
                        <a:ext cx="53975" cy="33338"/>
                      </a:xfrm>
                      <a:custGeom>
                        <a:avLst/>
                        <a:gdLst>
                          <a:gd name="T0" fmla="*/ 46 w 60"/>
                          <a:gd name="T1" fmla="*/ 8 h 37"/>
                          <a:gd name="T2" fmla="*/ 21 w 60"/>
                          <a:gd name="T3" fmla="*/ 2 h 37"/>
                          <a:gd name="T4" fmla="*/ 3 w 60"/>
                          <a:gd name="T5" fmla="*/ 11 h 37"/>
                          <a:gd name="T6" fmla="*/ 12 w 60"/>
                          <a:gd name="T7" fmla="*/ 30 h 37"/>
                          <a:gd name="T8" fmla="*/ 43 w 60"/>
                          <a:gd name="T9" fmla="*/ 37 h 37"/>
                          <a:gd name="T10" fmla="*/ 44 w 60"/>
                          <a:gd name="T11" fmla="*/ 37 h 37"/>
                          <a:gd name="T12" fmla="*/ 59 w 60"/>
                          <a:gd name="T13" fmla="*/ 24 h 37"/>
                          <a:gd name="T14" fmla="*/ 46 w 60"/>
                          <a:gd name="T15" fmla="*/ 8 h 37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</a:cxnLst>
                        <a:rect l="0" t="0" r="r" b="b"/>
                        <a:pathLst>
                          <a:path w="60" h="37">
                            <a:moveTo>
                              <a:pt x="46" y="8"/>
                            </a:moveTo>
                            <a:cubicBezTo>
                              <a:pt x="38" y="7"/>
                              <a:pt x="29" y="5"/>
                              <a:pt x="21" y="2"/>
                            </a:cubicBezTo>
                            <a:cubicBezTo>
                              <a:pt x="14" y="0"/>
                              <a:pt x="6" y="4"/>
                              <a:pt x="3" y="11"/>
                            </a:cubicBezTo>
                            <a:cubicBezTo>
                              <a:pt x="0" y="19"/>
                              <a:pt x="4" y="27"/>
                              <a:pt x="12" y="30"/>
                            </a:cubicBezTo>
                            <a:cubicBezTo>
                              <a:pt x="22" y="33"/>
                              <a:pt x="32" y="36"/>
                              <a:pt x="43" y="37"/>
                            </a:cubicBezTo>
                            <a:cubicBezTo>
                              <a:pt x="43" y="37"/>
                              <a:pt x="44" y="37"/>
                              <a:pt x="44" y="37"/>
                            </a:cubicBezTo>
                            <a:cubicBezTo>
                              <a:pt x="51" y="37"/>
                              <a:pt x="58" y="32"/>
                              <a:pt x="59" y="24"/>
                            </a:cubicBezTo>
                            <a:cubicBezTo>
                              <a:pt x="60" y="16"/>
                              <a:pt x="54" y="9"/>
                              <a:pt x="46" y="8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 sz="1200" dirty="0"/>
                      </a:p>
                    </p:txBody>
                  </p:sp>
                  <p:sp>
                    <p:nvSpPr>
                      <p:cNvPr id="1547" name="Freeform 33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781551" y="2478088"/>
                        <a:ext cx="50800" cy="25400"/>
                      </a:xfrm>
                      <a:custGeom>
                        <a:avLst/>
                        <a:gdLst>
                          <a:gd name="T0" fmla="*/ 43 w 57"/>
                          <a:gd name="T1" fmla="*/ 0 h 29"/>
                          <a:gd name="T2" fmla="*/ 14 w 57"/>
                          <a:gd name="T3" fmla="*/ 0 h 29"/>
                          <a:gd name="T4" fmla="*/ 0 w 57"/>
                          <a:gd name="T5" fmla="*/ 15 h 29"/>
                          <a:gd name="T6" fmla="*/ 14 w 57"/>
                          <a:gd name="T7" fmla="*/ 29 h 29"/>
                          <a:gd name="T8" fmla="*/ 43 w 57"/>
                          <a:gd name="T9" fmla="*/ 29 h 29"/>
                          <a:gd name="T10" fmla="*/ 57 w 57"/>
                          <a:gd name="T11" fmla="*/ 15 h 29"/>
                          <a:gd name="T12" fmla="*/ 43 w 57"/>
                          <a:gd name="T13" fmla="*/ 0 h 29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</a:cxnLst>
                        <a:rect l="0" t="0" r="r" b="b"/>
                        <a:pathLst>
                          <a:path w="57" h="29">
                            <a:moveTo>
                              <a:pt x="43" y="0"/>
                            </a:moveTo>
                            <a:cubicBezTo>
                              <a:pt x="14" y="0"/>
                              <a:pt x="14" y="0"/>
                              <a:pt x="14" y="0"/>
                            </a:cubicBezTo>
                            <a:cubicBezTo>
                              <a:pt x="6" y="0"/>
                              <a:pt x="0" y="7"/>
                              <a:pt x="0" y="15"/>
                            </a:cubicBezTo>
                            <a:cubicBezTo>
                              <a:pt x="0" y="23"/>
                              <a:pt x="6" y="29"/>
                              <a:pt x="14" y="29"/>
                            </a:cubicBezTo>
                            <a:cubicBezTo>
                              <a:pt x="43" y="29"/>
                              <a:pt x="43" y="29"/>
                              <a:pt x="43" y="29"/>
                            </a:cubicBezTo>
                            <a:cubicBezTo>
                              <a:pt x="51" y="29"/>
                              <a:pt x="57" y="23"/>
                              <a:pt x="57" y="15"/>
                            </a:cubicBezTo>
                            <a:cubicBezTo>
                              <a:pt x="57" y="7"/>
                              <a:pt x="51" y="0"/>
                              <a:pt x="43" y="0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 sz="1200" dirty="0"/>
                      </a:p>
                    </p:txBody>
                  </p:sp>
                  <p:sp>
                    <p:nvSpPr>
                      <p:cNvPr id="1548" name="Freeform 34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703763" y="2478088"/>
                        <a:ext cx="50800" cy="25400"/>
                      </a:xfrm>
                      <a:custGeom>
                        <a:avLst/>
                        <a:gdLst>
                          <a:gd name="T0" fmla="*/ 44 w 58"/>
                          <a:gd name="T1" fmla="*/ 0 h 29"/>
                          <a:gd name="T2" fmla="*/ 15 w 58"/>
                          <a:gd name="T3" fmla="*/ 0 h 29"/>
                          <a:gd name="T4" fmla="*/ 0 w 58"/>
                          <a:gd name="T5" fmla="*/ 15 h 29"/>
                          <a:gd name="T6" fmla="*/ 15 w 58"/>
                          <a:gd name="T7" fmla="*/ 29 h 29"/>
                          <a:gd name="T8" fmla="*/ 44 w 58"/>
                          <a:gd name="T9" fmla="*/ 29 h 29"/>
                          <a:gd name="T10" fmla="*/ 58 w 58"/>
                          <a:gd name="T11" fmla="*/ 15 h 29"/>
                          <a:gd name="T12" fmla="*/ 44 w 58"/>
                          <a:gd name="T13" fmla="*/ 0 h 29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</a:cxnLst>
                        <a:rect l="0" t="0" r="r" b="b"/>
                        <a:pathLst>
                          <a:path w="58" h="29">
                            <a:moveTo>
                              <a:pt x="44" y="0"/>
                            </a:moveTo>
                            <a:cubicBezTo>
                              <a:pt x="15" y="0"/>
                              <a:pt x="15" y="0"/>
                              <a:pt x="15" y="0"/>
                            </a:cubicBezTo>
                            <a:cubicBezTo>
                              <a:pt x="7" y="0"/>
                              <a:pt x="0" y="7"/>
                              <a:pt x="0" y="15"/>
                            </a:cubicBezTo>
                            <a:cubicBezTo>
                              <a:pt x="0" y="23"/>
                              <a:pt x="7" y="29"/>
                              <a:pt x="15" y="29"/>
                            </a:cubicBezTo>
                            <a:cubicBezTo>
                              <a:pt x="44" y="29"/>
                              <a:pt x="44" y="29"/>
                              <a:pt x="44" y="29"/>
                            </a:cubicBezTo>
                            <a:cubicBezTo>
                              <a:pt x="51" y="29"/>
                              <a:pt x="58" y="23"/>
                              <a:pt x="58" y="15"/>
                            </a:cubicBezTo>
                            <a:cubicBezTo>
                              <a:pt x="58" y="7"/>
                              <a:pt x="51" y="0"/>
                              <a:pt x="44" y="0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 sz="1200" dirty="0"/>
                      </a:p>
                    </p:txBody>
                  </p:sp>
                  <p:sp>
                    <p:nvSpPr>
                      <p:cNvPr id="1549" name="Freeform 35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625976" y="2478088"/>
                        <a:ext cx="52388" cy="25400"/>
                      </a:xfrm>
                      <a:custGeom>
                        <a:avLst/>
                        <a:gdLst>
                          <a:gd name="T0" fmla="*/ 43 w 58"/>
                          <a:gd name="T1" fmla="*/ 0 h 29"/>
                          <a:gd name="T2" fmla="*/ 15 w 58"/>
                          <a:gd name="T3" fmla="*/ 0 h 29"/>
                          <a:gd name="T4" fmla="*/ 0 w 58"/>
                          <a:gd name="T5" fmla="*/ 15 h 29"/>
                          <a:gd name="T6" fmla="*/ 15 w 58"/>
                          <a:gd name="T7" fmla="*/ 29 h 29"/>
                          <a:gd name="T8" fmla="*/ 43 w 58"/>
                          <a:gd name="T9" fmla="*/ 29 h 29"/>
                          <a:gd name="T10" fmla="*/ 58 w 58"/>
                          <a:gd name="T11" fmla="*/ 15 h 29"/>
                          <a:gd name="T12" fmla="*/ 43 w 58"/>
                          <a:gd name="T13" fmla="*/ 0 h 29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</a:cxnLst>
                        <a:rect l="0" t="0" r="r" b="b"/>
                        <a:pathLst>
                          <a:path w="58" h="29">
                            <a:moveTo>
                              <a:pt x="43" y="0"/>
                            </a:moveTo>
                            <a:cubicBezTo>
                              <a:pt x="15" y="0"/>
                              <a:pt x="15" y="0"/>
                              <a:pt x="15" y="0"/>
                            </a:cubicBezTo>
                            <a:cubicBezTo>
                              <a:pt x="7" y="0"/>
                              <a:pt x="0" y="7"/>
                              <a:pt x="0" y="15"/>
                            </a:cubicBezTo>
                            <a:cubicBezTo>
                              <a:pt x="0" y="23"/>
                              <a:pt x="7" y="29"/>
                              <a:pt x="15" y="29"/>
                            </a:cubicBezTo>
                            <a:cubicBezTo>
                              <a:pt x="43" y="29"/>
                              <a:pt x="43" y="29"/>
                              <a:pt x="43" y="29"/>
                            </a:cubicBezTo>
                            <a:cubicBezTo>
                              <a:pt x="51" y="29"/>
                              <a:pt x="58" y="23"/>
                              <a:pt x="58" y="15"/>
                            </a:cubicBezTo>
                            <a:cubicBezTo>
                              <a:pt x="58" y="7"/>
                              <a:pt x="51" y="0"/>
                              <a:pt x="43" y="0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 sz="1200" dirty="0"/>
                      </a:p>
                    </p:txBody>
                  </p:sp>
                  <p:sp>
                    <p:nvSpPr>
                      <p:cNvPr id="1550" name="Freeform 38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859338" y="2473325"/>
                        <a:ext cx="52388" cy="30163"/>
                      </a:xfrm>
                      <a:custGeom>
                        <a:avLst/>
                        <a:gdLst>
                          <a:gd name="T0" fmla="*/ 39 w 58"/>
                          <a:gd name="T1" fmla="*/ 2 h 34"/>
                          <a:gd name="T2" fmla="*/ 14 w 58"/>
                          <a:gd name="T3" fmla="*/ 5 h 34"/>
                          <a:gd name="T4" fmla="*/ 0 w 58"/>
                          <a:gd name="T5" fmla="*/ 20 h 34"/>
                          <a:gd name="T6" fmla="*/ 14 w 58"/>
                          <a:gd name="T7" fmla="*/ 34 h 34"/>
                          <a:gd name="T8" fmla="*/ 14 w 58"/>
                          <a:gd name="T9" fmla="*/ 34 h 34"/>
                          <a:gd name="T10" fmla="*/ 46 w 58"/>
                          <a:gd name="T11" fmla="*/ 30 h 34"/>
                          <a:gd name="T12" fmla="*/ 56 w 58"/>
                          <a:gd name="T13" fmla="*/ 12 h 34"/>
                          <a:gd name="T14" fmla="*/ 39 w 58"/>
                          <a:gd name="T15" fmla="*/ 2 h 34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</a:cxnLst>
                        <a:rect l="0" t="0" r="r" b="b"/>
                        <a:pathLst>
                          <a:path w="58" h="34">
                            <a:moveTo>
                              <a:pt x="39" y="2"/>
                            </a:moveTo>
                            <a:cubicBezTo>
                              <a:pt x="31" y="4"/>
                              <a:pt x="22" y="5"/>
                              <a:pt x="14" y="5"/>
                            </a:cubicBezTo>
                            <a:cubicBezTo>
                              <a:pt x="6" y="5"/>
                              <a:pt x="0" y="12"/>
                              <a:pt x="0" y="20"/>
                            </a:cubicBezTo>
                            <a:cubicBezTo>
                              <a:pt x="0" y="28"/>
                              <a:pt x="6" y="34"/>
                              <a:pt x="14" y="34"/>
                            </a:cubicBezTo>
                            <a:cubicBezTo>
                              <a:pt x="14" y="34"/>
                              <a:pt x="14" y="34"/>
                              <a:pt x="14" y="34"/>
                            </a:cubicBezTo>
                            <a:cubicBezTo>
                              <a:pt x="25" y="34"/>
                              <a:pt x="36" y="32"/>
                              <a:pt x="46" y="30"/>
                            </a:cubicBezTo>
                            <a:cubicBezTo>
                              <a:pt x="54" y="28"/>
                              <a:pt x="58" y="20"/>
                              <a:pt x="56" y="12"/>
                            </a:cubicBezTo>
                            <a:cubicBezTo>
                              <a:pt x="55" y="5"/>
                              <a:pt x="47" y="0"/>
                              <a:pt x="39" y="2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 sz="1200" dirty="0"/>
                      </a:p>
                    </p:txBody>
                  </p:sp>
                </p:grpSp>
                <p:sp>
                  <p:nvSpPr>
                    <p:cNvPr id="1527" name="Freeform 12"/>
                    <p:cNvSpPr>
                      <a:spLocks noEditPoints="1"/>
                    </p:cNvSpPr>
                    <p:nvPr/>
                  </p:nvSpPr>
                  <p:spPr bwMode="auto">
                    <a:xfrm>
                      <a:off x="5406483" y="2446478"/>
                      <a:ext cx="214941" cy="191168"/>
                    </a:xfrm>
                    <a:custGeom>
                      <a:avLst/>
                      <a:gdLst>
                        <a:gd name="T0" fmla="*/ 419 w 494"/>
                        <a:gd name="T1" fmla="*/ 299 h 448"/>
                        <a:gd name="T2" fmla="*/ 403 w 494"/>
                        <a:gd name="T3" fmla="*/ 301 h 448"/>
                        <a:gd name="T4" fmla="*/ 302 w 494"/>
                        <a:gd name="T5" fmla="*/ 126 h 448"/>
                        <a:gd name="T6" fmla="*/ 322 w 494"/>
                        <a:gd name="T7" fmla="*/ 75 h 448"/>
                        <a:gd name="T8" fmla="*/ 247 w 494"/>
                        <a:gd name="T9" fmla="*/ 0 h 448"/>
                        <a:gd name="T10" fmla="*/ 173 w 494"/>
                        <a:gd name="T11" fmla="*/ 75 h 448"/>
                        <a:gd name="T12" fmla="*/ 193 w 494"/>
                        <a:gd name="T13" fmla="*/ 126 h 448"/>
                        <a:gd name="T14" fmla="*/ 91 w 494"/>
                        <a:gd name="T15" fmla="*/ 301 h 448"/>
                        <a:gd name="T16" fmla="*/ 75 w 494"/>
                        <a:gd name="T17" fmla="*/ 299 h 448"/>
                        <a:gd name="T18" fmla="*/ 0 w 494"/>
                        <a:gd name="T19" fmla="*/ 373 h 448"/>
                        <a:gd name="T20" fmla="*/ 75 w 494"/>
                        <a:gd name="T21" fmla="*/ 448 h 448"/>
                        <a:gd name="T22" fmla="*/ 146 w 494"/>
                        <a:gd name="T23" fmla="*/ 395 h 448"/>
                        <a:gd name="T24" fmla="*/ 349 w 494"/>
                        <a:gd name="T25" fmla="*/ 395 h 448"/>
                        <a:gd name="T26" fmla="*/ 419 w 494"/>
                        <a:gd name="T27" fmla="*/ 448 h 448"/>
                        <a:gd name="T28" fmla="*/ 494 w 494"/>
                        <a:gd name="T29" fmla="*/ 373 h 448"/>
                        <a:gd name="T30" fmla="*/ 419 w 494"/>
                        <a:gd name="T31" fmla="*/ 299 h 448"/>
                        <a:gd name="T32" fmla="*/ 349 w 494"/>
                        <a:gd name="T33" fmla="*/ 351 h 448"/>
                        <a:gd name="T34" fmla="*/ 146 w 494"/>
                        <a:gd name="T35" fmla="*/ 351 h 448"/>
                        <a:gd name="T36" fmla="*/ 130 w 494"/>
                        <a:gd name="T37" fmla="*/ 323 h 448"/>
                        <a:gd name="T38" fmla="*/ 231 w 494"/>
                        <a:gd name="T39" fmla="*/ 148 h 448"/>
                        <a:gd name="T40" fmla="*/ 247 w 494"/>
                        <a:gd name="T41" fmla="*/ 150 h 448"/>
                        <a:gd name="T42" fmla="*/ 264 w 494"/>
                        <a:gd name="T43" fmla="*/ 148 h 448"/>
                        <a:gd name="T44" fmla="*/ 365 w 494"/>
                        <a:gd name="T45" fmla="*/ 323 h 448"/>
                        <a:gd name="T46" fmla="*/ 349 w 494"/>
                        <a:gd name="T47" fmla="*/ 351 h 44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</a:cxnLst>
                      <a:rect l="0" t="0" r="r" b="b"/>
                      <a:pathLst>
                        <a:path w="494" h="448">
                          <a:moveTo>
                            <a:pt x="419" y="299"/>
                          </a:moveTo>
                          <a:cubicBezTo>
                            <a:pt x="414" y="299"/>
                            <a:pt x="408" y="300"/>
                            <a:pt x="403" y="301"/>
                          </a:cubicBezTo>
                          <a:cubicBezTo>
                            <a:pt x="302" y="126"/>
                            <a:pt x="302" y="126"/>
                            <a:pt x="302" y="126"/>
                          </a:cubicBezTo>
                          <a:cubicBezTo>
                            <a:pt x="314" y="112"/>
                            <a:pt x="322" y="95"/>
                            <a:pt x="322" y="75"/>
                          </a:cubicBezTo>
                          <a:cubicBezTo>
                            <a:pt x="322" y="34"/>
                            <a:pt x="288" y="0"/>
                            <a:pt x="247" y="0"/>
                          </a:cubicBezTo>
                          <a:cubicBezTo>
                            <a:pt x="206" y="0"/>
                            <a:pt x="173" y="34"/>
                            <a:pt x="173" y="75"/>
                          </a:cubicBezTo>
                          <a:cubicBezTo>
                            <a:pt x="173" y="95"/>
                            <a:pt x="180" y="112"/>
                            <a:pt x="193" y="126"/>
                          </a:cubicBezTo>
                          <a:cubicBezTo>
                            <a:pt x="91" y="301"/>
                            <a:pt x="91" y="301"/>
                            <a:pt x="91" y="301"/>
                          </a:cubicBezTo>
                          <a:cubicBezTo>
                            <a:pt x="86" y="300"/>
                            <a:pt x="81" y="299"/>
                            <a:pt x="75" y="299"/>
                          </a:cubicBezTo>
                          <a:cubicBezTo>
                            <a:pt x="34" y="299"/>
                            <a:pt x="0" y="332"/>
                            <a:pt x="0" y="373"/>
                          </a:cubicBezTo>
                          <a:cubicBezTo>
                            <a:pt x="0" y="415"/>
                            <a:pt x="34" y="448"/>
                            <a:pt x="75" y="448"/>
                          </a:cubicBezTo>
                          <a:cubicBezTo>
                            <a:pt x="108" y="448"/>
                            <a:pt x="136" y="426"/>
                            <a:pt x="146" y="395"/>
                          </a:cubicBezTo>
                          <a:cubicBezTo>
                            <a:pt x="349" y="395"/>
                            <a:pt x="349" y="395"/>
                            <a:pt x="349" y="395"/>
                          </a:cubicBezTo>
                          <a:cubicBezTo>
                            <a:pt x="358" y="426"/>
                            <a:pt x="386" y="448"/>
                            <a:pt x="419" y="448"/>
                          </a:cubicBezTo>
                          <a:cubicBezTo>
                            <a:pt x="461" y="448"/>
                            <a:pt x="494" y="415"/>
                            <a:pt x="494" y="373"/>
                          </a:cubicBezTo>
                          <a:cubicBezTo>
                            <a:pt x="494" y="332"/>
                            <a:pt x="461" y="299"/>
                            <a:pt x="419" y="299"/>
                          </a:cubicBezTo>
                          <a:close/>
                          <a:moveTo>
                            <a:pt x="349" y="351"/>
                          </a:moveTo>
                          <a:cubicBezTo>
                            <a:pt x="146" y="351"/>
                            <a:pt x="146" y="351"/>
                            <a:pt x="146" y="351"/>
                          </a:cubicBezTo>
                          <a:cubicBezTo>
                            <a:pt x="142" y="341"/>
                            <a:pt x="137" y="331"/>
                            <a:pt x="130" y="323"/>
                          </a:cubicBezTo>
                          <a:cubicBezTo>
                            <a:pt x="231" y="148"/>
                            <a:pt x="231" y="148"/>
                            <a:pt x="231" y="148"/>
                          </a:cubicBezTo>
                          <a:cubicBezTo>
                            <a:pt x="236" y="149"/>
                            <a:pt x="242" y="150"/>
                            <a:pt x="247" y="150"/>
                          </a:cubicBezTo>
                          <a:cubicBezTo>
                            <a:pt x="253" y="150"/>
                            <a:pt x="258" y="149"/>
                            <a:pt x="264" y="148"/>
                          </a:cubicBezTo>
                          <a:cubicBezTo>
                            <a:pt x="365" y="323"/>
                            <a:pt x="365" y="323"/>
                            <a:pt x="365" y="323"/>
                          </a:cubicBezTo>
                          <a:cubicBezTo>
                            <a:pt x="358" y="331"/>
                            <a:pt x="352" y="341"/>
                            <a:pt x="349" y="351"/>
                          </a:cubicBezTo>
                          <a:close/>
                        </a:path>
                      </a:pathLst>
                    </a:custGeom>
                    <a:solidFill>
                      <a:schemeClr val="bg1"/>
                    </a:solidFill>
                    <a:ln>
                      <a:noFill/>
                    </a:ln>
                    <a:ex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sz="1200" dirty="0"/>
                    </a:p>
                  </p:txBody>
                </p:sp>
              </p:grpSp>
            </p:grpSp>
            <p:grpSp>
              <p:nvGrpSpPr>
                <p:cNvPr id="1384" name="Group 1383"/>
                <p:cNvGrpSpPr/>
                <p:nvPr/>
              </p:nvGrpSpPr>
              <p:grpSpPr>
                <a:xfrm>
                  <a:off x="3753982" y="2986823"/>
                  <a:ext cx="309857" cy="268010"/>
                  <a:chOff x="5310724" y="2352924"/>
                  <a:chExt cx="398754" cy="374816"/>
                </a:xfrm>
              </p:grpSpPr>
              <p:sp>
                <p:nvSpPr>
                  <p:cNvPr id="1497" name="Rounded Rectangle 1496"/>
                  <p:cNvSpPr/>
                  <p:nvPr/>
                </p:nvSpPr>
                <p:spPr>
                  <a:xfrm>
                    <a:off x="5351561" y="2386601"/>
                    <a:ext cx="308105" cy="310923"/>
                  </a:xfrm>
                  <a:prstGeom prst="roundRect">
                    <a:avLst/>
                  </a:prstGeom>
                  <a:solidFill>
                    <a:srgbClr val="948A5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grpSp>
                <p:nvGrpSpPr>
                  <p:cNvPr id="1498" name="Group 1497"/>
                  <p:cNvGrpSpPr/>
                  <p:nvPr/>
                </p:nvGrpSpPr>
                <p:grpSpPr>
                  <a:xfrm>
                    <a:off x="5310724" y="2352924"/>
                    <a:ext cx="398754" cy="374816"/>
                    <a:chOff x="5310724" y="2352924"/>
                    <a:chExt cx="398754" cy="374816"/>
                  </a:xfrm>
                </p:grpSpPr>
                <p:grpSp>
                  <p:nvGrpSpPr>
                    <p:cNvPr id="1499" name="Group 1498"/>
                    <p:cNvGrpSpPr/>
                    <p:nvPr/>
                  </p:nvGrpSpPr>
                  <p:grpSpPr>
                    <a:xfrm rot="5400000">
                      <a:off x="5322693" y="2340955"/>
                      <a:ext cx="374816" cy="398754"/>
                      <a:chOff x="4471988" y="1985963"/>
                      <a:chExt cx="527051" cy="517525"/>
                    </a:xfrm>
                  </p:grpSpPr>
                  <p:sp>
                    <p:nvSpPr>
                      <p:cNvPr id="1501" name="Freeform 13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471988" y="2117725"/>
                        <a:ext cx="25400" cy="50800"/>
                      </a:xfrm>
                      <a:custGeom>
                        <a:avLst/>
                        <a:gdLst>
                          <a:gd name="T0" fmla="*/ 14 w 29"/>
                          <a:gd name="T1" fmla="*/ 57 h 57"/>
                          <a:gd name="T2" fmla="*/ 29 w 29"/>
                          <a:gd name="T3" fmla="*/ 43 h 57"/>
                          <a:gd name="T4" fmla="*/ 29 w 29"/>
                          <a:gd name="T5" fmla="*/ 14 h 57"/>
                          <a:gd name="T6" fmla="*/ 14 w 29"/>
                          <a:gd name="T7" fmla="*/ 0 h 57"/>
                          <a:gd name="T8" fmla="*/ 0 w 29"/>
                          <a:gd name="T9" fmla="*/ 14 h 57"/>
                          <a:gd name="T10" fmla="*/ 0 w 29"/>
                          <a:gd name="T11" fmla="*/ 43 h 57"/>
                          <a:gd name="T12" fmla="*/ 14 w 29"/>
                          <a:gd name="T13" fmla="*/ 57 h 57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</a:cxnLst>
                        <a:rect l="0" t="0" r="r" b="b"/>
                        <a:pathLst>
                          <a:path w="29" h="57">
                            <a:moveTo>
                              <a:pt x="14" y="57"/>
                            </a:moveTo>
                            <a:cubicBezTo>
                              <a:pt x="22" y="57"/>
                              <a:pt x="29" y="51"/>
                              <a:pt x="29" y="43"/>
                            </a:cubicBezTo>
                            <a:cubicBezTo>
                              <a:pt x="29" y="14"/>
                              <a:pt x="29" y="14"/>
                              <a:pt x="29" y="14"/>
                            </a:cubicBezTo>
                            <a:cubicBezTo>
                              <a:pt x="29" y="6"/>
                              <a:pt x="22" y="0"/>
                              <a:pt x="14" y="0"/>
                            </a:cubicBezTo>
                            <a:cubicBezTo>
                              <a:pt x="7" y="0"/>
                              <a:pt x="0" y="6"/>
                              <a:pt x="0" y="14"/>
                            </a:cubicBezTo>
                            <a:cubicBezTo>
                              <a:pt x="0" y="43"/>
                              <a:pt x="0" y="43"/>
                              <a:pt x="0" y="43"/>
                            </a:cubicBezTo>
                            <a:cubicBezTo>
                              <a:pt x="0" y="51"/>
                              <a:pt x="7" y="57"/>
                              <a:pt x="14" y="57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 sz="1200" dirty="0"/>
                      </a:p>
                    </p:txBody>
                  </p:sp>
                  <p:sp>
                    <p:nvSpPr>
                      <p:cNvPr id="1502" name="Freeform 14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471988" y="2271713"/>
                        <a:ext cx="25400" cy="52388"/>
                      </a:xfrm>
                      <a:custGeom>
                        <a:avLst/>
                        <a:gdLst>
                          <a:gd name="T0" fmla="*/ 14 w 29"/>
                          <a:gd name="T1" fmla="*/ 58 h 58"/>
                          <a:gd name="T2" fmla="*/ 29 w 29"/>
                          <a:gd name="T3" fmla="*/ 43 h 58"/>
                          <a:gd name="T4" fmla="*/ 29 w 29"/>
                          <a:gd name="T5" fmla="*/ 15 h 58"/>
                          <a:gd name="T6" fmla="*/ 14 w 29"/>
                          <a:gd name="T7" fmla="*/ 0 h 58"/>
                          <a:gd name="T8" fmla="*/ 0 w 29"/>
                          <a:gd name="T9" fmla="*/ 15 h 58"/>
                          <a:gd name="T10" fmla="*/ 0 w 29"/>
                          <a:gd name="T11" fmla="*/ 43 h 58"/>
                          <a:gd name="T12" fmla="*/ 14 w 29"/>
                          <a:gd name="T13" fmla="*/ 58 h 58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</a:cxnLst>
                        <a:rect l="0" t="0" r="r" b="b"/>
                        <a:pathLst>
                          <a:path w="29" h="58">
                            <a:moveTo>
                              <a:pt x="14" y="58"/>
                            </a:moveTo>
                            <a:cubicBezTo>
                              <a:pt x="22" y="58"/>
                              <a:pt x="29" y="51"/>
                              <a:pt x="29" y="43"/>
                            </a:cubicBezTo>
                            <a:cubicBezTo>
                              <a:pt x="29" y="15"/>
                              <a:pt x="29" y="15"/>
                              <a:pt x="29" y="15"/>
                            </a:cubicBezTo>
                            <a:cubicBezTo>
                              <a:pt x="29" y="7"/>
                              <a:pt x="22" y="0"/>
                              <a:pt x="14" y="0"/>
                            </a:cubicBezTo>
                            <a:cubicBezTo>
                              <a:pt x="7" y="0"/>
                              <a:pt x="0" y="7"/>
                              <a:pt x="0" y="15"/>
                            </a:cubicBezTo>
                            <a:cubicBezTo>
                              <a:pt x="0" y="43"/>
                              <a:pt x="0" y="43"/>
                              <a:pt x="0" y="43"/>
                            </a:cubicBezTo>
                            <a:cubicBezTo>
                              <a:pt x="0" y="51"/>
                              <a:pt x="7" y="58"/>
                              <a:pt x="14" y="58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 sz="1200" dirty="0"/>
                      </a:p>
                    </p:txBody>
                  </p:sp>
                  <p:sp>
                    <p:nvSpPr>
                      <p:cNvPr id="1503" name="Freeform 15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487863" y="2422525"/>
                        <a:ext cx="44450" cy="47625"/>
                      </a:xfrm>
                      <a:custGeom>
                        <a:avLst/>
                        <a:gdLst>
                          <a:gd name="T0" fmla="*/ 29 w 50"/>
                          <a:gd name="T1" fmla="*/ 8 h 53"/>
                          <a:gd name="T2" fmla="*/ 9 w 50"/>
                          <a:gd name="T3" fmla="*/ 4 h 53"/>
                          <a:gd name="T4" fmla="*/ 4 w 50"/>
                          <a:gd name="T5" fmla="*/ 24 h 53"/>
                          <a:gd name="T6" fmla="*/ 24 w 50"/>
                          <a:gd name="T7" fmla="*/ 49 h 53"/>
                          <a:gd name="T8" fmla="*/ 34 w 50"/>
                          <a:gd name="T9" fmla="*/ 53 h 53"/>
                          <a:gd name="T10" fmla="*/ 45 w 50"/>
                          <a:gd name="T11" fmla="*/ 49 h 53"/>
                          <a:gd name="T12" fmla="*/ 45 w 50"/>
                          <a:gd name="T13" fmla="*/ 28 h 53"/>
                          <a:gd name="T14" fmla="*/ 29 w 50"/>
                          <a:gd name="T15" fmla="*/ 8 h 53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</a:cxnLst>
                        <a:rect l="0" t="0" r="r" b="b"/>
                        <a:pathLst>
                          <a:path w="50" h="53">
                            <a:moveTo>
                              <a:pt x="29" y="8"/>
                            </a:moveTo>
                            <a:cubicBezTo>
                              <a:pt x="24" y="2"/>
                              <a:pt x="15" y="0"/>
                              <a:pt x="9" y="4"/>
                            </a:cubicBezTo>
                            <a:cubicBezTo>
                              <a:pt x="2" y="8"/>
                              <a:pt x="0" y="17"/>
                              <a:pt x="4" y="24"/>
                            </a:cubicBezTo>
                            <a:cubicBezTo>
                              <a:pt x="10" y="33"/>
                              <a:pt x="17" y="41"/>
                              <a:pt x="24" y="49"/>
                            </a:cubicBezTo>
                            <a:cubicBezTo>
                              <a:pt x="27" y="51"/>
                              <a:pt x="31" y="53"/>
                              <a:pt x="34" y="53"/>
                            </a:cubicBezTo>
                            <a:cubicBezTo>
                              <a:pt x="38" y="53"/>
                              <a:pt x="42" y="51"/>
                              <a:pt x="45" y="49"/>
                            </a:cubicBezTo>
                            <a:cubicBezTo>
                              <a:pt x="50" y="43"/>
                              <a:pt x="50" y="34"/>
                              <a:pt x="45" y="28"/>
                            </a:cubicBezTo>
                            <a:cubicBezTo>
                              <a:pt x="39" y="22"/>
                              <a:pt x="33" y="15"/>
                              <a:pt x="29" y="8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 sz="1200" dirty="0"/>
                      </a:p>
                    </p:txBody>
                  </p:sp>
                  <p:sp>
                    <p:nvSpPr>
                      <p:cNvPr id="1504" name="Freeform 16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471988" y="2193925"/>
                        <a:ext cx="25400" cy="52388"/>
                      </a:xfrm>
                      <a:custGeom>
                        <a:avLst/>
                        <a:gdLst>
                          <a:gd name="T0" fmla="*/ 14 w 29"/>
                          <a:gd name="T1" fmla="*/ 58 h 58"/>
                          <a:gd name="T2" fmla="*/ 29 w 29"/>
                          <a:gd name="T3" fmla="*/ 43 h 58"/>
                          <a:gd name="T4" fmla="*/ 29 w 29"/>
                          <a:gd name="T5" fmla="*/ 14 h 58"/>
                          <a:gd name="T6" fmla="*/ 14 w 29"/>
                          <a:gd name="T7" fmla="*/ 0 h 58"/>
                          <a:gd name="T8" fmla="*/ 0 w 29"/>
                          <a:gd name="T9" fmla="*/ 14 h 58"/>
                          <a:gd name="T10" fmla="*/ 0 w 29"/>
                          <a:gd name="T11" fmla="*/ 43 h 58"/>
                          <a:gd name="T12" fmla="*/ 14 w 29"/>
                          <a:gd name="T13" fmla="*/ 58 h 58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</a:cxnLst>
                        <a:rect l="0" t="0" r="r" b="b"/>
                        <a:pathLst>
                          <a:path w="29" h="58">
                            <a:moveTo>
                              <a:pt x="14" y="58"/>
                            </a:moveTo>
                            <a:cubicBezTo>
                              <a:pt x="22" y="58"/>
                              <a:pt x="29" y="51"/>
                              <a:pt x="29" y="43"/>
                            </a:cubicBezTo>
                            <a:cubicBezTo>
                              <a:pt x="29" y="14"/>
                              <a:pt x="29" y="14"/>
                              <a:pt x="29" y="14"/>
                            </a:cubicBezTo>
                            <a:cubicBezTo>
                              <a:pt x="29" y="6"/>
                              <a:pt x="22" y="0"/>
                              <a:pt x="14" y="0"/>
                            </a:cubicBezTo>
                            <a:cubicBezTo>
                              <a:pt x="7" y="0"/>
                              <a:pt x="0" y="6"/>
                              <a:pt x="0" y="14"/>
                            </a:cubicBezTo>
                            <a:cubicBezTo>
                              <a:pt x="0" y="43"/>
                              <a:pt x="0" y="43"/>
                              <a:pt x="0" y="43"/>
                            </a:cubicBezTo>
                            <a:cubicBezTo>
                              <a:pt x="0" y="51"/>
                              <a:pt x="7" y="58"/>
                              <a:pt x="14" y="58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 sz="1200" dirty="0"/>
                      </a:p>
                    </p:txBody>
                  </p:sp>
                  <p:sp>
                    <p:nvSpPr>
                      <p:cNvPr id="1505" name="Freeform 17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830763" y="1985963"/>
                        <a:ext cx="50800" cy="26988"/>
                      </a:xfrm>
                      <a:custGeom>
                        <a:avLst/>
                        <a:gdLst>
                          <a:gd name="T0" fmla="*/ 15 w 57"/>
                          <a:gd name="T1" fmla="*/ 29 h 29"/>
                          <a:gd name="T2" fmla="*/ 44 w 57"/>
                          <a:gd name="T3" fmla="*/ 29 h 29"/>
                          <a:gd name="T4" fmla="*/ 57 w 57"/>
                          <a:gd name="T5" fmla="*/ 15 h 29"/>
                          <a:gd name="T6" fmla="*/ 43 w 57"/>
                          <a:gd name="T7" fmla="*/ 0 h 29"/>
                          <a:gd name="T8" fmla="*/ 15 w 57"/>
                          <a:gd name="T9" fmla="*/ 0 h 29"/>
                          <a:gd name="T10" fmla="*/ 0 w 57"/>
                          <a:gd name="T11" fmla="*/ 15 h 29"/>
                          <a:gd name="T12" fmla="*/ 15 w 57"/>
                          <a:gd name="T13" fmla="*/ 29 h 29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</a:cxnLst>
                        <a:rect l="0" t="0" r="r" b="b"/>
                        <a:pathLst>
                          <a:path w="57" h="29">
                            <a:moveTo>
                              <a:pt x="15" y="29"/>
                            </a:moveTo>
                            <a:cubicBezTo>
                              <a:pt x="44" y="29"/>
                              <a:pt x="44" y="29"/>
                              <a:pt x="44" y="29"/>
                            </a:cubicBezTo>
                            <a:cubicBezTo>
                              <a:pt x="51" y="29"/>
                              <a:pt x="57" y="23"/>
                              <a:pt x="57" y="15"/>
                            </a:cubicBezTo>
                            <a:cubicBezTo>
                              <a:pt x="57" y="7"/>
                              <a:pt x="50" y="0"/>
                              <a:pt x="43" y="0"/>
                            </a:cubicBezTo>
                            <a:cubicBezTo>
                              <a:pt x="15" y="0"/>
                              <a:pt x="15" y="0"/>
                              <a:pt x="15" y="0"/>
                            </a:cubicBezTo>
                            <a:cubicBezTo>
                              <a:pt x="7" y="0"/>
                              <a:pt x="0" y="7"/>
                              <a:pt x="0" y="15"/>
                            </a:cubicBezTo>
                            <a:cubicBezTo>
                              <a:pt x="0" y="23"/>
                              <a:pt x="7" y="29"/>
                              <a:pt x="15" y="29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 sz="1200" dirty="0"/>
                      </a:p>
                    </p:txBody>
                  </p:sp>
                  <p:sp>
                    <p:nvSpPr>
                      <p:cNvPr id="1506" name="Freeform 18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905376" y="1997075"/>
                        <a:ext cx="50800" cy="41275"/>
                      </a:xfrm>
                      <a:custGeom>
                        <a:avLst/>
                        <a:gdLst>
                          <a:gd name="T0" fmla="*/ 10 w 56"/>
                          <a:gd name="T1" fmla="*/ 30 h 47"/>
                          <a:gd name="T2" fmla="*/ 31 w 56"/>
                          <a:gd name="T3" fmla="*/ 43 h 47"/>
                          <a:gd name="T4" fmla="*/ 40 w 56"/>
                          <a:gd name="T5" fmla="*/ 47 h 47"/>
                          <a:gd name="T6" fmla="*/ 51 w 56"/>
                          <a:gd name="T7" fmla="*/ 41 h 47"/>
                          <a:gd name="T8" fmla="*/ 49 w 56"/>
                          <a:gd name="T9" fmla="*/ 21 h 47"/>
                          <a:gd name="T10" fmla="*/ 22 w 56"/>
                          <a:gd name="T11" fmla="*/ 4 h 47"/>
                          <a:gd name="T12" fmla="*/ 3 w 56"/>
                          <a:gd name="T13" fmla="*/ 11 h 47"/>
                          <a:gd name="T14" fmla="*/ 10 w 56"/>
                          <a:gd name="T15" fmla="*/ 30 h 47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</a:cxnLst>
                        <a:rect l="0" t="0" r="r" b="b"/>
                        <a:pathLst>
                          <a:path w="56" h="47">
                            <a:moveTo>
                              <a:pt x="10" y="30"/>
                            </a:moveTo>
                            <a:cubicBezTo>
                              <a:pt x="17" y="33"/>
                              <a:pt x="25" y="38"/>
                              <a:pt x="31" y="43"/>
                            </a:cubicBezTo>
                            <a:cubicBezTo>
                              <a:pt x="34" y="46"/>
                              <a:pt x="37" y="47"/>
                              <a:pt x="40" y="47"/>
                            </a:cubicBezTo>
                            <a:cubicBezTo>
                              <a:pt x="44" y="47"/>
                              <a:pt x="49" y="45"/>
                              <a:pt x="51" y="41"/>
                            </a:cubicBezTo>
                            <a:cubicBezTo>
                              <a:pt x="56" y="35"/>
                              <a:pt x="55" y="26"/>
                              <a:pt x="49" y="21"/>
                            </a:cubicBezTo>
                            <a:cubicBezTo>
                              <a:pt x="41" y="14"/>
                              <a:pt x="32" y="9"/>
                              <a:pt x="22" y="4"/>
                            </a:cubicBezTo>
                            <a:cubicBezTo>
                              <a:pt x="15" y="0"/>
                              <a:pt x="7" y="3"/>
                              <a:pt x="3" y="11"/>
                            </a:cubicBezTo>
                            <a:cubicBezTo>
                              <a:pt x="0" y="18"/>
                              <a:pt x="3" y="26"/>
                              <a:pt x="10" y="30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 sz="1200" dirty="0"/>
                      </a:p>
                    </p:txBody>
                  </p:sp>
                  <p:sp>
                    <p:nvSpPr>
                      <p:cNvPr id="1507" name="Freeform 19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476751" y="2039938"/>
                        <a:ext cx="39688" cy="52388"/>
                      </a:xfrm>
                      <a:custGeom>
                        <a:avLst/>
                        <a:gdLst>
                          <a:gd name="T0" fmla="*/ 12 w 45"/>
                          <a:gd name="T1" fmla="*/ 56 h 57"/>
                          <a:gd name="T2" fmla="*/ 16 w 45"/>
                          <a:gd name="T3" fmla="*/ 57 h 57"/>
                          <a:gd name="T4" fmla="*/ 30 w 45"/>
                          <a:gd name="T5" fmla="*/ 47 h 57"/>
                          <a:gd name="T6" fmla="*/ 41 w 45"/>
                          <a:gd name="T7" fmla="*/ 24 h 57"/>
                          <a:gd name="T8" fmla="*/ 36 w 45"/>
                          <a:gd name="T9" fmla="*/ 4 h 57"/>
                          <a:gd name="T10" fmla="*/ 16 w 45"/>
                          <a:gd name="T11" fmla="*/ 9 h 57"/>
                          <a:gd name="T12" fmla="*/ 3 w 45"/>
                          <a:gd name="T13" fmla="*/ 38 h 57"/>
                          <a:gd name="T14" fmla="*/ 12 w 45"/>
                          <a:gd name="T15" fmla="*/ 56 h 57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</a:cxnLst>
                        <a:rect l="0" t="0" r="r" b="b"/>
                        <a:pathLst>
                          <a:path w="45" h="57">
                            <a:moveTo>
                              <a:pt x="12" y="56"/>
                            </a:moveTo>
                            <a:cubicBezTo>
                              <a:pt x="13" y="57"/>
                              <a:pt x="15" y="57"/>
                              <a:pt x="16" y="57"/>
                            </a:cubicBezTo>
                            <a:cubicBezTo>
                              <a:pt x="22" y="57"/>
                              <a:pt x="28" y="53"/>
                              <a:pt x="30" y="47"/>
                            </a:cubicBezTo>
                            <a:cubicBezTo>
                              <a:pt x="33" y="39"/>
                              <a:pt x="36" y="32"/>
                              <a:pt x="41" y="24"/>
                            </a:cubicBezTo>
                            <a:cubicBezTo>
                              <a:pt x="45" y="17"/>
                              <a:pt x="43" y="9"/>
                              <a:pt x="36" y="4"/>
                            </a:cubicBezTo>
                            <a:cubicBezTo>
                              <a:pt x="29" y="0"/>
                              <a:pt x="21" y="2"/>
                              <a:pt x="16" y="9"/>
                            </a:cubicBezTo>
                            <a:cubicBezTo>
                              <a:pt x="11" y="18"/>
                              <a:pt x="6" y="28"/>
                              <a:pt x="3" y="38"/>
                            </a:cubicBezTo>
                            <a:cubicBezTo>
                              <a:pt x="0" y="45"/>
                              <a:pt x="4" y="54"/>
                              <a:pt x="12" y="56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 sz="1200" dirty="0"/>
                      </a:p>
                    </p:txBody>
                  </p:sp>
                  <p:sp>
                    <p:nvSpPr>
                      <p:cNvPr id="1508" name="Freeform 20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522788" y="1992313"/>
                        <a:ext cx="52388" cy="39688"/>
                      </a:xfrm>
                      <a:custGeom>
                        <a:avLst/>
                        <a:gdLst>
                          <a:gd name="T0" fmla="*/ 55 w 58"/>
                          <a:gd name="T1" fmla="*/ 11 h 43"/>
                          <a:gd name="T2" fmla="*/ 37 w 58"/>
                          <a:gd name="T3" fmla="*/ 2 h 43"/>
                          <a:gd name="T4" fmla="*/ 9 w 58"/>
                          <a:gd name="T5" fmla="*/ 17 h 43"/>
                          <a:gd name="T6" fmla="*/ 4 w 58"/>
                          <a:gd name="T7" fmla="*/ 37 h 43"/>
                          <a:gd name="T8" fmla="*/ 16 w 58"/>
                          <a:gd name="T9" fmla="*/ 43 h 43"/>
                          <a:gd name="T10" fmla="*/ 24 w 58"/>
                          <a:gd name="T11" fmla="*/ 41 h 43"/>
                          <a:gd name="T12" fmla="*/ 47 w 58"/>
                          <a:gd name="T13" fmla="*/ 29 h 43"/>
                          <a:gd name="T14" fmla="*/ 55 w 58"/>
                          <a:gd name="T15" fmla="*/ 11 h 43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</a:cxnLst>
                        <a:rect l="0" t="0" r="r" b="b"/>
                        <a:pathLst>
                          <a:path w="58" h="43">
                            <a:moveTo>
                              <a:pt x="55" y="11"/>
                            </a:moveTo>
                            <a:cubicBezTo>
                              <a:pt x="53" y="3"/>
                              <a:pt x="44" y="0"/>
                              <a:pt x="37" y="2"/>
                            </a:cubicBezTo>
                            <a:cubicBezTo>
                              <a:pt x="27" y="6"/>
                              <a:pt x="17" y="11"/>
                              <a:pt x="9" y="17"/>
                            </a:cubicBezTo>
                            <a:cubicBezTo>
                              <a:pt x="2" y="21"/>
                              <a:pt x="0" y="30"/>
                              <a:pt x="4" y="37"/>
                            </a:cubicBezTo>
                            <a:cubicBezTo>
                              <a:pt x="7" y="41"/>
                              <a:pt x="12" y="43"/>
                              <a:pt x="16" y="43"/>
                            </a:cubicBezTo>
                            <a:cubicBezTo>
                              <a:pt x="19" y="43"/>
                              <a:pt x="22" y="43"/>
                              <a:pt x="24" y="41"/>
                            </a:cubicBezTo>
                            <a:cubicBezTo>
                              <a:pt x="31" y="36"/>
                              <a:pt x="39" y="32"/>
                              <a:pt x="47" y="29"/>
                            </a:cubicBezTo>
                            <a:cubicBezTo>
                              <a:pt x="54" y="27"/>
                              <a:pt x="58" y="18"/>
                              <a:pt x="55" y="11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 sz="1200" dirty="0"/>
                      </a:p>
                    </p:txBody>
                  </p:sp>
                  <p:sp>
                    <p:nvSpPr>
                      <p:cNvPr id="1509" name="Freeform 21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959351" y="2051050"/>
                        <a:ext cx="36513" cy="52388"/>
                      </a:xfrm>
                      <a:custGeom>
                        <a:avLst/>
                        <a:gdLst>
                          <a:gd name="T0" fmla="*/ 13 w 42"/>
                          <a:gd name="T1" fmla="*/ 47 h 58"/>
                          <a:gd name="T2" fmla="*/ 27 w 42"/>
                          <a:gd name="T3" fmla="*/ 58 h 58"/>
                          <a:gd name="T4" fmla="*/ 30 w 42"/>
                          <a:gd name="T5" fmla="*/ 57 h 58"/>
                          <a:gd name="T6" fmla="*/ 41 w 42"/>
                          <a:gd name="T7" fmla="*/ 40 h 58"/>
                          <a:gd name="T8" fmla="*/ 30 w 42"/>
                          <a:gd name="T9" fmla="*/ 10 h 58"/>
                          <a:gd name="T10" fmla="*/ 11 w 42"/>
                          <a:gd name="T11" fmla="*/ 4 h 58"/>
                          <a:gd name="T12" fmla="*/ 4 w 42"/>
                          <a:gd name="T13" fmla="*/ 23 h 58"/>
                          <a:gd name="T14" fmla="*/ 13 w 42"/>
                          <a:gd name="T15" fmla="*/ 47 h 58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</a:cxnLst>
                        <a:rect l="0" t="0" r="r" b="b"/>
                        <a:pathLst>
                          <a:path w="42" h="58">
                            <a:moveTo>
                              <a:pt x="13" y="47"/>
                            </a:moveTo>
                            <a:cubicBezTo>
                              <a:pt x="14" y="53"/>
                              <a:pt x="20" y="58"/>
                              <a:pt x="27" y="58"/>
                            </a:cubicBezTo>
                            <a:cubicBezTo>
                              <a:pt x="28" y="58"/>
                              <a:pt x="29" y="58"/>
                              <a:pt x="30" y="57"/>
                            </a:cubicBezTo>
                            <a:cubicBezTo>
                              <a:pt x="38" y="56"/>
                              <a:pt x="42" y="48"/>
                              <a:pt x="41" y="40"/>
                            </a:cubicBezTo>
                            <a:cubicBezTo>
                              <a:pt x="38" y="30"/>
                              <a:pt x="35" y="20"/>
                              <a:pt x="30" y="10"/>
                            </a:cubicBezTo>
                            <a:cubicBezTo>
                              <a:pt x="26" y="3"/>
                              <a:pt x="18" y="0"/>
                              <a:pt x="11" y="4"/>
                            </a:cubicBezTo>
                            <a:cubicBezTo>
                              <a:pt x="3" y="7"/>
                              <a:pt x="0" y="16"/>
                              <a:pt x="4" y="23"/>
                            </a:cubicBezTo>
                            <a:cubicBezTo>
                              <a:pt x="8" y="31"/>
                              <a:pt x="11" y="39"/>
                              <a:pt x="13" y="47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 sz="1200" dirty="0"/>
                      </a:p>
                    </p:txBody>
                  </p:sp>
                  <p:sp>
                    <p:nvSpPr>
                      <p:cNvPr id="1510" name="Freeform 22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598988" y="1985963"/>
                        <a:ext cx="52388" cy="26988"/>
                      </a:xfrm>
                      <a:custGeom>
                        <a:avLst/>
                        <a:gdLst>
                          <a:gd name="T0" fmla="*/ 14 w 58"/>
                          <a:gd name="T1" fmla="*/ 29 h 29"/>
                          <a:gd name="T2" fmla="*/ 43 w 58"/>
                          <a:gd name="T3" fmla="*/ 29 h 29"/>
                          <a:gd name="T4" fmla="*/ 58 w 58"/>
                          <a:gd name="T5" fmla="*/ 15 h 29"/>
                          <a:gd name="T6" fmla="*/ 43 w 58"/>
                          <a:gd name="T7" fmla="*/ 0 h 29"/>
                          <a:gd name="T8" fmla="*/ 14 w 58"/>
                          <a:gd name="T9" fmla="*/ 0 h 29"/>
                          <a:gd name="T10" fmla="*/ 0 w 58"/>
                          <a:gd name="T11" fmla="*/ 15 h 29"/>
                          <a:gd name="T12" fmla="*/ 14 w 58"/>
                          <a:gd name="T13" fmla="*/ 29 h 29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</a:cxnLst>
                        <a:rect l="0" t="0" r="r" b="b"/>
                        <a:pathLst>
                          <a:path w="58" h="29">
                            <a:moveTo>
                              <a:pt x="14" y="29"/>
                            </a:moveTo>
                            <a:cubicBezTo>
                              <a:pt x="43" y="29"/>
                              <a:pt x="43" y="29"/>
                              <a:pt x="43" y="29"/>
                            </a:cubicBezTo>
                            <a:cubicBezTo>
                              <a:pt x="51" y="29"/>
                              <a:pt x="58" y="23"/>
                              <a:pt x="58" y="15"/>
                            </a:cubicBezTo>
                            <a:cubicBezTo>
                              <a:pt x="58" y="7"/>
                              <a:pt x="51" y="0"/>
                              <a:pt x="43" y="0"/>
                            </a:cubicBezTo>
                            <a:cubicBezTo>
                              <a:pt x="14" y="0"/>
                              <a:pt x="14" y="0"/>
                              <a:pt x="14" y="0"/>
                            </a:cubicBezTo>
                            <a:cubicBezTo>
                              <a:pt x="6" y="0"/>
                              <a:pt x="0" y="7"/>
                              <a:pt x="0" y="15"/>
                            </a:cubicBezTo>
                            <a:cubicBezTo>
                              <a:pt x="0" y="23"/>
                              <a:pt x="6" y="29"/>
                              <a:pt x="14" y="29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 sz="1200" dirty="0"/>
                      </a:p>
                    </p:txBody>
                  </p:sp>
                  <p:sp>
                    <p:nvSpPr>
                      <p:cNvPr id="1511" name="Freeform 23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676776" y="1985963"/>
                        <a:ext cx="50800" cy="26988"/>
                      </a:xfrm>
                      <a:custGeom>
                        <a:avLst/>
                        <a:gdLst>
                          <a:gd name="T0" fmla="*/ 15 w 58"/>
                          <a:gd name="T1" fmla="*/ 29 h 29"/>
                          <a:gd name="T2" fmla="*/ 43 w 58"/>
                          <a:gd name="T3" fmla="*/ 29 h 29"/>
                          <a:gd name="T4" fmla="*/ 58 w 58"/>
                          <a:gd name="T5" fmla="*/ 15 h 29"/>
                          <a:gd name="T6" fmla="*/ 43 w 58"/>
                          <a:gd name="T7" fmla="*/ 0 h 29"/>
                          <a:gd name="T8" fmla="*/ 15 w 58"/>
                          <a:gd name="T9" fmla="*/ 0 h 29"/>
                          <a:gd name="T10" fmla="*/ 0 w 58"/>
                          <a:gd name="T11" fmla="*/ 15 h 29"/>
                          <a:gd name="T12" fmla="*/ 15 w 58"/>
                          <a:gd name="T13" fmla="*/ 29 h 29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</a:cxnLst>
                        <a:rect l="0" t="0" r="r" b="b"/>
                        <a:pathLst>
                          <a:path w="58" h="29">
                            <a:moveTo>
                              <a:pt x="15" y="29"/>
                            </a:moveTo>
                            <a:cubicBezTo>
                              <a:pt x="43" y="29"/>
                              <a:pt x="43" y="29"/>
                              <a:pt x="43" y="29"/>
                            </a:cubicBezTo>
                            <a:cubicBezTo>
                              <a:pt x="51" y="29"/>
                              <a:pt x="58" y="23"/>
                              <a:pt x="58" y="15"/>
                            </a:cubicBezTo>
                            <a:cubicBezTo>
                              <a:pt x="58" y="7"/>
                              <a:pt x="51" y="0"/>
                              <a:pt x="43" y="0"/>
                            </a:cubicBezTo>
                            <a:cubicBezTo>
                              <a:pt x="15" y="0"/>
                              <a:pt x="15" y="0"/>
                              <a:pt x="15" y="0"/>
                            </a:cubicBezTo>
                            <a:cubicBezTo>
                              <a:pt x="7" y="0"/>
                              <a:pt x="0" y="7"/>
                              <a:pt x="0" y="15"/>
                            </a:cubicBezTo>
                            <a:cubicBezTo>
                              <a:pt x="0" y="23"/>
                              <a:pt x="7" y="29"/>
                              <a:pt x="15" y="29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 sz="1200" dirty="0"/>
                      </a:p>
                    </p:txBody>
                  </p:sp>
                  <p:sp>
                    <p:nvSpPr>
                      <p:cNvPr id="1512" name="Freeform 24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752976" y="1985963"/>
                        <a:ext cx="52388" cy="26988"/>
                      </a:xfrm>
                      <a:custGeom>
                        <a:avLst/>
                        <a:gdLst>
                          <a:gd name="T0" fmla="*/ 15 w 58"/>
                          <a:gd name="T1" fmla="*/ 29 h 29"/>
                          <a:gd name="T2" fmla="*/ 43 w 58"/>
                          <a:gd name="T3" fmla="*/ 29 h 29"/>
                          <a:gd name="T4" fmla="*/ 58 w 58"/>
                          <a:gd name="T5" fmla="*/ 15 h 29"/>
                          <a:gd name="T6" fmla="*/ 43 w 58"/>
                          <a:gd name="T7" fmla="*/ 0 h 29"/>
                          <a:gd name="T8" fmla="*/ 15 w 58"/>
                          <a:gd name="T9" fmla="*/ 0 h 29"/>
                          <a:gd name="T10" fmla="*/ 0 w 58"/>
                          <a:gd name="T11" fmla="*/ 15 h 29"/>
                          <a:gd name="T12" fmla="*/ 15 w 58"/>
                          <a:gd name="T13" fmla="*/ 29 h 29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</a:cxnLst>
                        <a:rect l="0" t="0" r="r" b="b"/>
                        <a:pathLst>
                          <a:path w="58" h="29">
                            <a:moveTo>
                              <a:pt x="15" y="29"/>
                            </a:moveTo>
                            <a:cubicBezTo>
                              <a:pt x="43" y="29"/>
                              <a:pt x="43" y="29"/>
                              <a:pt x="43" y="29"/>
                            </a:cubicBezTo>
                            <a:cubicBezTo>
                              <a:pt x="51" y="29"/>
                              <a:pt x="58" y="23"/>
                              <a:pt x="58" y="15"/>
                            </a:cubicBezTo>
                            <a:cubicBezTo>
                              <a:pt x="58" y="7"/>
                              <a:pt x="51" y="0"/>
                              <a:pt x="43" y="0"/>
                            </a:cubicBezTo>
                            <a:cubicBezTo>
                              <a:pt x="15" y="0"/>
                              <a:pt x="15" y="0"/>
                              <a:pt x="15" y="0"/>
                            </a:cubicBezTo>
                            <a:cubicBezTo>
                              <a:pt x="7" y="0"/>
                              <a:pt x="0" y="7"/>
                              <a:pt x="0" y="15"/>
                            </a:cubicBezTo>
                            <a:cubicBezTo>
                              <a:pt x="0" y="23"/>
                              <a:pt x="7" y="29"/>
                              <a:pt x="15" y="29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 sz="1200" dirty="0"/>
                      </a:p>
                    </p:txBody>
                  </p:sp>
                  <p:sp>
                    <p:nvSpPr>
                      <p:cNvPr id="1513" name="Freeform 25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471988" y="2349500"/>
                        <a:ext cx="26988" cy="52388"/>
                      </a:xfrm>
                      <a:custGeom>
                        <a:avLst/>
                        <a:gdLst>
                          <a:gd name="T0" fmla="*/ 30 w 31"/>
                          <a:gd name="T1" fmla="*/ 42 h 58"/>
                          <a:gd name="T2" fmla="*/ 29 w 31"/>
                          <a:gd name="T3" fmla="*/ 28 h 58"/>
                          <a:gd name="T4" fmla="*/ 29 w 31"/>
                          <a:gd name="T5" fmla="*/ 15 h 58"/>
                          <a:gd name="T6" fmla="*/ 14 w 31"/>
                          <a:gd name="T7" fmla="*/ 0 h 58"/>
                          <a:gd name="T8" fmla="*/ 0 w 31"/>
                          <a:gd name="T9" fmla="*/ 15 h 58"/>
                          <a:gd name="T10" fmla="*/ 0 w 31"/>
                          <a:gd name="T11" fmla="*/ 28 h 58"/>
                          <a:gd name="T12" fmla="*/ 1 w 31"/>
                          <a:gd name="T13" fmla="*/ 45 h 58"/>
                          <a:gd name="T14" fmla="*/ 15 w 31"/>
                          <a:gd name="T15" fmla="*/ 58 h 58"/>
                          <a:gd name="T16" fmla="*/ 17 w 31"/>
                          <a:gd name="T17" fmla="*/ 58 h 58"/>
                          <a:gd name="T18" fmla="*/ 30 w 31"/>
                          <a:gd name="T19" fmla="*/ 42 h 58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</a:cxnLst>
                        <a:rect l="0" t="0" r="r" b="b"/>
                        <a:pathLst>
                          <a:path w="31" h="58">
                            <a:moveTo>
                              <a:pt x="30" y="42"/>
                            </a:moveTo>
                            <a:cubicBezTo>
                              <a:pt x="29" y="37"/>
                              <a:pt x="29" y="33"/>
                              <a:pt x="29" y="28"/>
                            </a:cubicBezTo>
                            <a:cubicBezTo>
                              <a:pt x="29" y="15"/>
                              <a:pt x="29" y="15"/>
                              <a:pt x="29" y="15"/>
                            </a:cubicBezTo>
                            <a:cubicBezTo>
                              <a:pt x="29" y="7"/>
                              <a:pt x="22" y="0"/>
                              <a:pt x="14" y="0"/>
                            </a:cubicBezTo>
                            <a:cubicBezTo>
                              <a:pt x="7" y="0"/>
                              <a:pt x="0" y="7"/>
                              <a:pt x="0" y="15"/>
                            </a:cubicBezTo>
                            <a:cubicBezTo>
                              <a:pt x="0" y="28"/>
                              <a:pt x="0" y="28"/>
                              <a:pt x="0" y="28"/>
                            </a:cubicBezTo>
                            <a:cubicBezTo>
                              <a:pt x="0" y="34"/>
                              <a:pt x="0" y="39"/>
                              <a:pt x="1" y="45"/>
                            </a:cubicBezTo>
                            <a:cubicBezTo>
                              <a:pt x="2" y="52"/>
                              <a:pt x="8" y="58"/>
                              <a:pt x="15" y="58"/>
                            </a:cubicBezTo>
                            <a:cubicBezTo>
                              <a:pt x="16" y="58"/>
                              <a:pt x="17" y="58"/>
                              <a:pt x="17" y="58"/>
                            </a:cubicBezTo>
                            <a:cubicBezTo>
                              <a:pt x="25" y="57"/>
                              <a:pt x="31" y="50"/>
                              <a:pt x="30" y="42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 sz="1200" dirty="0"/>
                      </a:p>
                    </p:txBody>
                  </p:sp>
                  <p:sp>
                    <p:nvSpPr>
                      <p:cNvPr id="1514" name="Freeform 26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973638" y="2282825"/>
                        <a:ext cx="25400" cy="52388"/>
                      </a:xfrm>
                      <a:custGeom>
                        <a:avLst/>
                        <a:gdLst>
                          <a:gd name="T0" fmla="*/ 14 w 29"/>
                          <a:gd name="T1" fmla="*/ 0 h 58"/>
                          <a:gd name="T2" fmla="*/ 0 w 29"/>
                          <a:gd name="T3" fmla="*/ 15 h 58"/>
                          <a:gd name="T4" fmla="*/ 0 w 29"/>
                          <a:gd name="T5" fmla="*/ 44 h 58"/>
                          <a:gd name="T6" fmla="*/ 14 w 29"/>
                          <a:gd name="T7" fmla="*/ 58 h 58"/>
                          <a:gd name="T8" fmla="*/ 29 w 29"/>
                          <a:gd name="T9" fmla="*/ 44 h 58"/>
                          <a:gd name="T10" fmla="*/ 29 w 29"/>
                          <a:gd name="T11" fmla="*/ 15 h 58"/>
                          <a:gd name="T12" fmla="*/ 14 w 29"/>
                          <a:gd name="T13" fmla="*/ 0 h 58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</a:cxnLst>
                        <a:rect l="0" t="0" r="r" b="b"/>
                        <a:pathLst>
                          <a:path w="29" h="58">
                            <a:moveTo>
                              <a:pt x="14" y="0"/>
                            </a:moveTo>
                            <a:cubicBezTo>
                              <a:pt x="6" y="0"/>
                              <a:pt x="0" y="7"/>
                              <a:pt x="0" y="15"/>
                            </a:cubicBezTo>
                            <a:cubicBezTo>
                              <a:pt x="0" y="44"/>
                              <a:pt x="0" y="44"/>
                              <a:pt x="0" y="44"/>
                            </a:cubicBezTo>
                            <a:cubicBezTo>
                              <a:pt x="0" y="52"/>
                              <a:pt x="6" y="58"/>
                              <a:pt x="14" y="58"/>
                            </a:cubicBezTo>
                            <a:cubicBezTo>
                              <a:pt x="22" y="58"/>
                              <a:pt x="29" y="52"/>
                              <a:pt x="29" y="44"/>
                            </a:cubicBezTo>
                            <a:cubicBezTo>
                              <a:pt x="29" y="15"/>
                              <a:pt x="29" y="15"/>
                              <a:pt x="29" y="15"/>
                            </a:cubicBezTo>
                            <a:cubicBezTo>
                              <a:pt x="29" y="7"/>
                              <a:pt x="22" y="0"/>
                              <a:pt x="14" y="0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 sz="1200" dirty="0"/>
                      </a:p>
                    </p:txBody>
                  </p:sp>
                  <p:sp>
                    <p:nvSpPr>
                      <p:cNvPr id="1515" name="Freeform 28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927601" y="2432050"/>
                        <a:ext cx="47625" cy="46038"/>
                      </a:xfrm>
                      <a:custGeom>
                        <a:avLst/>
                        <a:gdLst>
                          <a:gd name="T0" fmla="*/ 25 w 53"/>
                          <a:gd name="T1" fmla="*/ 7 h 51"/>
                          <a:gd name="T2" fmla="*/ 7 w 53"/>
                          <a:gd name="T3" fmla="*/ 25 h 51"/>
                          <a:gd name="T4" fmla="*/ 5 w 53"/>
                          <a:gd name="T5" fmla="*/ 45 h 51"/>
                          <a:gd name="T6" fmla="*/ 16 w 53"/>
                          <a:gd name="T7" fmla="*/ 51 h 51"/>
                          <a:gd name="T8" fmla="*/ 25 w 53"/>
                          <a:gd name="T9" fmla="*/ 47 h 51"/>
                          <a:gd name="T10" fmla="*/ 48 w 53"/>
                          <a:gd name="T11" fmla="*/ 25 h 51"/>
                          <a:gd name="T12" fmla="*/ 45 w 53"/>
                          <a:gd name="T13" fmla="*/ 5 h 51"/>
                          <a:gd name="T14" fmla="*/ 25 w 53"/>
                          <a:gd name="T15" fmla="*/ 7 h 51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</a:cxnLst>
                        <a:rect l="0" t="0" r="r" b="b"/>
                        <a:pathLst>
                          <a:path w="53" h="51">
                            <a:moveTo>
                              <a:pt x="25" y="7"/>
                            </a:moveTo>
                            <a:cubicBezTo>
                              <a:pt x="20" y="14"/>
                              <a:pt x="14" y="20"/>
                              <a:pt x="7" y="25"/>
                            </a:cubicBezTo>
                            <a:cubicBezTo>
                              <a:pt x="1" y="30"/>
                              <a:pt x="0" y="39"/>
                              <a:pt x="5" y="45"/>
                            </a:cubicBezTo>
                            <a:cubicBezTo>
                              <a:pt x="8" y="49"/>
                              <a:pt x="12" y="51"/>
                              <a:pt x="16" y="51"/>
                            </a:cubicBezTo>
                            <a:cubicBezTo>
                              <a:pt x="20" y="51"/>
                              <a:pt x="23" y="50"/>
                              <a:pt x="25" y="47"/>
                            </a:cubicBezTo>
                            <a:cubicBezTo>
                              <a:pt x="34" y="41"/>
                              <a:pt x="41" y="33"/>
                              <a:pt x="48" y="25"/>
                            </a:cubicBezTo>
                            <a:cubicBezTo>
                              <a:pt x="53" y="19"/>
                              <a:pt x="52" y="9"/>
                              <a:pt x="45" y="5"/>
                            </a:cubicBezTo>
                            <a:cubicBezTo>
                              <a:pt x="39" y="0"/>
                              <a:pt x="30" y="1"/>
                              <a:pt x="25" y="7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 sz="1200" dirty="0"/>
                      </a:p>
                    </p:txBody>
                  </p:sp>
                  <p:sp>
                    <p:nvSpPr>
                      <p:cNvPr id="1516" name="Freeform 29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968876" y="2360613"/>
                        <a:ext cx="30163" cy="52388"/>
                      </a:xfrm>
                      <a:custGeom>
                        <a:avLst/>
                        <a:gdLst>
                          <a:gd name="T0" fmla="*/ 19 w 34"/>
                          <a:gd name="T1" fmla="*/ 0 h 58"/>
                          <a:gd name="T2" fmla="*/ 5 w 34"/>
                          <a:gd name="T3" fmla="*/ 15 h 58"/>
                          <a:gd name="T4" fmla="*/ 2 w 34"/>
                          <a:gd name="T5" fmla="*/ 40 h 58"/>
                          <a:gd name="T6" fmla="*/ 13 w 34"/>
                          <a:gd name="T7" fmla="*/ 58 h 58"/>
                          <a:gd name="T8" fmla="*/ 16 w 34"/>
                          <a:gd name="T9" fmla="*/ 58 h 58"/>
                          <a:gd name="T10" fmla="*/ 30 w 34"/>
                          <a:gd name="T11" fmla="*/ 47 h 58"/>
                          <a:gd name="T12" fmla="*/ 34 w 34"/>
                          <a:gd name="T13" fmla="*/ 15 h 58"/>
                          <a:gd name="T14" fmla="*/ 34 w 34"/>
                          <a:gd name="T15" fmla="*/ 14 h 58"/>
                          <a:gd name="T16" fmla="*/ 19 w 34"/>
                          <a:gd name="T17" fmla="*/ 0 h 58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</a:cxnLst>
                        <a:rect l="0" t="0" r="r" b="b"/>
                        <a:pathLst>
                          <a:path w="34" h="58">
                            <a:moveTo>
                              <a:pt x="19" y="0"/>
                            </a:moveTo>
                            <a:cubicBezTo>
                              <a:pt x="11" y="0"/>
                              <a:pt x="5" y="7"/>
                              <a:pt x="5" y="15"/>
                            </a:cubicBezTo>
                            <a:cubicBezTo>
                              <a:pt x="5" y="24"/>
                              <a:pt x="4" y="32"/>
                              <a:pt x="2" y="40"/>
                            </a:cubicBezTo>
                            <a:cubicBezTo>
                              <a:pt x="0" y="48"/>
                              <a:pt x="5" y="56"/>
                              <a:pt x="13" y="58"/>
                            </a:cubicBezTo>
                            <a:cubicBezTo>
                              <a:pt x="14" y="58"/>
                              <a:pt x="15" y="58"/>
                              <a:pt x="16" y="58"/>
                            </a:cubicBezTo>
                            <a:cubicBezTo>
                              <a:pt x="23" y="58"/>
                              <a:pt x="29" y="53"/>
                              <a:pt x="30" y="47"/>
                            </a:cubicBezTo>
                            <a:cubicBezTo>
                              <a:pt x="32" y="36"/>
                              <a:pt x="34" y="26"/>
                              <a:pt x="34" y="15"/>
                            </a:cubicBezTo>
                            <a:cubicBezTo>
                              <a:pt x="34" y="14"/>
                              <a:pt x="34" y="14"/>
                              <a:pt x="34" y="14"/>
                            </a:cubicBezTo>
                            <a:cubicBezTo>
                              <a:pt x="34" y="6"/>
                              <a:pt x="27" y="0"/>
                              <a:pt x="19" y="0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 sz="1200" dirty="0"/>
                      </a:p>
                    </p:txBody>
                  </p:sp>
                  <p:sp>
                    <p:nvSpPr>
                      <p:cNvPr id="1517" name="Freeform 30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973638" y="2205038"/>
                        <a:ext cx="25400" cy="52388"/>
                      </a:xfrm>
                      <a:custGeom>
                        <a:avLst/>
                        <a:gdLst>
                          <a:gd name="T0" fmla="*/ 14 w 29"/>
                          <a:gd name="T1" fmla="*/ 0 h 58"/>
                          <a:gd name="T2" fmla="*/ 0 w 29"/>
                          <a:gd name="T3" fmla="*/ 15 h 58"/>
                          <a:gd name="T4" fmla="*/ 0 w 29"/>
                          <a:gd name="T5" fmla="*/ 43 h 58"/>
                          <a:gd name="T6" fmla="*/ 14 w 29"/>
                          <a:gd name="T7" fmla="*/ 58 h 58"/>
                          <a:gd name="T8" fmla="*/ 29 w 29"/>
                          <a:gd name="T9" fmla="*/ 43 h 58"/>
                          <a:gd name="T10" fmla="*/ 29 w 29"/>
                          <a:gd name="T11" fmla="*/ 15 h 58"/>
                          <a:gd name="T12" fmla="*/ 14 w 29"/>
                          <a:gd name="T13" fmla="*/ 0 h 58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</a:cxnLst>
                        <a:rect l="0" t="0" r="r" b="b"/>
                        <a:pathLst>
                          <a:path w="29" h="58">
                            <a:moveTo>
                              <a:pt x="14" y="0"/>
                            </a:moveTo>
                            <a:cubicBezTo>
                              <a:pt x="6" y="0"/>
                              <a:pt x="0" y="7"/>
                              <a:pt x="0" y="15"/>
                            </a:cubicBezTo>
                            <a:cubicBezTo>
                              <a:pt x="0" y="43"/>
                              <a:pt x="0" y="43"/>
                              <a:pt x="0" y="43"/>
                            </a:cubicBezTo>
                            <a:cubicBezTo>
                              <a:pt x="0" y="51"/>
                              <a:pt x="6" y="58"/>
                              <a:pt x="14" y="58"/>
                            </a:cubicBezTo>
                            <a:cubicBezTo>
                              <a:pt x="22" y="58"/>
                              <a:pt x="29" y="51"/>
                              <a:pt x="29" y="43"/>
                            </a:cubicBezTo>
                            <a:cubicBezTo>
                              <a:pt x="29" y="15"/>
                              <a:pt x="29" y="15"/>
                              <a:pt x="29" y="15"/>
                            </a:cubicBezTo>
                            <a:cubicBezTo>
                              <a:pt x="29" y="7"/>
                              <a:pt x="22" y="0"/>
                              <a:pt x="14" y="0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 sz="1200" dirty="0"/>
                      </a:p>
                    </p:txBody>
                  </p:sp>
                  <p:sp>
                    <p:nvSpPr>
                      <p:cNvPr id="1518" name="Freeform 31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973638" y="2127250"/>
                        <a:ext cx="25400" cy="52388"/>
                      </a:xfrm>
                      <a:custGeom>
                        <a:avLst/>
                        <a:gdLst>
                          <a:gd name="T0" fmla="*/ 14 w 29"/>
                          <a:gd name="T1" fmla="*/ 0 h 58"/>
                          <a:gd name="T2" fmla="*/ 0 w 29"/>
                          <a:gd name="T3" fmla="*/ 15 h 58"/>
                          <a:gd name="T4" fmla="*/ 0 w 29"/>
                          <a:gd name="T5" fmla="*/ 43 h 58"/>
                          <a:gd name="T6" fmla="*/ 14 w 29"/>
                          <a:gd name="T7" fmla="*/ 58 h 58"/>
                          <a:gd name="T8" fmla="*/ 29 w 29"/>
                          <a:gd name="T9" fmla="*/ 43 h 58"/>
                          <a:gd name="T10" fmla="*/ 29 w 29"/>
                          <a:gd name="T11" fmla="*/ 15 h 58"/>
                          <a:gd name="T12" fmla="*/ 14 w 29"/>
                          <a:gd name="T13" fmla="*/ 0 h 58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</a:cxnLst>
                        <a:rect l="0" t="0" r="r" b="b"/>
                        <a:pathLst>
                          <a:path w="29" h="58">
                            <a:moveTo>
                              <a:pt x="14" y="0"/>
                            </a:moveTo>
                            <a:cubicBezTo>
                              <a:pt x="6" y="0"/>
                              <a:pt x="0" y="7"/>
                              <a:pt x="0" y="15"/>
                            </a:cubicBezTo>
                            <a:cubicBezTo>
                              <a:pt x="0" y="43"/>
                              <a:pt x="0" y="43"/>
                              <a:pt x="0" y="43"/>
                            </a:cubicBezTo>
                            <a:cubicBezTo>
                              <a:pt x="0" y="51"/>
                              <a:pt x="6" y="58"/>
                              <a:pt x="14" y="58"/>
                            </a:cubicBezTo>
                            <a:cubicBezTo>
                              <a:pt x="22" y="58"/>
                              <a:pt x="29" y="51"/>
                              <a:pt x="29" y="43"/>
                            </a:cubicBezTo>
                            <a:cubicBezTo>
                              <a:pt x="29" y="15"/>
                              <a:pt x="29" y="15"/>
                              <a:pt x="29" y="15"/>
                            </a:cubicBezTo>
                            <a:cubicBezTo>
                              <a:pt x="29" y="7"/>
                              <a:pt x="22" y="0"/>
                              <a:pt x="14" y="0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 sz="1200" dirty="0"/>
                      </a:p>
                    </p:txBody>
                  </p:sp>
                  <p:sp>
                    <p:nvSpPr>
                      <p:cNvPr id="1519" name="Freeform 32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546601" y="2470150"/>
                        <a:ext cx="53975" cy="33338"/>
                      </a:xfrm>
                      <a:custGeom>
                        <a:avLst/>
                        <a:gdLst>
                          <a:gd name="T0" fmla="*/ 46 w 60"/>
                          <a:gd name="T1" fmla="*/ 8 h 37"/>
                          <a:gd name="T2" fmla="*/ 21 w 60"/>
                          <a:gd name="T3" fmla="*/ 2 h 37"/>
                          <a:gd name="T4" fmla="*/ 3 w 60"/>
                          <a:gd name="T5" fmla="*/ 11 h 37"/>
                          <a:gd name="T6" fmla="*/ 12 w 60"/>
                          <a:gd name="T7" fmla="*/ 30 h 37"/>
                          <a:gd name="T8" fmla="*/ 43 w 60"/>
                          <a:gd name="T9" fmla="*/ 37 h 37"/>
                          <a:gd name="T10" fmla="*/ 44 w 60"/>
                          <a:gd name="T11" fmla="*/ 37 h 37"/>
                          <a:gd name="T12" fmla="*/ 59 w 60"/>
                          <a:gd name="T13" fmla="*/ 24 h 37"/>
                          <a:gd name="T14" fmla="*/ 46 w 60"/>
                          <a:gd name="T15" fmla="*/ 8 h 37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</a:cxnLst>
                        <a:rect l="0" t="0" r="r" b="b"/>
                        <a:pathLst>
                          <a:path w="60" h="37">
                            <a:moveTo>
                              <a:pt x="46" y="8"/>
                            </a:moveTo>
                            <a:cubicBezTo>
                              <a:pt x="38" y="7"/>
                              <a:pt x="29" y="5"/>
                              <a:pt x="21" y="2"/>
                            </a:cubicBezTo>
                            <a:cubicBezTo>
                              <a:pt x="14" y="0"/>
                              <a:pt x="6" y="4"/>
                              <a:pt x="3" y="11"/>
                            </a:cubicBezTo>
                            <a:cubicBezTo>
                              <a:pt x="0" y="19"/>
                              <a:pt x="4" y="27"/>
                              <a:pt x="12" y="30"/>
                            </a:cubicBezTo>
                            <a:cubicBezTo>
                              <a:pt x="22" y="33"/>
                              <a:pt x="32" y="36"/>
                              <a:pt x="43" y="37"/>
                            </a:cubicBezTo>
                            <a:cubicBezTo>
                              <a:pt x="43" y="37"/>
                              <a:pt x="44" y="37"/>
                              <a:pt x="44" y="37"/>
                            </a:cubicBezTo>
                            <a:cubicBezTo>
                              <a:pt x="51" y="37"/>
                              <a:pt x="58" y="32"/>
                              <a:pt x="59" y="24"/>
                            </a:cubicBezTo>
                            <a:cubicBezTo>
                              <a:pt x="60" y="16"/>
                              <a:pt x="54" y="9"/>
                              <a:pt x="46" y="8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 sz="1200" dirty="0"/>
                      </a:p>
                    </p:txBody>
                  </p:sp>
                  <p:sp>
                    <p:nvSpPr>
                      <p:cNvPr id="1520" name="Freeform 33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781551" y="2478088"/>
                        <a:ext cx="50800" cy="25400"/>
                      </a:xfrm>
                      <a:custGeom>
                        <a:avLst/>
                        <a:gdLst>
                          <a:gd name="T0" fmla="*/ 43 w 57"/>
                          <a:gd name="T1" fmla="*/ 0 h 29"/>
                          <a:gd name="T2" fmla="*/ 14 w 57"/>
                          <a:gd name="T3" fmla="*/ 0 h 29"/>
                          <a:gd name="T4" fmla="*/ 0 w 57"/>
                          <a:gd name="T5" fmla="*/ 15 h 29"/>
                          <a:gd name="T6" fmla="*/ 14 w 57"/>
                          <a:gd name="T7" fmla="*/ 29 h 29"/>
                          <a:gd name="T8" fmla="*/ 43 w 57"/>
                          <a:gd name="T9" fmla="*/ 29 h 29"/>
                          <a:gd name="T10" fmla="*/ 57 w 57"/>
                          <a:gd name="T11" fmla="*/ 15 h 29"/>
                          <a:gd name="T12" fmla="*/ 43 w 57"/>
                          <a:gd name="T13" fmla="*/ 0 h 29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</a:cxnLst>
                        <a:rect l="0" t="0" r="r" b="b"/>
                        <a:pathLst>
                          <a:path w="57" h="29">
                            <a:moveTo>
                              <a:pt x="43" y="0"/>
                            </a:moveTo>
                            <a:cubicBezTo>
                              <a:pt x="14" y="0"/>
                              <a:pt x="14" y="0"/>
                              <a:pt x="14" y="0"/>
                            </a:cubicBezTo>
                            <a:cubicBezTo>
                              <a:pt x="6" y="0"/>
                              <a:pt x="0" y="7"/>
                              <a:pt x="0" y="15"/>
                            </a:cubicBezTo>
                            <a:cubicBezTo>
                              <a:pt x="0" y="23"/>
                              <a:pt x="6" y="29"/>
                              <a:pt x="14" y="29"/>
                            </a:cubicBezTo>
                            <a:cubicBezTo>
                              <a:pt x="43" y="29"/>
                              <a:pt x="43" y="29"/>
                              <a:pt x="43" y="29"/>
                            </a:cubicBezTo>
                            <a:cubicBezTo>
                              <a:pt x="51" y="29"/>
                              <a:pt x="57" y="23"/>
                              <a:pt x="57" y="15"/>
                            </a:cubicBezTo>
                            <a:cubicBezTo>
                              <a:pt x="57" y="7"/>
                              <a:pt x="51" y="0"/>
                              <a:pt x="43" y="0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 sz="1200" dirty="0"/>
                      </a:p>
                    </p:txBody>
                  </p:sp>
                  <p:sp>
                    <p:nvSpPr>
                      <p:cNvPr id="1521" name="Freeform 34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703763" y="2478088"/>
                        <a:ext cx="50800" cy="25400"/>
                      </a:xfrm>
                      <a:custGeom>
                        <a:avLst/>
                        <a:gdLst>
                          <a:gd name="T0" fmla="*/ 44 w 58"/>
                          <a:gd name="T1" fmla="*/ 0 h 29"/>
                          <a:gd name="T2" fmla="*/ 15 w 58"/>
                          <a:gd name="T3" fmla="*/ 0 h 29"/>
                          <a:gd name="T4" fmla="*/ 0 w 58"/>
                          <a:gd name="T5" fmla="*/ 15 h 29"/>
                          <a:gd name="T6" fmla="*/ 15 w 58"/>
                          <a:gd name="T7" fmla="*/ 29 h 29"/>
                          <a:gd name="T8" fmla="*/ 44 w 58"/>
                          <a:gd name="T9" fmla="*/ 29 h 29"/>
                          <a:gd name="T10" fmla="*/ 58 w 58"/>
                          <a:gd name="T11" fmla="*/ 15 h 29"/>
                          <a:gd name="T12" fmla="*/ 44 w 58"/>
                          <a:gd name="T13" fmla="*/ 0 h 29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</a:cxnLst>
                        <a:rect l="0" t="0" r="r" b="b"/>
                        <a:pathLst>
                          <a:path w="58" h="29">
                            <a:moveTo>
                              <a:pt x="44" y="0"/>
                            </a:moveTo>
                            <a:cubicBezTo>
                              <a:pt x="15" y="0"/>
                              <a:pt x="15" y="0"/>
                              <a:pt x="15" y="0"/>
                            </a:cubicBezTo>
                            <a:cubicBezTo>
                              <a:pt x="7" y="0"/>
                              <a:pt x="0" y="7"/>
                              <a:pt x="0" y="15"/>
                            </a:cubicBezTo>
                            <a:cubicBezTo>
                              <a:pt x="0" y="23"/>
                              <a:pt x="7" y="29"/>
                              <a:pt x="15" y="29"/>
                            </a:cubicBezTo>
                            <a:cubicBezTo>
                              <a:pt x="44" y="29"/>
                              <a:pt x="44" y="29"/>
                              <a:pt x="44" y="29"/>
                            </a:cubicBezTo>
                            <a:cubicBezTo>
                              <a:pt x="51" y="29"/>
                              <a:pt x="58" y="23"/>
                              <a:pt x="58" y="15"/>
                            </a:cubicBezTo>
                            <a:cubicBezTo>
                              <a:pt x="58" y="7"/>
                              <a:pt x="51" y="0"/>
                              <a:pt x="44" y="0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 sz="1200" dirty="0"/>
                      </a:p>
                    </p:txBody>
                  </p:sp>
                  <p:sp>
                    <p:nvSpPr>
                      <p:cNvPr id="1522" name="Freeform 35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625976" y="2478088"/>
                        <a:ext cx="52388" cy="25400"/>
                      </a:xfrm>
                      <a:custGeom>
                        <a:avLst/>
                        <a:gdLst>
                          <a:gd name="T0" fmla="*/ 43 w 58"/>
                          <a:gd name="T1" fmla="*/ 0 h 29"/>
                          <a:gd name="T2" fmla="*/ 15 w 58"/>
                          <a:gd name="T3" fmla="*/ 0 h 29"/>
                          <a:gd name="T4" fmla="*/ 0 w 58"/>
                          <a:gd name="T5" fmla="*/ 15 h 29"/>
                          <a:gd name="T6" fmla="*/ 15 w 58"/>
                          <a:gd name="T7" fmla="*/ 29 h 29"/>
                          <a:gd name="T8" fmla="*/ 43 w 58"/>
                          <a:gd name="T9" fmla="*/ 29 h 29"/>
                          <a:gd name="T10" fmla="*/ 58 w 58"/>
                          <a:gd name="T11" fmla="*/ 15 h 29"/>
                          <a:gd name="T12" fmla="*/ 43 w 58"/>
                          <a:gd name="T13" fmla="*/ 0 h 29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</a:cxnLst>
                        <a:rect l="0" t="0" r="r" b="b"/>
                        <a:pathLst>
                          <a:path w="58" h="29">
                            <a:moveTo>
                              <a:pt x="43" y="0"/>
                            </a:moveTo>
                            <a:cubicBezTo>
                              <a:pt x="15" y="0"/>
                              <a:pt x="15" y="0"/>
                              <a:pt x="15" y="0"/>
                            </a:cubicBezTo>
                            <a:cubicBezTo>
                              <a:pt x="7" y="0"/>
                              <a:pt x="0" y="7"/>
                              <a:pt x="0" y="15"/>
                            </a:cubicBezTo>
                            <a:cubicBezTo>
                              <a:pt x="0" y="23"/>
                              <a:pt x="7" y="29"/>
                              <a:pt x="15" y="29"/>
                            </a:cubicBezTo>
                            <a:cubicBezTo>
                              <a:pt x="43" y="29"/>
                              <a:pt x="43" y="29"/>
                              <a:pt x="43" y="29"/>
                            </a:cubicBezTo>
                            <a:cubicBezTo>
                              <a:pt x="51" y="29"/>
                              <a:pt x="58" y="23"/>
                              <a:pt x="58" y="15"/>
                            </a:cubicBezTo>
                            <a:cubicBezTo>
                              <a:pt x="58" y="7"/>
                              <a:pt x="51" y="0"/>
                              <a:pt x="43" y="0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 sz="1200" dirty="0"/>
                      </a:p>
                    </p:txBody>
                  </p:sp>
                  <p:sp>
                    <p:nvSpPr>
                      <p:cNvPr id="1523" name="Freeform 38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859338" y="2473325"/>
                        <a:ext cx="52388" cy="30163"/>
                      </a:xfrm>
                      <a:custGeom>
                        <a:avLst/>
                        <a:gdLst>
                          <a:gd name="T0" fmla="*/ 39 w 58"/>
                          <a:gd name="T1" fmla="*/ 2 h 34"/>
                          <a:gd name="T2" fmla="*/ 14 w 58"/>
                          <a:gd name="T3" fmla="*/ 5 h 34"/>
                          <a:gd name="T4" fmla="*/ 0 w 58"/>
                          <a:gd name="T5" fmla="*/ 20 h 34"/>
                          <a:gd name="T6" fmla="*/ 14 w 58"/>
                          <a:gd name="T7" fmla="*/ 34 h 34"/>
                          <a:gd name="T8" fmla="*/ 14 w 58"/>
                          <a:gd name="T9" fmla="*/ 34 h 34"/>
                          <a:gd name="T10" fmla="*/ 46 w 58"/>
                          <a:gd name="T11" fmla="*/ 30 h 34"/>
                          <a:gd name="T12" fmla="*/ 56 w 58"/>
                          <a:gd name="T13" fmla="*/ 12 h 34"/>
                          <a:gd name="T14" fmla="*/ 39 w 58"/>
                          <a:gd name="T15" fmla="*/ 2 h 34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</a:cxnLst>
                        <a:rect l="0" t="0" r="r" b="b"/>
                        <a:pathLst>
                          <a:path w="58" h="34">
                            <a:moveTo>
                              <a:pt x="39" y="2"/>
                            </a:moveTo>
                            <a:cubicBezTo>
                              <a:pt x="31" y="4"/>
                              <a:pt x="22" y="5"/>
                              <a:pt x="14" y="5"/>
                            </a:cubicBezTo>
                            <a:cubicBezTo>
                              <a:pt x="6" y="5"/>
                              <a:pt x="0" y="12"/>
                              <a:pt x="0" y="20"/>
                            </a:cubicBezTo>
                            <a:cubicBezTo>
                              <a:pt x="0" y="28"/>
                              <a:pt x="6" y="34"/>
                              <a:pt x="14" y="34"/>
                            </a:cubicBezTo>
                            <a:cubicBezTo>
                              <a:pt x="14" y="34"/>
                              <a:pt x="14" y="34"/>
                              <a:pt x="14" y="34"/>
                            </a:cubicBezTo>
                            <a:cubicBezTo>
                              <a:pt x="25" y="34"/>
                              <a:pt x="36" y="32"/>
                              <a:pt x="46" y="30"/>
                            </a:cubicBezTo>
                            <a:cubicBezTo>
                              <a:pt x="54" y="28"/>
                              <a:pt x="58" y="20"/>
                              <a:pt x="56" y="12"/>
                            </a:cubicBezTo>
                            <a:cubicBezTo>
                              <a:pt x="55" y="5"/>
                              <a:pt x="47" y="0"/>
                              <a:pt x="39" y="2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 sz="1200" dirty="0"/>
                      </a:p>
                    </p:txBody>
                  </p:sp>
                </p:grpSp>
                <p:sp>
                  <p:nvSpPr>
                    <p:cNvPr id="1500" name="Freeform 12"/>
                    <p:cNvSpPr>
                      <a:spLocks noEditPoints="1"/>
                    </p:cNvSpPr>
                    <p:nvPr/>
                  </p:nvSpPr>
                  <p:spPr bwMode="auto">
                    <a:xfrm>
                      <a:off x="5406483" y="2446478"/>
                      <a:ext cx="214941" cy="191168"/>
                    </a:xfrm>
                    <a:custGeom>
                      <a:avLst/>
                      <a:gdLst>
                        <a:gd name="T0" fmla="*/ 419 w 494"/>
                        <a:gd name="T1" fmla="*/ 299 h 448"/>
                        <a:gd name="T2" fmla="*/ 403 w 494"/>
                        <a:gd name="T3" fmla="*/ 301 h 448"/>
                        <a:gd name="T4" fmla="*/ 302 w 494"/>
                        <a:gd name="T5" fmla="*/ 126 h 448"/>
                        <a:gd name="T6" fmla="*/ 322 w 494"/>
                        <a:gd name="T7" fmla="*/ 75 h 448"/>
                        <a:gd name="T8" fmla="*/ 247 w 494"/>
                        <a:gd name="T9" fmla="*/ 0 h 448"/>
                        <a:gd name="T10" fmla="*/ 173 w 494"/>
                        <a:gd name="T11" fmla="*/ 75 h 448"/>
                        <a:gd name="T12" fmla="*/ 193 w 494"/>
                        <a:gd name="T13" fmla="*/ 126 h 448"/>
                        <a:gd name="T14" fmla="*/ 91 w 494"/>
                        <a:gd name="T15" fmla="*/ 301 h 448"/>
                        <a:gd name="T16" fmla="*/ 75 w 494"/>
                        <a:gd name="T17" fmla="*/ 299 h 448"/>
                        <a:gd name="T18" fmla="*/ 0 w 494"/>
                        <a:gd name="T19" fmla="*/ 373 h 448"/>
                        <a:gd name="T20" fmla="*/ 75 w 494"/>
                        <a:gd name="T21" fmla="*/ 448 h 448"/>
                        <a:gd name="T22" fmla="*/ 146 w 494"/>
                        <a:gd name="T23" fmla="*/ 395 h 448"/>
                        <a:gd name="T24" fmla="*/ 349 w 494"/>
                        <a:gd name="T25" fmla="*/ 395 h 448"/>
                        <a:gd name="T26" fmla="*/ 419 w 494"/>
                        <a:gd name="T27" fmla="*/ 448 h 448"/>
                        <a:gd name="T28" fmla="*/ 494 w 494"/>
                        <a:gd name="T29" fmla="*/ 373 h 448"/>
                        <a:gd name="T30" fmla="*/ 419 w 494"/>
                        <a:gd name="T31" fmla="*/ 299 h 448"/>
                        <a:gd name="T32" fmla="*/ 349 w 494"/>
                        <a:gd name="T33" fmla="*/ 351 h 448"/>
                        <a:gd name="T34" fmla="*/ 146 w 494"/>
                        <a:gd name="T35" fmla="*/ 351 h 448"/>
                        <a:gd name="T36" fmla="*/ 130 w 494"/>
                        <a:gd name="T37" fmla="*/ 323 h 448"/>
                        <a:gd name="T38" fmla="*/ 231 w 494"/>
                        <a:gd name="T39" fmla="*/ 148 h 448"/>
                        <a:gd name="T40" fmla="*/ 247 w 494"/>
                        <a:gd name="T41" fmla="*/ 150 h 448"/>
                        <a:gd name="T42" fmla="*/ 264 w 494"/>
                        <a:gd name="T43" fmla="*/ 148 h 448"/>
                        <a:gd name="T44" fmla="*/ 365 w 494"/>
                        <a:gd name="T45" fmla="*/ 323 h 448"/>
                        <a:gd name="T46" fmla="*/ 349 w 494"/>
                        <a:gd name="T47" fmla="*/ 351 h 44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</a:cxnLst>
                      <a:rect l="0" t="0" r="r" b="b"/>
                      <a:pathLst>
                        <a:path w="494" h="448">
                          <a:moveTo>
                            <a:pt x="419" y="299"/>
                          </a:moveTo>
                          <a:cubicBezTo>
                            <a:pt x="414" y="299"/>
                            <a:pt x="408" y="300"/>
                            <a:pt x="403" y="301"/>
                          </a:cubicBezTo>
                          <a:cubicBezTo>
                            <a:pt x="302" y="126"/>
                            <a:pt x="302" y="126"/>
                            <a:pt x="302" y="126"/>
                          </a:cubicBezTo>
                          <a:cubicBezTo>
                            <a:pt x="314" y="112"/>
                            <a:pt x="322" y="95"/>
                            <a:pt x="322" y="75"/>
                          </a:cubicBezTo>
                          <a:cubicBezTo>
                            <a:pt x="322" y="34"/>
                            <a:pt x="288" y="0"/>
                            <a:pt x="247" y="0"/>
                          </a:cubicBezTo>
                          <a:cubicBezTo>
                            <a:pt x="206" y="0"/>
                            <a:pt x="173" y="34"/>
                            <a:pt x="173" y="75"/>
                          </a:cubicBezTo>
                          <a:cubicBezTo>
                            <a:pt x="173" y="95"/>
                            <a:pt x="180" y="112"/>
                            <a:pt x="193" y="126"/>
                          </a:cubicBezTo>
                          <a:cubicBezTo>
                            <a:pt x="91" y="301"/>
                            <a:pt x="91" y="301"/>
                            <a:pt x="91" y="301"/>
                          </a:cubicBezTo>
                          <a:cubicBezTo>
                            <a:pt x="86" y="300"/>
                            <a:pt x="81" y="299"/>
                            <a:pt x="75" y="299"/>
                          </a:cubicBezTo>
                          <a:cubicBezTo>
                            <a:pt x="34" y="299"/>
                            <a:pt x="0" y="332"/>
                            <a:pt x="0" y="373"/>
                          </a:cubicBezTo>
                          <a:cubicBezTo>
                            <a:pt x="0" y="415"/>
                            <a:pt x="34" y="448"/>
                            <a:pt x="75" y="448"/>
                          </a:cubicBezTo>
                          <a:cubicBezTo>
                            <a:pt x="108" y="448"/>
                            <a:pt x="136" y="426"/>
                            <a:pt x="146" y="395"/>
                          </a:cubicBezTo>
                          <a:cubicBezTo>
                            <a:pt x="349" y="395"/>
                            <a:pt x="349" y="395"/>
                            <a:pt x="349" y="395"/>
                          </a:cubicBezTo>
                          <a:cubicBezTo>
                            <a:pt x="358" y="426"/>
                            <a:pt x="386" y="448"/>
                            <a:pt x="419" y="448"/>
                          </a:cubicBezTo>
                          <a:cubicBezTo>
                            <a:pt x="461" y="448"/>
                            <a:pt x="494" y="415"/>
                            <a:pt x="494" y="373"/>
                          </a:cubicBezTo>
                          <a:cubicBezTo>
                            <a:pt x="494" y="332"/>
                            <a:pt x="461" y="299"/>
                            <a:pt x="419" y="299"/>
                          </a:cubicBezTo>
                          <a:close/>
                          <a:moveTo>
                            <a:pt x="349" y="351"/>
                          </a:moveTo>
                          <a:cubicBezTo>
                            <a:pt x="146" y="351"/>
                            <a:pt x="146" y="351"/>
                            <a:pt x="146" y="351"/>
                          </a:cubicBezTo>
                          <a:cubicBezTo>
                            <a:pt x="142" y="341"/>
                            <a:pt x="137" y="331"/>
                            <a:pt x="130" y="323"/>
                          </a:cubicBezTo>
                          <a:cubicBezTo>
                            <a:pt x="231" y="148"/>
                            <a:pt x="231" y="148"/>
                            <a:pt x="231" y="148"/>
                          </a:cubicBezTo>
                          <a:cubicBezTo>
                            <a:pt x="236" y="149"/>
                            <a:pt x="242" y="150"/>
                            <a:pt x="247" y="150"/>
                          </a:cubicBezTo>
                          <a:cubicBezTo>
                            <a:pt x="253" y="150"/>
                            <a:pt x="258" y="149"/>
                            <a:pt x="264" y="148"/>
                          </a:cubicBezTo>
                          <a:cubicBezTo>
                            <a:pt x="365" y="323"/>
                            <a:pt x="365" y="323"/>
                            <a:pt x="365" y="323"/>
                          </a:cubicBezTo>
                          <a:cubicBezTo>
                            <a:pt x="358" y="331"/>
                            <a:pt x="352" y="341"/>
                            <a:pt x="349" y="351"/>
                          </a:cubicBezTo>
                          <a:close/>
                        </a:path>
                      </a:pathLst>
                    </a:custGeom>
                    <a:solidFill>
                      <a:schemeClr val="bg1"/>
                    </a:solidFill>
                    <a:ln>
                      <a:noFill/>
                    </a:ln>
                    <a:ex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sz="1200" dirty="0"/>
                    </a:p>
                  </p:txBody>
                </p:sp>
              </p:grpSp>
            </p:grpSp>
            <p:grpSp>
              <p:nvGrpSpPr>
                <p:cNvPr id="1385" name="Group 1384"/>
                <p:cNvGrpSpPr/>
                <p:nvPr/>
              </p:nvGrpSpPr>
              <p:grpSpPr>
                <a:xfrm>
                  <a:off x="4061758" y="2986823"/>
                  <a:ext cx="309857" cy="268010"/>
                  <a:chOff x="5310724" y="2352924"/>
                  <a:chExt cx="398754" cy="374816"/>
                </a:xfrm>
              </p:grpSpPr>
              <p:sp>
                <p:nvSpPr>
                  <p:cNvPr id="1470" name="Rounded Rectangle 1469"/>
                  <p:cNvSpPr/>
                  <p:nvPr/>
                </p:nvSpPr>
                <p:spPr>
                  <a:xfrm>
                    <a:off x="5351561" y="2386601"/>
                    <a:ext cx="308105" cy="310923"/>
                  </a:xfrm>
                  <a:prstGeom prst="roundRect">
                    <a:avLst/>
                  </a:prstGeom>
                  <a:solidFill>
                    <a:srgbClr val="948A5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grpSp>
                <p:nvGrpSpPr>
                  <p:cNvPr id="1471" name="Group 1470"/>
                  <p:cNvGrpSpPr/>
                  <p:nvPr/>
                </p:nvGrpSpPr>
                <p:grpSpPr>
                  <a:xfrm>
                    <a:off x="5310724" y="2352924"/>
                    <a:ext cx="398754" cy="374816"/>
                    <a:chOff x="5310724" y="2352924"/>
                    <a:chExt cx="398754" cy="374816"/>
                  </a:xfrm>
                </p:grpSpPr>
                <p:grpSp>
                  <p:nvGrpSpPr>
                    <p:cNvPr id="1472" name="Group 1471"/>
                    <p:cNvGrpSpPr/>
                    <p:nvPr/>
                  </p:nvGrpSpPr>
                  <p:grpSpPr>
                    <a:xfrm rot="5400000">
                      <a:off x="5322693" y="2340955"/>
                      <a:ext cx="374816" cy="398754"/>
                      <a:chOff x="4471988" y="1985963"/>
                      <a:chExt cx="527051" cy="517525"/>
                    </a:xfrm>
                  </p:grpSpPr>
                  <p:sp>
                    <p:nvSpPr>
                      <p:cNvPr id="1474" name="Freeform 13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471988" y="2117725"/>
                        <a:ext cx="25400" cy="50800"/>
                      </a:xfrm>
                      <a:custGeom>
                        <a:avLst/>
                        <a:gdLst>
                          <a:gd name="T0" fmla="*/ 14 w 29"/>
                          <a:gd name="T1" fmla="*/ 57 h 57"/>
                          <a:gd name="T2" fmla="*/ 29 w 29"/>
                          <a:gd name="T3" fmla="*/ 43 h 57"/>
                          <a:gd name="T4" fmla="*/ 29 w 29"/>
                          <a:gd name="T5" fmla="*/ 14 h 57"/>
                          <a:gd name="T6" fmla="*/ 14 w 29"/>
                          <a:gd name="T7" fmla="*/ 0 h 57"/>
                          <a:gd name="T8" fmla="*/ 0 w 29"/>
                          <a:gd name="T9" fmla="*/ 14 h 57"/>
                          <a:gd name="T10" fmla="*/ 0 w 29"/>
                          <a:gd name="T11" fmla="*/ 43 h 57"/>
                          <a:gd name="T12" fmla="*/ 14 w 29"/>
                          <a:gd name="T13" fmla="*/ 57 h 57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</a:cxnLst>
                        <a:rect l="0" t="0" r="r" b="b"/>
                        <a:pathLst>
                          <a:path w="29" h="57">
                            <a:moveTo>
                              <a:pt x="14" y="57"/>
                            </a:moveTo>
                            <a:cubicBezTo>
                              <a:pt x="22" y="57"/>
                              <a:pt x="29" y="51"/>
                              <a:pt x="29" y="43"/>
                            </a:cubicBezTo>
                            <a:cubicBezTo>
                              <a:pt x="29" y="14"/>
                              <a:pt x="29" y="14"/>
                              <a:pt x="29" y="14"/>
                            </a:cubicBezTo>
                            <a:cubicBezTo>
                              <a:pt x="29" y="6"/>
                              <a:pt x="22" y="0"/>
                              <a:pt x="14" y="0"/>
                            </a:cubicBezTo>
                            <a:cubicBezTo>
                              <a:pt x="7" y="0"/>
                              <a:pt x="0" y="6"/>
                              <a:pt x="0" y="14"/>
                            </a:cubicBezTo>
                            <a:cubicBezTo>
                              <a:pt x="0" y="43"/>
                              <a:pt x="0" y="43"/>
                              <a:pt x="0" y="43"/>
                            </a:cubicBezTo>
                            <a:cubicBezTo>
                              <a:pt x="0" y="51"/>
                              <a:pt x="7" y="57"/>
                              <a:pt x="14" y="57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 sz="1200" dirty="0"/>
                      </a:p>
                    </p:txBody>
                  </p:sp>
                  <p:sp>
                    <p:nvSpPr>
                      <p:cNvPr id="1475" name="Freeform 14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471988" y="2271713"/>
                        <a:ext cx="25400" cy="52388"/>
                      </a:xfrm>
                      <a:custGeom>
                        <a:avLst/>
                        <a:gdLst>
                          <a:gd name="T0" fmla="*/ 14 w 29"/>
                          <a:gd name="T1" fmla="*/ 58 h 58"/>
                          <a:gd name="T2" fmla="*/ 29 w 29"/>
                          <a:gd name="T3" fmla="*/ 43 h 58"/>
                          <a:gd name="T4" fmla="*/ 29 w 29"/>
                          <a:gd name="T5" fmla="*/ 15 h 58"/>
                          <a:gd name="T6" fmla="*/ 14 w 29"/>
                          <a:gd name="T7" fmla="*/ 0 h 58"/>
                          <a:gd name="T8" fmla="*/ 0 w 29"/>
                          <a:gd name="T9" fmla="*/ 15 h 58"/>
                          <a:gd name="T10" fmla="*/ 0 w 29"/>
                          <a:gd name="T11" fmla="*/ 43 h 58"/>
                          <a:gd name="T12" fmla="*/ 14 w 29"/>
                          <a:gd name="T13" fmla="*/ 58 h 58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</a:cxnLst>
                        <a:rect l="0" t="0" r="r" b="b"/>
                        <a:pathLst>
                          <a:path w="29" h="58">
                            <a:moveTo>
                              <a:pt x="14" y="58"/>
                            </a:moveTo>
                            <a:cubicBezTo>
                              <a:pt x="22" y="58"/>
                              <a:pt x="29" y="51"/>
                              <a:pt x="29" y="43"/>
                            </a:cubicBezTo>
                            <a:cubicBezTo>
                              <a:pt x="29" y="15"/>
                              <a:pt x="29" y="15"/>
                              <a:pt x="29" y="15"/>
                            </a:cubicBezTo>
                            <a:cubicBezTo>
                              <a:pt x="29" y="7"/>
                              <a:pt x="22" y="0"/>
                              <a:pt x="14" y="0"/>
                            </a:cubicBezTo>
                            <a:cubicBezTo>
                              <a:pt x="7" y="0"/>
                              <a:pt x="0" y="7"/>
                              <a:pt x="0" y="15"/>
                            </a:cubicBezTo>
                            <a:cubicBezTo>
                              <a:pt x="0" y="43"/>
                              <a:pt x="0" y="43"/>
                              <a:pt x="0" y="43"/>
                            </a:cubicBezTo>
                            <a:cubicBezTo>
                              <a:pt x="0" y="51"/>
                              <a:pt x="7" y="58"/>
                              <a:pt x="14" y="58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 sz="1200" dirty="0"/>
                      </a:p>
                    </p:txBody>
                  </p:sp>
                  <p:sp>
                    <p:nvSpPr>
                      <p:cNvPr id="1476" name="Freeform 15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487863" y="2422525"/>
                        <a:ext cx="44450" cy="47625"/>
                      </a:xfrm>
                      <a:custGeom>
                        <a:avLst/>
                        <a:gdLst>
                          <a:gd name="T0" fmla="*/ 29 w 50"/>
                          <a:gd name="T1" fmla="*/ 8 h 53"/>
                          <a:gd name="T2" fmla="*/ 9 w 50"/>
                          <a:gd name="T3" fmla="*/ 4 h 53"/>
                          <a:gd name="T4" fmla="*/ 4 w 50"/>
                          <a:gd name="T5" fmla="*/ 24 h 53"/>
                          <a:gd name="T6" fmla="*/ 24 w 50"/>
                          <a:gd name="T7" fmla="*/ 49 h 53"/>
                          <a:gd name="T8" fmla="*/ 34 w 50"/>
                          <a:gd name="T9" fmla="*/ 53 h 53"/>
                          <a:gd name="T10" fmla="*/ 45 w 50"/>
                          <a:gd name="T11" fmla="*/ 49 h 53"/>
                          <a:gd name="T12" fmla="*/ 45 w 50"/>
                          <a:gd name="T13" fmla="*/ 28 h 53"/>
                          <a:gd name="T14" fmla="*/ 29 w 50"/>
                          <a:gd name="T15" fmla="*/ 8 h 53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</a:cxnLst>
                        <a:rect l="0" t="0" r="r" b="b"/>
                        <a:pathLst>
                          <a:path w="50" h="53">
                            <a:moveTo>
                              <a:pt x="29" y="8"/>
                            </a:moveTo>
                            <a:cubicBezTo>
                              <a:pt x="24" y="2"/>
                              <a:pt x="15" y="0"/>
                              <a:pt x="9" y="4"/>
                            </a:cubicBezTo>
                            <a:cubicBezTo>
                              <a:pt x="2" y="8"/>
                              <a:pt x="0" y="17"/>
                              <a:pt x="4" y="24"/>
                            </a:cubicBezTo>
                            <a:cubicBezTo>
                              <a:pt x="10" y="33"/>
                              <a:pt x="17" y="41"/>
                              <a:pt x="24" y="49"/>
                            </a:cubicBezTo>
                            <a:cubicBezTo>
                              <a:pt x="27" y="51"/>
                              <a:pt x="31" y="53"/>
                              <a:pt x="34" y="53"/>
                            </a:cubicBezTo>
                            <a:cubicBezTo>
                              <a:pt x="38" y="53"/>
                              <a:pt x="42" y="51"/>
                              <a:pt x="45" y="49"/>
                            </a:cubicBezTo>
                            <a:cubicBezTo>
                              <a:pt x="50" y="43"/>
                              <a:pt x="50" y="34"/>
                              <a:pt x="45" y="28"/>
                            </a:cubicBezTo>
                            <a:cubicBezTo>
                              <a:pt x="39" y="22"/>
                              <a:pt x="33" y="15"/>
                              <a:pt x="29" y="8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 sz="1200" dirty="0"/>
                      </a:p>
                    </p:txBody>
                  </p:sp>
                  <p:sp>
                    <p:nvSpPr>
                      <p:cNvPr id="1477" name="Freeform 16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471988" y="2193925"/>
                        <a:ext cx="25400" cy="52388"/>
                      </a:xfrm>
                      <a:custGeom>
                        <a:avLst/>
                        <a:gdLst>
                          <a:gd name="T0" fmla="*/ 14 w 29"/>
                          <a:gd name="T1" fmla="*/ 58 h 58"/>
                          <a:gd name="T2" fmla="*/ 29 w 29"/>
                          <a:gd name="T3" fmla="*/ 43 h 58"/>
                          <a:gd name="T4" fmla="*/ 29 w 29"/>
                          <a:gd name="T5" fmla="*/ 14 h 58"/>
                          <a:gd name="T6" fmla="*/ 14 w 29"/>
                          <a:gd name="T7" fmla="*/ 0 h 58"/>
                          <a:gd name="T8" fmla="*/ 0 w 29"/>
                          <a:gd name="T9" fmla="*/ 14 h 58"/>
                          <a:gd name="T10" fmla="*/ 0 w 29"/>
                          <a:gd name="T11" fmla="*/ 43 h 58"/>
                          <a:gd name="T12" fmla="*/ 14 w 29"/>
                          <a:gd name="T13" fmla="*/ 58 h 58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</a:cxnLst>
                        <a:rect l="0" t="0" r="r" b="b"/>
                        <a:pathLst>
                          <a:path w="29" h="58">
                            <a:moveTo>
                              <a:pt x="14" y="58"/>
                            </a:moveTo>
                            <a:cubicBezTo>
                              <a:pt x="22" y="58"/>
                              <a:pt x="29" y="51"/>
                              <a:pt x="29" y="43"/>
                            </a:cubicBezTo>
                            <a:cubicBezTo>
                              <a:pt x="29" y="14"/>
                              <a:pt x="29" y="14"/>
                              <a:pt x="29" y="14"/>
                            </a:cubicBezTo>
                            <a:cubicBezTo>
                              <a:pt x="29" y="6"/>
                              <a:pt x="22" y="0"/>
                              <a:pt x="14" y="0"/>
                            </a:cubicBezTo>
                            <a:cubicBezTo>
                              <a:pt x="7" y="0"/>
                              <a:pt x="0" y="6"/>
                              <a:pt x="0" y="14"/>
                            </a:cubicBezTo>
                            <a:cubicBezTo>
                              <a:pt x="0" y="43"/>
                              <a:pt x="0" y="43"/>
                              <a:pt x="0" y="43"/>
                            </a:cubicBezTo>
                            <a:cubicBezTo>
                              <a:pt x="0" y="51"/>
                              <a:pt x="7" y="58"/>
                              <a:pt x="14" y="58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 sz="1200" dirty="0"/>
                      </a:p>
                    </p:txBody>
                  </p:sp>
                  <p:sp>
                    <p:nvSpPr>
                      <p:cNvPr id="1478" name="Freeform 17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830763" y="1985963"/>
                        <a:ext cx="50800" cy="26988"/>
                      </a:xfrm>
                      <a:custGeom>
                        <a:avLst/>
                        <a:gdLst>
                          <a:gd name="T0" fmla="*/ 15 w 57"/>
                          <a:gd name="T1" fmla="*/ 29 h 29"/>
                          <a:gd name="T2" fmla="*/ 44 w 57"/>
                          <a:gd name="T3" fmla="*/ 29 h 29"/>
                          <a:gd name="T4" fmla="*/ 57 w 57"/>
                          <a:gd name="T5" fmla="*/ 15 h 29"/>
                          <a:gd name="T6" fmla="*/ 43 w 57"/>
                          <a:gd name="T7" fmla="*/ 0 h 29"/>
                          <a:gd name="T8" fmla="*/ 15 w 57"/>
                          <a:gd name="T9" fmla="*/ 0 h 29"/>
                          <a:gd name="T10" fmla="*/ 0 w 57"/>
                          <a:gd name="T11" fmla="*/ 15 h 29"/>
                          <a:gd name="T12" fmla="*/ 15 w 57"/>
                          <a:gd name="T13" fmla="*/ 29 h 29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</a:cxnLst>
                        <a:rect l="0" t="0" r="r" b="b"/>
                        <a:pathLst>
                          <a:path w="57" h="29">
                            <a:moveTo>
                              <a:pt x="15" y="29"/>
                            </a:moveTo>
                            <a:cubicBezTo>
                              <a:pt x="44" y="29"/>
                              <a:pt x="44" y="29"/>
                              <a:pt x="44" y="29"/>
                            </a:cubicBezTo>
                            <a:cubicBezTo>
                              <a:pt x="51" y="29"/>
                              <a:pt x="57" y="23"/>
                              <a:pt x="57" y="15"/>
                            </a:cubicBezTo>
                            <a:cubicBezTo>
                              <a:pt x="57" y="7"/>
                              <a:pt x="50" y="0"/>
                              <a:pt x="43" y="0"/>
                            </a:cubicBezTo>
                            <a:cubicBezTo>
                              <a:pt x="15" y="0"/>
                              <a:pt x="15" y="0"/>
                              <a:pt x="15" y="0"/>
                            </a:cubicBezTo>
                            <a:cubicBezTo>
                              <a:pt x="7" y="0"/>
                              <a:pt x="0" y="7"/>
                              <a:pt x="0" y="15"/>
                            </a:cubicBezTo>
                            <a:cubicBezTo>
                              <a:pt x="0" y="23"/>
                              <a:pt x="7" y="29"/>
                              <a:pt x="15" y="29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 sz="1200" dirty="0"/>
                      </a:p>
                    </p:txBody>
                  </p:sp>
                  <p:sp>
                    <p:nvSpPr>
                      <p:cNvPr id="1479" name="Freeform 18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905376" y="1997075"/>
                        <a:ext cx="50800" cy="41275"/>
                      </a:xfrm>
                      <a:custGeom>
                        <a:avLst/>
                        <a:gdLst>
                          <a:gd name="T0" fmla="*/ 10 w 56"/>
                          <a:gd name="T1" fmla="*/ 30 h 47"/>
                          <a:gd name="T2" fmla="*/ 31 w 56"/>
                          <a:gd name="T3" fmla="*/ 43 h 47"/>
                          <a:gd name="T4" fmla="*/ 40 w 56"/>
                          <a:gd name="T5" fmla="*/ 47 h 47"/>
                          <a:gd name="T6" fmla="*/ 51 w 56"/>
                          <a:gd name="T7" fmla="*/ 41 h 47"/>
                          <a:gd name="T8" fmla="*/ 49 w 56"/>
                          <a:gd name="T9" fmla="*/ 21 h 47"/>
                          <a:gd name="T10" fmla="*/ 22 w 56"/>
                          <a:gd name="T11" fmla="*/ 4 h 47"/>
                          <a:gd name="T12" fmla="*/ 3 w 56"/>
                          <a:gd name="T13" fmla="*/ 11 h 47"/>
                          <a:gd name="T14" fmla="*/ 10 w 56"/>
                          <a:gd name="T15" fmla="*/ 30 h 47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</a:cxnLst>
                        <a:rect l="0" t="0" r="r" b="b"/>
                        <a:pathLst>
                          <a:path w="56" h="47">
                            <a:moveTo>
                              <a:pt x="10" y="30"/>
                            </a:moveTo>
                            <a:cubicBezTo>
                              <a:pt x="17" y="33"/>
                              <a:pt x="25" y="38"/>
                              <a:pt x="31" y="43"/>
                            </a:cubicBezTo>
                            <a:cubicBezTo>
                              <a:pt x="34" y="46"/>
                              <a:pt x="37" y="47"/>
                              <a:pt x="40" y="47"/>
                            </a:cubicBezTo>
                            <a:cubicBezTo>
                              <a:pt x="44" y="47"/>
                              <a:pt x="49" y="45"/>
                              <a:pt x="51" y="41"/>
                            </a:cubicBezTo>
                            <a:cubicBezTo>
                              <a:pt x="56" y="35"/>
                              <a:pt x="55" y="26"/>
                              <a:pt x="49" y="21"/>
                            </a:cubicBezTo>
                            <a:cubicBezTo>
                              <a:pt x="41" y="14"/>
                              <a:pt x="32" y="9"/>
                              <a:pt x="22" y="4"/>
                            </a:cubicBezTo>
                            <a:cubicBezTo>
                              <a:pt x="15" y="0"/>
                              <a:pt x="7" y="3"/>
                              <a:pt x="3" y="11"/>
                            </a:cubicBezTo>
                            <a:cubicBezTo>
                              <a:pt x="0" y="18"/>
                              <a:pt x="3" y="26"/>
                              <a:pt x="10" y="30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 sz="1200" dirty="0"/>
                      </a:p>
                    </p:txBody>
                  </p:sp>
                  <p:sp>
                    <p:nvSpPr>
                      <p:cNvPr id="1480" name="Freeform 19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476751" y="2039938"/>
                        <a:ext cx="39688" cy="52388"/>
                      </a:xfrm>
                      <a:custGeom>
                        <a:avLst/>
                        <a:gdLst>
                          <a:gd name="T0" fmla="*/ 12 w 45"/>
                          <a:gd name="T1" fmla="*/ 56 h 57"/>
                          <a:gd name="T2" fmla="*/ 16 w 45"/>
                          <a:gd name="T3" fmla="*/ 57 h 57"/>
                          <a:gd name="T4" fmla="*/ 30 w 45"/>
                          <a:gd name="T5" fmla="*/ 47 h 57"/>
                          <a:gd name="T6" fmla="*/ 41 w 45"/>
                          <a:gd name="T7" fmla="*/ 24 h 57"/>
                          <a:gd name="T8" fmla="*/ 36 w 45"/>
                          <a:gd name="T9" fmla="*/ 4 h 57"/>
                          <a:gd name="T10" fmla="*/ 16 w 45"/>
                          <a:gd name="T11" fmla="*/ 9 h 57"/>
                          <a:gd name="T12" fmla="*/ 3 w 45"/>
                          <a:gd name="T13" fmla="*/ 38 h 57"/>
                          <a:gd name="T14" fmla="*/ 12 w 45"/>
                          <a:gd name="T15" fmla="*/ 56 h 57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</a:cxnLst>
                        <a:rect l="0" t="0" r="r" b="b"/>
                        <a:pathLst>
                          <a:path w="45" h="57">
                            <a:moveTo>
                              <a:pt x="12" y="56"/>
                            </a:moveTo>
                            <a:cubicBezTo>
                              <a:pt x="13" y="57"/>
                              <a:pt x="15" y="57"/>
                              <a:pt x="16" y="57"/>
                            </a:cubicBezTo>
                            <a:cubicBezTo>
                              <a:pt x="22" y="57"/>
                              <a:pt x="28" y="53"/>
                              <a:pt x="30" y="47"/>
                            </a:cubicBezTo>
                            <a:cubicBezTo>
                              <a:pt x="33" y="39"/>
                              <a:pt x="36" y="32"/>
                              <a:pt x="41" y="24"/>
                            </a:cubicBezTo>
                            <a:cubicBezTo>
                              <a:pt x="45" y="17"/>
                              <a:pt x="43" y="9"/>
                              <a:pt x="36" y="4"/>
                            </a:cubicBezTo>
                            <a:cubicBezTo>
                              <a:pt x="29" y="0"/>
                              <a:pt x="21" y="2"/>
                              <a:pt x="16" y="9"/>
                            </a:cubicBezTo>
                            <a:cubicBezTo>
                              <a:pt x="11" y="18"/>
                              <a:pt x="6" y="28"/>
                              <a:pt x="3" y="38"/>
                            </a:cubicBezTo>
                            <a:cubicBezTo>
                              <a:pt x="0" y="45"/>
                              <a:pt x="4" y="54"/>
                              <a:pt x="12" y="56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 sz="1200" dirty="0"/>
                      </a:p>
                    </p:txBody>
                  </p:sp>
                  <p:sp>
                    <p:nvSpPr>
                      <p:cNvPr id="1481" name="Freeform 20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522788" y="1992313"/>
                        <a:ext cx="52388" cy="39688"/>
                      </a:xfrm>
                      <a:custGeom>
                        <a:avLst/>
                        <a:gdLst>
                          <a:gd name="T0" fmla="*/ 55 w 58"/>
                          <a:gd name="T1" fmla="*/ 11 h 43"/>
                          <a:gd name="T2" fmla="*/ 37 w 58"/>
                          <a:gd name="T3" fmla="*/ 2 h 43"/>
                          <a:gd name="T4" fmla="*/ 9 w 58"/>
                          <a:gd name="T5" fmla="*/ 17 h 43"/>
                          <a:gd name="T6" fmla="*/ 4 w 58"/>
                          <a:gd name="T7" fmla="*/ 37 h 43"/>
                          <a:gd name="T8" fmla="*/ 16 w 58"/>
                          <a:gd name="T9" fmla="*/ 43 h 43"/>
                          <a:gd name="T10" fmla="*/ 24 w 58"/>
                          <a:gd name="T11" fmla="*/ 41 h 43"/>
                          <a:gd name="T12" fmla="*/ 47 w 58"/>
                          <a:gd name="T13" fmla="*/ 29 h 43"/>
                          <a:gd name="T14" fmla="*/ 55 w 58"/>
                          <a:gd name="T15" fmla="*/ 11 h 43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</a:cxnLst>
                        <a:rect l="0" t="0" r="r" b="b"/>
                        <a:pathLst>
                          <a:path w="58" h="43">
                            <a:moveTo>
                              <a:pt x="55" y="11"/>
                            </a:moveTo>
                            <a:cubicBezTo>
                              <a:pt x="53" y="3"/>
                              <a:pt x="44" y="0"/>
                              <a:pt x="37" y="2"/>
                            </a:cubicBezTo>
                            <a:cubicBezTo>
                              <a:pt x="27" y="6"/>
                              <a:pt x="17" y="11"/>
                              <a:pt x="9" y="17"/>
                            </a:cubicBezTo>
                            <a:cubicBezTo>
                              <a:pt x="2" y="21"/>
                              <a:pt x="0" y="30"/>
                              <a:pt x="4" y="37"/>
                            </a:cubicBezTo>
                            <a:cubicBezTo>
                              <a:pt x="7" y="41"/>
                              <a:pt x="12" y="43"/>
                              <a:pt x="16" y="43"/>
                            </a:cubicBezTo>
                            <a:cubicBezTo>
                              <a:pt x="19" y="43"/>
                              <a:pt x="22" y="43"/>
                              <a:pt x="24" y="41"/>
                            </a:cubicBezTo>
                            <a:cubicBezTo>
                              <a:pt x="31" y="36"/>
                              <a:pt x="39" y="32"/>
                              <a:pt x="47" y="29"/>
                            </a:cubicBezTo>
                            <a:cubicBezTo>
                              <a:pt x="54" y="27"/>
                              <a:pt x="58" y="18"/>
                              <a:pt x="55" y="11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 sz="1200" dirty="0"/>
                      </a:p>
                    </p:txBody>
                  </p:sp>
                  <p:sp>
                    <p:nvSpPr>
                      <p:cNvPr id="1482" name="Freeform 21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959351" y="2051050"/>
                        <a:ext cx="36513" cy="52388"/>
                      </a:xfrm>
                      <a:custGeom>
                        <a:avLst/>
                        <a:gdLst>
                          <a:gd name="T0" fmla="*/ 13 w 42"/>
                          <a:gd name="T1" fmla="*/ 47 h 58"/>
                          <a:gd name="T2" fmla="*/ 27 w 42"/>
                          <a:gd name="T3" fmla="*/ 58 h 58"/>
                          <a:gd name="T4" fmla="*/ 30 w 42"/>
                          <a:gd name="T5" fmla="*/ 57 h 58"/>
                          <a:gd name="T6" fmla="*/ 41 w 42"/>
                          <a:gd name="T7" fmla="*/ 40 h 58"/>
                          <a:gd name="T8" fmla="*/ 30 w 42"/>
                          <a:gd name="T9" fmla="*/ 10 h 58"/>
                          <a:gd name="T10" fmla="*/ 11 w 42"/>
                          <a:gd name="T11" fmla="*/ 4 h 58"/>
                          <a:gd name="T12" fmla="*/ 4 w 42"/>
                          <a:gd name="T13" fmla="*/ 23 h 58"/>
                          <a:gd name="T14" fmla="*/ 13 w 42"/>
                          <a:gd name="T15" fmla="*/ 47 h 58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</a:cxnLst>
                        <a:rect l="0" t="0" r="r" b="b"/>
                        <a:pathLst>
                          <a:path w="42" h="58">
                            <a:moveTo>
                              <a:pt x="13" y="47"/>
                            </a:moveTo>
                            <a:cubicBezTo>
                              <a:pt x="14" y="53"/>
                              <a:pt x="20" y="58"/>
                              <a:pt x="27" y="58"/>
                            </a:cubicBezTo>
                            <a:cubicBezTo>
                              <a:pt x="28" y="58"/>
                              <a:pt x="29" y="58"/>
                              <a:pt x="30" y="57"/>
                            </a:cubicBezTo>
                            <a:cubicBezTo>
                              <a:pt x="38" y="56"/>
                              <a:pt x="42" y="48"/>
                              <a:pt x="41" y="40"/>
                            </a:cubicBezTo>
                            <a:cubicBezTo>
                              <a:pt x="38" y="30"/>
                              <a:pt x="35" y="20"/>
                              <a:pt x="30" y="10"/>
                            </a:cubicBezTo>
                            <a:cubicBezTo>
                              <a:pt x="26" y="3"/>
                              <a:pt x="18" y="0"/>
                              <a:pt x="11" y="4"/>
                            </a:cubicBezTo>
                            <a:cubicBezTo>
                              <a:pt x="3" y="7"/>
                              <a:pt x="0" y="16"/>
                              <a:pt x="4" y="23"/>
                            </a:cubicBezTo>
                            <a:cubicBezTo>
                              <a:pt x="8" y="31"/>
                              <a:pt x="11" y="39"/>
                              <a:pt x="13" y="47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 sz="1200" dirty="0"/>
                      </a:p>
                    </p:txBody>
                  </p:sp>
                  <p:sp>
                    <p:nvSpPr>
                      <p:cNvPr id="1483" name="Freeform 22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598988" y="1985963"/>
                        <a:ext cx="52388" cy="26988"/>
                      </a:xfrm>
                      <a:custGeom>
                        <a:avLst/>
                        <a:gdLst>
                          <a:gd name="T0" fmla="*/ 14 w 58"/>
                          <a:gd name="T1" fmla="*/ 29 h 29"/>
                          <a:gd name="T2" fmla="*/ 43 w 58"/>
                          <a:gd name="T3" fmla="*/ 29 h 29"/>
                          <a:gd name="T4" fmla="*/ 58 w 58"/>
                          <a:gd name="T5" fmla="*/ 15 h 29"/>
                          <a:gd name="T6" fmla="*/ 43 w 58"/>
                          <a:gd name="T7" fmla="*/ 0 h 29"/>
                          <a:gd name="T8" fmla="*/ 14 w 58"/>
                          <a:gd name="T9" fmla="*/ 0 h 29"/>
                          <a:gd name="T10" fmla="*/ 0 w 58"/>
                          <a:gd name="T11" fmla="*/ 15 h 29"/>
                          <a:gd name="T12" fmla="*/ 14 w 58"/>
                          <a:gd name="T13" fmla="*/ 29 h 29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</a:cxnLst>
                        <a:rect l="0" t="0" r="r" b="b"/>
                        <a:pathLst>
                          <a:path w="58" h="29">
                            <a:moveTo>
                              <a:pt x="14" y="29"/>
                            </a:moveTo>
                            <a:cubicBezTo>
                              <a:pt x="43" y="29"/>
                              <a:pt x="43" y="29"/>
                              <a:pt x="43" y="29"/>
                            </a:cubicBezTo>
                            <a:cubicBezTo>
                              <a:pt x="51" y="29"/>
                              <a:pt x="58" y="23"/>
                              <a:pt x="58" y="15"/>
                            </a:cubicBezTo>
                            <a:cubicBezTo>
                              <a:pt x="58" y="7"/>
                              <a:pt x="51" y="0"/>
                              <a:pt x="43" y="0"/>
                            </a:cubicBezTo>
                            <a:cubicBezTo>
                              <a:pt x="14" y="0"/>
                              <a:pt x="14" y="0"/>
                              <a:pt x="14" y="0"/>
                            </a:cubicBezTo>
                            <a:cubicBezTo>
                              <a:pt x="6" y="0"/>
                              <a:pt x="0" y="7"/>
                              <a:pt x="0" y="15"/>
                            </a:cubicBezTo>
                            <a:cubicBezTo>
                              <a:pt x="0" y="23"/>
                              <a:pt x="6" y="29"/>
                              <a:pt x="14" y="29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 sz="1200" dirty="0"/>
                      </a:p>
                    </p:txBody>
                  </p:sp>
                  <p:sp>
                    <p:nvSpPr>
                      <p:cNvPr id="1484" name="Freeform 23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676776" y="1985963"/>
                        <a:ext cx="50800" cy="26988"/>
                      </a:xfrm>
                      <a:custGeom>
                        <a:avLst/>
                        <a:gdLst>
                          <a:gd name="T0" fmla="*/ 15 w 58"/>
                          <a:gd name="T1" fmla="*/ 29 h 29"/>
                          <a:gd name="T2" fmla="*/ 43 w 58"/>
                          <a:gd name="T3" fmla="*/ 29 h 29"/>
                          <a:gd name="T4" fmla="*/ 58 w 58"/>
                          <a:gd name="T5" fmla="*/ 15 h 29"/>
                          <a:gd name="T6" fmla="*/ 43 w 58"/>
                          <a:gd name="T7" fmla="*/ 0 h 29"/>
                          <a:gd name="T8" fmla="*/ 15 w 58"/>
                          <a:gd name="T9" fmla="*/ 0 h 29"/>
                          <a:gd name="T10" fmla="*/ 0 w 58"/>
                          <a:gd name="T11" fmla="*/ 15 h 29"/>
                          <a:gd name="T12" fmla="*/ 15 w 58"/>
                          <a:gd name="T13" fmla="*/ 29 h 29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</a:cxnLst>
                        <a:rect l="0" t="0" r="r" b="b"/>
                        <a:pathLst>
                          <a:path w="58" h="29">
                            <a:moveTo>
                              <a:pt x="15" y="29"/>
                            </a:moveTo>
                            <a:cubicBezTo>
                              <a:pt x="43" y="29"/>
                              <a:pt x="43" y="29"/>
                              <a:pt x="43" y="29"/>
                            </a:cubicBezTo>
                            <a:cubicBezTo>
                              <a:pt x="51" y="29"/>
                              <a:pt x="58" y="23"/>
                              <a:pt x="58" y="15"/>
                            </a:cubicBezTo>
                            <a:cubicBezTo>
                              <a:pt x="58" y="7"/>
                              <a:pt x="51" y="0"/>
                              <a:pt x="43" y="0"/>
                            </a:cubicBezTo>
                            <a:cubicBezTo>
                              <a:pt x="15" y="0"/>
                              <a:pt x="15" y="0"/>
                              <a:pt x="15" y="0"/>
                            </a:cubicBezTo>
                            <a:cubicBezTo>
                              <a:pt x="7" y="0"/>
                              <a:pt x="0" y="7"/>
                              <a:pt x="0" y="15"/>
                            </a:cubicBezTo>
                            <a:cubicBezTo>
                              <a:pt x="0" y="23"/>
                              <a:pt x="7" y="29"/>
                              <a:pt x="15" y="29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 sz="1200" dirty="0"/>
                      </a:p>
                    </p:txBody>
                  </p:sp>
                  <p:sp>
                    <p:nvSpPr>
                      <p:cNvPr id="1485" name="Freeform 24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752976" y="1985963"/>
                        <a:ext cx="52388" cy="26988"/>
                      </a:xfrm>
                      <a:custGeom>
                        <a:avLst/>
                        <a:gdLst>
                          <a:gd name="T0" fmla="*/ 15 w 58"/>
                          <a:gd name="T1" fmla="*/ 29 h 29"/>
                          <a:gd name="T2" fmla="*/ 43 w 58"/>
                          <a:gd name="T3" fmla="*/ 29 h 29"/>
                          <a:gd name="T4" fmla="*/ 58 w 58"/>
                          <a:gd name="T5" fmla="*/ 15 h 29"/>
                          <a:gd name="T6" fmla="*/ 43 w 58"/>
                          <a:gd name="T7" fmla="*/ 0 h 29"/>
                          <a:gd name="T8" fmla="*/ 15 w 58"/>
                          <a:gd name="T9" fmla="*/ 0 h 29"/>
                          <a:gd name="T10" fmla="*/ 0 w 58"/>
                          <a:gd name="T11" fmla="*/ 15 h 29"/>
                          <a:gd name="T12" fmla="*/ 15 w 58"/>
                          <a:gd name="T13" fmla="*/ 29 h 29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</a:cxnLst>
                        <a:rect l="0" t="0" r="r" b="b"/>
                        <a:pathLst>
                          <a:path w="58" h="29">
                            <a:moveTo>
                              <a:pt x="15" y="29"/>
                            </a:moveTo>
                            <a:cubicBezTo>
                              <a:pt x="43" y="29"/>
                              <a:pt x="43" y="29"/>
                              <a:pt x="43" y="29"/>
                            </a:cubicBezTo>
                            <a:cubicBezTo>
                              <a:pt x="51" y="29"/>
                              <a:pt x="58" y="23"/>
                              <a:pt x="58" y="15"/>
                            </a:cubicBezTo>
                            <a:cubicBezTo>
                              <a:pt x="58" y="7"/>
                              <a:pt x="51" y="0"/>
                              <a:pt x="43" y="0"/>
                            </a:cubicBezTo>
                            <a:cubicBezTo>
                              <a:pt x="15" y="0"/>
                              <a:pt x="15" y="0"/>
                              <a:pt x="15" y="0"/>
                            </a:cubicBezTo>
                            <a:cubicBezTo>
                              <a:pt x="7" y="0"/>
                              <a:pt x="0" y="7"/>
                              <a:pt x="0" y="15"/>
                            </a:cubicBezTo>
                            <a:cubicBezTo>
                              <a:pt x="0" y="23"/>
                              <a:pt x="7" y="29"/>
                              <a:pt x="15" y="29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 sz="1200" dirty="0"/>
                      </a:p>
                    </p:txBody>
                  </p:sp>
                  <p:sp>
                    <p:nvSpPr>
                      <p:cNvPr id="1486" name="Freeform 25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471988" y="2349500"/>
                        <a:ext cx="26988" cy="52388"/>
                      </a:xfrm>
                      <a:custGeom>
                        <a:avLst/>
                        <a:gdLst>
                          <a:gd name="T0" fmla="*/ 30 w 31"/>
                          <a:gd name="T1" fmla="*/ 42 h 58"/>
                          <a:gd name="T2" fmla="*/ 29 w 31"/>
                          <a:gd name="T3" fmla="*/ 28 h 58"/>
                          <a:gd name="T4" fmla="*/ 29 w 31"/>
                          <a:gd name="T5" fmla="*/ 15 h 58"/>
                          <a:gd name="T6" fmla="*/ 14 w 31"/>
                          <a:gd name="T7" fmla="*/ 0 h 58"/>
                          <a:gd name="T8" fmla="*/ 0 w 31"/>
                          <a:gd name="T9" fmla="*/ 15 h 58"/>
                          <a:gd name="T10" fmla="*/ 0 w 31"/>
                          <a:gd name="T11" fmla="*/ 28 h 58"/>
                          <a:gd name="T12" fmla="*/ 1 w 31"/>
                          <a:gd name="T13" fmla="*/ 45 h 58"/>
                          <a:gd name="T14" fmla="*/ 15 w 31"/>
                          <a:gd name="T15" fmla="*/ 58 h 58"/>
                          <a:gd name="T16" fmla="*/ 17 w 31"/>
                          <a:gd name="T17" fmla="*/ 58 h 58"/>
                          <a:gd name="T18" fmla="*/ 30 w 31"/>
                          <a:gd name="T19" fmla="*/ 42 h 58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</a:cxnLst>
                        <a:rect l="0" t="0" r="r" b="b"/>
                        <a:pathLst>
                          <a:path w="31" h="58">
                            <a:moveTo>
                              <a:pt x="30" y="42"/>
                            </a:moveTo>
                            <a:cubicBezTo>
                              <a:pt x="29" y="37"/>
                              <a:pt x="29" y="33"/>
                              <a:pt x="29" y="28"/>
                            </a:cubicBezTo>
                            <a:cubicBezTo>
                              <a:pt x="29" y="15"/>
                              <a:pt x="29" y="15"/>
                              <a:pt x="29" y="15"/>
                            </a:cubicBezTo>
                            <a:cubicBezTo>
                              <a:pt x="29" y="7"/>
                              <a:pt x="22" y="0"/>
                              <a:pt x="14" y="0"/>
                            </a:cubicBezTo>
                            <a:cubicBezTo>
                              <a:pt x="7" y="0"/>
                              <a:pt x="0" y="7"/>
                              <a:pt x="0" y="15"/>
                            </a:cubicBezTo>
                            <a:cubicBezTo>
                              <a:pt x="0" y="28"/>
                              <a:pt x="0" y="28"/>
                              <a:pt x="0" y="28"/>
                            </a:cubicBezTo>
                            <a:cubicBezTo>
                              <a:pt x="0" y="34"/>
                              <a:pt x="0" y="39"/>
                              <a:pt x="1" y="45"/>
                            </a:cubicBezTo>
                            <a:cubicBezTo>
                              <a:pt x="2" y="52"/>
                              <a:pt x="8" y="58"/>
                              <a:pt x="15" y="58"/>
                            </a:cubicBezTo>
                            <a:cubicBezTo>
                              <a:pt x="16" y="58"/>
                              <a:pt x="17" y="58"/>
                              <a:pt x="17" y="58"/>
                            </a:cubicBezTo>
                            <a:cubicBezTo>
                              <a:pt x="25" y="57"/>
                              <a:pt x="31" y="50"/>
                              <a:pt x="30" y="42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 sz="1200" dirty="0"/>
                      </a:p>
                    </p:txBody>
                  </p:sp>
                  <p:sp>
                    <p:nvSpPr>
                      <p:cNvPr id="1487" name="Freeform 26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973638" y="2282825"/>
                        <a:ext cx="25400" cy="52388"/>
                      </a:xfrm>
                      <a:custGeom>
                        <a:avLst/>
                        <a:gdLst>
                          <a:gd name="T0" fmla="*/ 14 w 29"/>
                          <a:gd name="T1" fmla="*/ 0 h 58"/>
                          <a:gd name="T2" fmla="*/ 0 w 29"/>
                          <a:gd name="T3" fmla="*/ 15 h 58"/>
                          <a:gd name="T4" fmla="*/ 0 w 29"/>
                          <a:gd name="T5" fmla="*/ 44 h 58"/>
                          <a:gd name="T6" fmla="*/ 14 w 29"/>
                          <a:gd name="T7" fmla="*/ 58 h 58"/>
                          <a:gd name="T8" fmla="*/ 29 w 29"/>
                          <a:gd name="T9" fmla="*/ 44 h 58"/>
                          <a:gd name="T10" fmla="*/ 29 w 29"/>
                          <a:gd name="T11" fmla="*/ 15 h 58"/>
                          <a:gd name="T12" fmla="*/ 14 w 29"/>
                          <a:gd name="T13" fmla="*/ 0 h 58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</a:cxnLst>
                        <a:rect l="0" t="0" r="r" b="b"/>
                        <a:pathLst>
                          <a:path w="29" h="58">
                            <a:moveTo>
                              <a:pt x="14" y="0"/>
                            </a:moveTo>
                            <a:cubicBezTo>
                              <a:pt x="6" y="0"/>
                              <a:pt x="0" y="7"/>
                              <a:pt x="0" y="15"/>
                            </a:cubicBezTo>
                            <a:cubicBezTo>
                              <a:pt x="0" y="44"/>
                              <a:pt x="0" y="44"/>
                              <a:pt x="0" y="44"/>
                            </a:cubicBezTo>
                            <a:cubicBezTo>
                              <a:pt x="0" y="52"/>
                              <a:pt x="6" y="58"/>
                              <a:pt x="14" y="58"/>
                            </a:cubicBezTo>
                            <a:cubicBezTo>
                              <a:pt x="22" y="58"/>
                              <a:pt x="29" y="52"/>
                              <a:pt x="29" y="44"/>
                            </a:cubicBezTo>
                            <a:cubicBezTo>
                              <a:pt x="29" y="15"/>
                              <a:pt x="29" y="15"/>
                              <a:pt x="29" y="15"/>
                            </a:cubicBezTo>
                            <a:cubicBezTo>
                              <a:pt x="29" y="7"/>
                              <a:pt x="22" y="0"/>
                              <a:pt x="14" y="0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 sz="1200" dirty="0"/>
                      </a:p>
                    </p:txBody>
                  </p:sp>
                  <p:sp>
                    <p:nvSpPr>
                      <p:cNvPr id="1488" name="Freeform 28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927601" y="2432050"/>
                        <a:ext cx="47625" cy="46038"/>
                      </a:xfrm>
                      <a:custGeom>
                        <a:avLst/>
                        <a:gdLst>
                          <a:gd name="T0" fmla="*/ 25 w 53"/>
                          <a:gd name="T1" fmla="*/ 7 h 51"/>
                          <a:gd name="T2" fmla="*/ 7 w 53"/>
                          <a:gd name="T3" fmla="*/ 25 h 51"/>
                          <a:gd name="T4" fmla="*/ 5 w 53"/>
                          <a:gd name="T5" fmla="*/ 45 h 51"/>
                          <a:gd name="T6" fmla="*/ 16 w 53"/>
                          <a:gd name="T7" fmla="*/ 51 h 51"/>
                          <a:gd name="T8" fmla="*/ 25 w 53"/>
                          <a:gd name="T9" fmla="*/ 47 h 51"/>
                          <a:gd name="T10" fmla="*/ 48 w 53"/>
                          <a:gd name="T11" fmla="*/ 25 h 51"/>
                          <a:gd name="T12" fmla="*/ 45 w 53"/>
                          <a:gd name="T13" fmla="*/ 5 h 51"/>
                          <a:gd name="T14" fmla="*/ 25 w 53"/>
                          <a:gd name="T15" fmla="*/ 7 h 51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</a:cxnLst>
                        <a:rect l="0" t="0" r="r" b="b"/>
                        <a:pathLst>
                          <a:path w="53" h="51">
                            <a:moveTo>
                              <a:pt x="25" y="7"/>
                            </a:moveTo>
                            <a:cubicBezTo>
                              <a:pt x="20" y="14"/>
                              <a:pt x="14" y="20"/>
                              <a:pt x="7" y="25"/>
                            </a:cubicBezTo>
                            <a:cubicBezTo>
                              <a:pt x="1" y="30"/>
                              <a:pt x="0" y="39"/>
                              <a:pt x="5" y="45"/>
                            </a:cubicBezTo>
                            <a:cubicBezTo>
                              <a:pt x="8" y="49"/>
                              <a:pt x="12" y="51"/>
                              <a:pt x="16" y="51"/>
                            </a:cubicBezTo>
                            <a:cubicBezTo>
                              <a:pt x="20" y="51"/>
                              <a:pt x="23" y="50"/>
                              <a:pt x="25" y="47"/>
                            </a:cubicBezTo>
                            <a:cubicBezTo>
                              <a:pt x="34" y="41"/>
                              <a:pt x="41" y="33"/>
                              <a:pt x="48" y="25"/>
                            </a:cubicBezTo>
                            <a:cubicBezTo>
                              <a:pt x="53" y="19"/>
                              <a:pt x="52" y="9"/>
                              <a:pt x="45" y="5"/>
                            </a:cubicBezTo>
                            <a:cubicBezTo>
                              <a:pt x="39" y="0"/>
                              <a:pt x="30" y="1"/>
                              <a:pt x="25" y="7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 sz="1200" dirty="0"/>
                      </a:p>
                    </p:txBody>
                  </p:sp>
                  <p:sp>
                    <p:nvSpPr>
                      <p:cNvPr id="1489" name="Freeform 29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968876" y="2360613"/>
                        <a:ext cx="30163" cy="52388"/>
                      </a:xfrm>
                      <a:custGeom>
                        <a:avLst/>
                        <a:gdLst>
                          <a:gd name="T0" fmla="*/ 19 w 34"/>
                          <a:gd name="T1" fmla="*/ 0 h 58"/>
                          <a:gd name="T2" fmla="*/ 5 w 34"/>
                          <a:gd name="T3" fmla="*/ 15 h 58"/>
                          <a:gd name="T4" fmla="*/ 2 w 34"/>
                          <a:gd name="T5" fmla="*/ 40 h 58"/>
                          <a:gd name="T6" fmla="*/ 13 w 34"/>
                          <a:gd name="T7" fmla="*/ 58 h 58"/>
                          <a:gd name="T8" fmla="*/ 16 w 34"/>
                          <a:gd name="T9" fmla="*/ 58 h 58"/>
                          <a:gd name="T10" fmla="*/ 30 w 34"/>
                          <a:gd name="T11" fmla="*/ 47 h 58"/>
                          <a:gd name="T12" fmla="*/ 34 w 34"/>
                          <a:gd name="T13" fmla="*/ 15 h 58"/>
                          <a:gd name="T14" fmla="*/ 34 w 34"/>
                          <a:gd name="T15" fmla="*/ 14 h 58"/>
                          <a:gd name="T16" fmla="*/ 19 w 34"/>
                          <a:gd name="T17" fmla="*/ 0 h 58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</a:cxnLst>
                        <a:rect l="0" t="0" r="r" b="b"/>
                        <a:pathLst>
                          <a:path w="34" h="58">
                            <a:moveTo>
                              <a:pt x="19" y="0"/>
                            </a:moveTo>
                            <a:cubicBezTo>
                              <a:pt x="11" y="0"/>
                              <a:pt x="5" y="7"/>
                              <a:pt x="5" y="15"/>
                            </a:cubicBezTo>
                            <a:cubicBezTo>
                              <a:pt x="5" y="24"/>
                              <a:pt x="4" y="32"/>
                              <a:pt x="2" y="40"/>
                            </a:cubicBezTo>
                            <a:cubicBezTo>
                              <a:pt x="0" y="48"/>
                              <a:pt x="5" y="56"/>
                              <a:pt x="13" y="58"/>
                            </a:cubicBezTo>
                            <a:cubicBezTo>
                              <a:pt x="14" y="58"/>
                              <a:pt x="15" y="58"/>
                              <a:pt x="16" y="58"/>
                            </a:cubicBezTo>
                            <a:cubicBezTo>
                              <a:pt x="23" y="58"/>
                              <a:pt x="29" y="53"/>
                              <a:pt x="30" y="47"/>
                            </a:cubicBezTo>
                            <a:cubicBezTo>
                              <a:pt x="32" y="36"/>
                              <a:pt x="34" y="26"/>
                              <a:pt x="34" y="15"/>
                            </a:cubicBezTo>
                            <a:cubicBezTo>
                              <a:pt x="34" y="14"/>
                              <a:pt x="34" y="14"/>
                              <a:pt x="34" y="14"/>
                            </a:cubicBezTo>
                            <a:cubicBezTo>
                              <a:pt x="34" y="6"/>
                              <a:pt x="27" y="0"/>
                              <a:pt x="19" y="0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 sz="1200" dirty="0"/>
                      </a:p>
                    </p:txBody>
                  </p:sp>
                  <p:sp>
                    <p:nvSpPr>
                      <p:cNvPr id="1490" name="Freeform 30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973638" y="2205038"/>
                        <a:ext cx="25400" cy="52388"/>
                      </a:xfrm>
                      <a:custGeom>
                        <a:avLst/>
                        <a:gdLst>
                          <a:gd name="T0" fmla="*/ 14 w 29"/>
                          <a:gd name="T1" fmla="*/ 0 h 58"/>
                          <a:gd name="T2" fmla="*/ 0 w 29"/>
                          <a:gd name="T3" fmla="*/ 15 h 58"/>
                          <a:gd name="T4" fmla="*/ 0 w 29"/>
                          <a:gd name="T5" fmla="*/ 43 h 58"/>
                          <a:gd name="T6" fmla="*/ 14 w 29"/>
                          <a:gd name="T7" fmla="*/ 58 h 58"/>
                          <a:gd name="T8" fmla="*/ 29 w 29"/>
                          <a:gd name="T9" fmla="*/ 43 h 58"/>
                          <a:gd name="T10" fmla="*/ 29 w 29"/>
                          <a:gd name="T11" fmla="*/ 15 h 58"/>
                          <a:gd name="T12" fmla="*/ 14 w 29"/>
                          <a:gd name="T13" fmla="*/ 0 h 58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</a:cxnLst>
                        <a:rect l="0" t="0" r="r" b="b"/>
                        <a:pathLst>
                          <a:path w="29" h="58">
                            <a:moveTo>
                              <a:pt x="14" y="0"/>
                            </a:moveTo>
                            <a:cubicBezTo>
                              <a:pt x="6" y="0"/>
                              <a:pt x="0" y="7"/>
                              <a:pt x="0" y="15"/>
                            </a:cubicBezTo>
                            <a:cubicBezTo>
                              <a:pt x="0" y="43"/>
                              <a:pt x="0" y="43"/>
                              <a:pt x="0" y="43"/>
                            </a:cubicBezTo>
                            <a:cubicBezTo>
                              <a:pt x="0" y="51"/>
                              <a:pt x="6" y="58"/>
                              <a:pt x="14" y="58"/>
                            </a:cubicBezTo>
                            <a:cubicBezTo>
                              <a:pt x="22" y="58"/>
                              <a:pt x="29" y="51"/>
                              <a:pt x="29" y="43"/>
                            </a:cubicBezTo>
                            <a:cubicBezTo>
                              <a:pt x="29" y="15"/>
                              <a:pt x="29" y="15"/>
                              <a:pt x="29" y="15"/>
                            </a:cubicBezTo>
                            <a:cubicBezTo>
                              <a:pt x="29" y="7"/>
                              <a:pt x="22" y="0"/>
                              <a:pt x="14" y="0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 sz="1200" dirty="0"/>
                      </a:p>
                    </p:txBody>
                  </p:sp>
                  <p:sp>
                    <p:nvSpPr>
                      <p:cNvPr id="1491" name="Freeform 31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973638" y="2127250"/>
                        <a:ext cx="25400" cy="52388"/>
                      </a:xfrm>
                      <a:custGeom>
                        <a:avLst/>
                        <a:gdLst>
                          <a:gd name="T0" fmla="*/ 14 w 29"/>
                          <a:gd name="T1" fmla="*/ 0 h 58"/>
                          <a:gd name="T2" fmla="*/ 0 w 29"/>
                          <a:gd name="T3" fmla="*/ 15 h 58"/>
                          <a:gd name="T4" fmla="*/ 0 w 29"/>
                          <a:gd name="T5" fmla="*/ 43 h 58"/>
                          <a:gd name="T6" fmla="*/ 14 w 29"/>
                          <a:gd name="T7" fmla="*/ 58 h 58"/>
                          <a:gd name="T8" fmla="*/ 29 w 29"/>
                          <a:gd name="T9" fmla="*/ 43 h 58"/>
                          <a:gd name="T10" fmla="*/ 29 w 29"/>
                          <a:gd name="T11" fmla="*/ 15 h 58"/>
                          <a:gd name="T12" fmla="*/ 14 w 29"/>
                          <a:gd name="T13" fmla="*/ 0 h 58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</a:cxnLst>
                        <a:rect l="0" t="0" r="r" b="b"/>
                        <a:pathLst>
                          <a:path w="29" h="58">
                            <a:moveTo>
                              <a:pt x="14" y="0"/>
                            </a:moveTo>
                            <a:cubicBezTo>
                              <a:pt x="6" y="0"/>
                              <a:pt x="0" y="7"/>
                              <a:pt x="0" y="15"/>
                            </a:cubicBezTo>
                            <a:cubicBezTo>
                              <a:pt x="0" y="43"/>
                              <a:pt x="0" y="43"/>
                              <a:pt x="0" y="43"/>
                            </a:cubicBezTo>
                            <a:cubicBezTo>
                              <a:pt x="0" y="51"/>
                              <a:pt x="6" y="58"/>
                              <a:pt x="14" y="58"/>
                            </a:cubicBezTo>
                            <a:cubicBezTo>
                              <a:pt x="22" y="58"/>
                              <a:pt x="29" y="51"/>
                              <a:pt x="29" y="43"/>
                            </a:cubicBezTo>
                            <a:cubicBezTo>
                              <a:pt x="29" y="15"/>
                              <a:pt x="29" y="15"/>
                              <a:pt x="29" y="15"/>
                            </a:cubicBezTo>
                            <a:cubicBezTo>
                              <a:pt x="29" y="7"/>
                              <a:pt x="22" y="0"/>
                              <a:pt x="14" y="0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 sz="1200" dirty="0"/>
                      </a:p>
                    </p:txBody>
                  </p:sp>
                  <p:sp>
                    <p:nvSpPr>
                      <p:cNvPr id="1492" name="Freeform 32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546601" y="2470150"/>
                        <a:ext cx="53975" cy="33338"/>
                      </a:xfrm>
                      <a:custGeom>
                        <a:avLst/>
                        <a:gdLst>
                          <a:gd name="T0" fmla="*/ 46 w 60"/>
                          <a:gd name="T1" fmla="*/ 8 h 37"/>
                          <a:gd name="T2" fmla="*/ 21 w 60"/>
                          <a:gd name="T3" fmla="*/ 2 h 37"/>
                          <a:gd name="T4" fmla="*/ 3 w 60"/>
                          <a:gd name="T5" fmla="*/ 11 h 37"/>
                          <a:gd name="T6" fmla="*/ 12 w 60"/>
                          <a:gd name="T7" fmla="*/ 30 h 37"/>
                          <a:gd name="T8" fmla="*/ 43 w 60"/>
                          <a:gd name="T9" fmla="*/ 37 h 37"/>
                          <a:gd name="T10" fmla="*/ 44 w 60"/>
                          <a:gd name="T11" fmla="*/ 37 h 37"/>
                          <a:gd name="T12" fmla="*/ 59 w 60"/>
                          <a:gd name="T13" fmla="*/ 24 h 37"/>
                          <a:gd name="T14" fmla="*/ 46 w 60"/>
                          <a:gd name="T15" fmla="*/ 8 h 37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</a:cxnLst>
                        <a:rect l="0" t="0" r="r" b="b"/>
                        <a:pathLst>
                          <a:path w="60" h="37">
                            <a:moveTo>
                              <a:pt x="46" y="8"/>
                            </a:moveTo>
                            <a:cubicBezTo>
                              <a:pt x="38" y="7"/>
                              <a:pt x="29" y="5"/>
                              <a:pt x="21" y="2"/>
                            </a:cubicBezTo>
                            <a:cubicBezTo>
                              <a:pt x="14" y="0"/>
                              <a:pt x="6" y="4"/>
                              <a:pt x="3" y="11"/>
                            </a:cubicBezTo>
                            <a:cubicBezTo>
                              <a:pt x="0" y="19"/>
                              <a:pt x="4" y="27"/>
                              <a:pt x="12" y="30"/>
                            </a:cubicBezTo>
                            <a:cubicBezTo>
                              <a:pt x="22" y="33"/>
                              <a:pt x="32" y="36"/>
                              <a:pt x="43" y="37"/>
                            </a:cubicBezTo>
                            <a:cubicBezTo>
                              <a:pt x="43" y="37"/>
                              <a:pt x="44" y="37"/>
                              <a:pt x="44" y="37"/>
                            </a:cubicBezTo>
                            <a:cubicBezTo>
                              <a:pt x="51" y="37"/>
                              <a:pt x="58" y="32"/>
                              <a:pt x="59" y="24"/>
                            </a:cubicBezTo>
                            <a:cubicBezTo>
                              <a:pt x="60" y="16"/>
                              <a:pt x="54" y="9"/>
                              <a:pt x="46" y="8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 sz="1200" dirty="0"/>
                      </a:p>
                    </p:txBody>
                  </p:sp>
                  <p:sp>
                    <p:nvSpPr>
                      <p:cNvPr id="1493" name="Freeform 33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781551" y="2478088"/>
                        <a:ext cx="50800" cy="25400"/>
                      </a:xfrm>
                      <a:custGeom>
                        <a:avLst/>
                        <a:gdLst>
                          <a:gd name="T0" fmla="*/ 43 w 57"/>
                          <a:gd name="T1" fmla="*/ 0 h 29"/>
                          <a:gd name="T2" fmla="*/ 14 w 57"/>
                          <a:gd name="T3" fmla="*/ 0 h 29"/>
                          <a:gd name="T4" fmla="*/ 0 w 57"/>
                          <a:gd name="T5" fmla="*/ 15 h 29"/>
                          <a:gd name="T6" fmla="*/ 14 w 57"/>
                          <a:gd name="T7" fmla="*/ 29 h 29"/>
                          <a:gd name="T8" fmla="*/ 43 w 57"/>
                          <a:gd name="T9" fmla="*/ 29 h 29"/>
                          <a:gd name="T10" fmla="*/ 57 w 57"/>
                          <a:gd name="T11" fmla="*/ 15 h 29"/>
                          <a:gd name="T12" fmla="*/ 43 w 57"/>
                          <a:gd name="T13" fmla="*/ 0 h 29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</a:cxnLst>
                        <a:rect l="0" t="0" r="r" b="b"/>
                        <a:pathLst>
                          <a:path w="57" h="29">
                            <a:moveTo>
                              <a:pt x="43" y="0"/>
                            </a:moveTo>
                            <a:cubicBezTo>
                              <a:pt x="14" y="0"/>
                              <a:pt x="14" y="0"/>
                              <a:pt x="14" y="0"/>
                            </a:cubicBezTo>
                            <a:cubicBezTo>
                              <a:pt x="6" y="0"/>
                              <a:pt x="0" y="7"/>
                              <a:pt x="0" y="15"/>
                            </a:cubicBezTo>
                            <a:cubicBezTo>
                              <a:pt x="0" y="23"/>
                              <a:pt x="6" y="29"/>
                              <a:pt x="14" y="29"/>
                            </a:cubicBezTo>
                            <a:cubicBezTo>
                              <a:pt x="43" y="29"/>
                              <a:pt x="43" y="29"/>
                              <a:pt x="43" y="29"/>
                            </a:cubicBezTo>
                            <a:cubicBezTo>
                              <a:pt x="51" y="29"/>
                              <a:pt x="57" y="23"/>
                              <a:pt x="57" y="15"/>
                            </a:cubicBezTo>
                            <a:cubicBezTo>
                              <a:pt x="57" y="7"/>
                              <a:pt x="51" y="0"/>
                              <a:pt x="43" y="0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 sz="1200" dirty="0"/>
                      </a:p>
                    </p:txBody>
                  </p:sp>
                  <p:sp>
                    <p:nvSpPr>
                      <p:cNvPr id="1494" name="Freeform 34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703763" y="2478088"/>
                        <a:ext cx="50800" cy="25400"/>
                      </a:xfrm>
                      <a:custGeom>
                        <a:avLst/>
                        <a:gdLst>
                          <a:gd name="T0" fmla="*/ 44 w 58"/>
                          <a:gd name="T1" fmla="*/ 0 h 29"/>
                          <a:gd name="T2" fmla="*/ 15 w 58"/>
                          <a:gd name="T3" fmla="*/ 0 h 29"/>
                          <a:gd name="T4" fmla="*/ 0 w 58"/>
                          <a:gd name="T5" fmla="*/ 15 h 29"/>
                          <a:gd name="T6" fmla="*/ 15 w 58"/>
                          <a:gd name="T7" fmla="*/ 29 h 29"/>
                          <a:gd name="T8" fmla="*/ 44 w 58"/>
                          <a:gd name="T9" fmla="*/ 29 h 29"/>
                          <a:gd name="T10" fmla="*/ 58 w 58"/>
                          <a:gd name="T11" fmla="*/ 15 h 29"/>
                          <a:gd name="T12" fmla="*/ 44 w 58"/>
                          <a:gd name="T13" fmla="*/ 0 h 29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</a:cxnLst>
                        <a:rect l="0" t="0" r="r" b="b"/>
                        <a:pathLst>
                          <a:path w="58" h="29">
                            <a:moveTo>
                              <a:pt x="44" y="0"/>
                            </a:moveTo>
                            <a:cubicBezTo>
                              <a:pt x="15" y="0"/>
                              <a:pt x="15" y="0"/>
                              <a:pt x="15" y="0"/>
                            </a:cubicBezTo>
                            <a:cubicBezTo>
                              <a:pt x="7" y="0"/>
                              <a:pt x="0" y="7"/>
                              <a:pt x="0" y="15"/>
                            </a:cubicBezTo>
                            <a:cubicBezTo>
                              <a:pt x="0" y="23"/>
                              <a:pt x="7" y="29"/>
                              <a:pt x="15" y="29"/>
                            </a:cubicBezTo>
                            <a:cubicBezTo>
                              <a:pt x="44" y="29"/>
                              <a:pt x="44" y="29"/>
                              <a:pt x="44" y="29"/>
                            </a:cubicBezTo>
                            <a:cubicBezTo>
                              <a:pt x="51" y="29"/>
                              <a:pt x="58" y="23"/>
                              <a:pt x="58" y="15"/>
                            </a:cubicBezTo>
                            <a:cubicBezTo>
                              <a:pt x="58" y="7"/>
                              <a:pt x="51" y="0"/>
                              <a:pt x="44" y="0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 sz="1200" dirty="0"/>
                      </a:p>
                    </p:txBody>
                  </p:sp>
                  <p:sp>
                    <p:nvSpPr>
                      <p:cNvPr id="1495" name="Freeform 35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625976" y="2478088"/>
                        <a:ext cx="52388" cy="25400"/>
                      </a:xfrm>
                      <a:custGeom>
                        <a:avLst/>
                        <a:gdLst>
                          <a:gd name="T0" fmla="*/ 43 w 58"/>
                          <a:gd name="T1" fmla="*/ 0 h 29"/>
                          <a:gd name="T2" fmla="*/ 15 w 58"/>
                          <a:gd name="T3" fmla="*/ 0 h 29"/>
                          <a:gd name="T4" fmla="*/ 0 w 58"/>
                          <a:gd name="T5" fmla="*/ 15 h 29"/>
                          <a:gd name="T6" fmla="*/ 15 w 58"/>
                          <a:gd name="T7" fmla="*/ 29 h 29"/>
                          <a:gd name="T8" fmla="*/ 43 w 58"/>
                          <a:gd name="T9" fmla="*/ 29 h 29"/>
                          <a:gd name="T10" fmla="*/ 58 w 58"/>
                          <a:gd name="T11" fmla="*/ 15 h 29"/>
                          <a:gd name="T12" fmla="*/ 43 w 58"/>
                          <a:gd name="T13" fmla="*/ 0 h 29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</a:cxnLst>
                        <a:rect l="0" t="0" r="r" b="b"/>
                        <a:pathLst>
                          <a:path w="58" h="29">
                            <a:moveTo>
                              <a:pt x="43" y="0"/>
                            </a:moveTo>
                            <a:cubicBezTo>
                              <a:pt x="15" y="0"/>
                              <a:pt x="15" y="0"/>
                              <a:pt x="15" y="0"/>
                            </a:cubicBezTo>
                            <a:cubicBezTo>
                              <a:pt x="7" y="0"/>
                              <a:pt x="0" y="7"/>
                              <a:pt x="0" y="15"/>
                            </a:cubicBezTo>
                            <a:cubicBezTo>
                              <a:pt x="0" y="23"/>
                              <a:pt x="7" y="29"/>
                              <a:pt x="15" y="29"/>
                            </a:cubicBezTo>
                            <a:cubicBezTo>
                              <a:pt x="43" y="29"/>
                              <a:pt x="43" y="29"/>
                              <a:pt x="43" y="29"/>
                            </a:cubicBezTo>
                            <a:cubicBezTo>
                              <a:pt x="51" y="29"/>
                              <a:pt x="58" y="23"/>
                              <a:pt x="58" y="15"/>
                            </a:cubicBezTo>
                            <a:cubicBezTo>
                              <a:pt x="58" y="7"/>
                              <a:pt x="51" y="0"/>
                              <a:pt x="43" y="0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 sz="1200" dirty="0"/>
                      </a:p>
                    </p:txBody>
                  </p:sp>
                  <p:sp>
                    <p:nvSpPr>
                      <p:cNvPr id="1496" name="Freeform 38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859338" y="2473325"/>
                        <a:ext cx="52388" cy="30163"/>
                      </a:xfrm>
                      <a:custGeom>
                        <a:avLst/>
                        <a:gdLst>
                          <a:gd name="T0" fmla="*/ 39 w 58"/>
                          <a:gd name="T1" fmla="*/ 2 h 34"/>
                          <a:gd name="T2" fmla="*/ 14 w 58"/>
                          <a:gd name="T3" fmla="*/ 5 h 34"/>
                          <a:gd name="T4" fmla="*/ 0 w 58"/>
                          <a:gd name="T5" fmla="*/ 20 h 34"/>
                          <a:gd name="T6" fmla="*/ 14 w 58"/>
                          <a:gd name="T7" fmla="*/ 34 h 34"/>
                          <a:gd name="T8" fmla="*/ 14 w 58"/>
                          <a:gd name="T9" fmla="*/ 34 h 34"/>
                          <a:gd name="T10" fmla="*/ 46 w 58"/>
                          <a:gd name="T11" fmla="*/ 30 h 34"/>
                          <a:gd name="T12" fmla="*/ 56 w 58"/>
                          <a:gd name="T13" fmla="*/ 12 h 34"/>
                          <a:gd name="T14" fmla="*/ 39 w 58"/>
                          <a:gd name="T15" fmla="*/ 2 h 34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</a:cxnLst>
                        <a:rect l="0" t="0" r="r" b="b"/>
                        <a:pathLst>
                          <a:path w="58" h="34">
                            <a:moveTo>
                              <a:pt x="39" y="2"/>
                            </a:moveTo>
                            <a:cubicBezTo>
                              <a:pt x="31" y="4"/>
                              <a:pt x="22" y="5"/>
                              <a:pt x="14" y="5"/>
                            </a:cubicBezTo>
                            <a:cubicBezTo>
                              <a:pt x="6" y="5"/>
                              <a:pt x="0" y="12"/>
                              <a:pt x="0" y="20"/>
                            </a:cubicBezTo>
                            <a:cubicBezTo>
                              <a:pt x="0" y="28"/>
                              <a:pt x="6" y="34"/>
                              <a:pt x="14" y="34"/>
                            </a:cubicBezTo>
                            <a:cubicBezTo>
                              <a:pt x="14" y="34"/>
                              <a:pt x="14" y="34"/>
                              <a:pt x="14" y="34"/>
                            </a:cubicBezTo>
                            <a:cubicBezTo>
                              <a:pt x="25" y="34"/>
                              <a:pt x="36" y="32"/>
                              <a:pt x="46" y="30"/>
                            </a:cubicBezTo>
                            <a:cubicBezTo>
                              <a:pt x="54" y="28"/>
                              <a:pt x="58" y="20"/>
                              <a:pt x="56" y="12"/>
                            </a:cubicBezTo>
                            <a:cubicBezTo>
                              <a:pt x="55" y="5"/>
                              <a:pt x="47" y="0"/>
                              <a:pt x="39" y="2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 sz="1200" dirty="0"/>
                      </a:p>
                    </p:txBody>
                  </p:sp>
                </p:grpSp>
                <p:sp>
                  <p:nvSpPr>
                    <p:cNvPr id="1473" name="Freeform 12"/>
                    <p:cNvSpPr>
                      <a:spLocks noEditPoints="1"/>
                    </p:cNvSpPr>
                    <p:nvPr/>
                  </p:nvSpPr>
                  <p:spPr bwMode="auto">
                    <a:xfrm>
                      <a:off x="5406483" y="2446478"/>
                      <a:ext cx="214941" cy="191168"/>
                    </a:xfrm>
                    <a:custGeom>
                      <a:avLst/>
                      <a:gdLst>
                        <a:gd name="T0" fmla="*/ 419 w 494"/>
                        <a:gd name="T1" fmla="*/ 299 h 448"/>
                        <a:gd name="T2" fmla="*/ 403 w 494"/>
                        <a:gd name="T3" fmla="*/ 301 h 448"/>
                        <a:gd name="T4" fmla="*/ 302 w 494"/>
                        <a:gd name="T5" fmla="*/ 126 h 448"/>
                        <a:gd name="T6" fmla="*/ 322 w 494"/>
                        <a:gd name="T7" fmla="*/ 75 h 448"/>
                        <a:gd name="T8" fmla="*/ 247 w 494"/>
                        <a:gd name="T9" fmla="*/ 0 h 448"/>
                        <a:gd name="T10" fmla="*/ 173 w 494"/>
                        <a:gd name="T11" fmla="*/ 75 h 448"/>
                        <a:gd name="T12" fmla="*/ 193 w 494"/>
                        <a:gd name="T13" fmla="*/ 126 h 448"/>
                        <a:gd name="T14" fmla="*/ 91 w 494"/>
                        <a:gd name="T15" fmla="*/ 301 h 448"/>
                        <a:gd name="T16" fmla="*/ 75 w 494"/>
                        <a:gd name="T17" fmla="*/ 299 h 448"/>
                        <a:gd name="T18" fmla="*/ 0 w 494"/>
                        <a:gd name="T19" fmla="*/ 373 h 448"/>
                        <a:gd name="T20" fmla="*/ 75 w 494"/>
                        <a:gd name="T21" fmla="*/ 448 h 448"/>
                        <a:gd name="T22" fmla="*/ 146 w 494"/>
                        <a:gd name="T23" fmla="*/ 395 h 448"/>
                        <a:gd name="T24" fmla="*/ 349 w 494"/>
                        <a:gd name="T25" fmla="*/ 395 h 448"/>
                        <a:gd name="T26" fmla="*/ 419 w 494"/>
                        <a:gd name="T27" fmla="*/ 448 h 448"/>
                        <a:gd name="T28" fmla="*/ 494 w 494"/>
                        <a:gd name="T29" fmla="*/ 373 h 448"/>
                        <a:gd name="T30" fmla="*/ 419 w 494"/>
                        <a:gd name="T31" fmla="*/ 299 h 448"/>
                        <a:gd name="T32" fmla="*/ 349 w 494"/>
                        <a:gd name="T33" fmla="*/ 351 h 448"/>
                        <a:gd name="T34" fmla="*/ 146 w 494"/>
                        <a:gd name="T35" fmla="*/ 351 h 448"/>
                        <a:gd name="T36" fmla="*/ 130 w 494"/>
                        <a:gd name="T37" fmla="*/ 323 h 448"/>
                        <a:gd name="T38" fmla="*/ 231 w 494"/>
                        <a:gd name="T39" fmla="*/ 148 h 448"/>
                        <a:gd name="T40" fmla="*/ 247 w 494"/>
                        <a:gd name="T41" fmla="*/ 150 h 448"/>
                        <a:gd name="T42" fmla="*/ 264 w 494"/>
                        <a:gd name="T43" fmla="*/ 148 h 448"/>
                        <a:gd name="T44" fmla="*/ 365 w 494"/>
                        <a:gd name="T45" fmla="*/ 323 h 448"/>
                        <a:gd name="T46" fmla="*/ 349 w 494"/>
                        <a:gd name="T47" fmla="*/ 351 h 44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</a:cxnLst>
                      <a:rect l="0" t="0" r="r" b="b"/>
                      <a:pathLst>
                        <a:path w="494" h="448">
                          <a:moveTo>
                            <a:pt x="419" y="299"/>
                          </a:moveTo>
                          <a:cubicBezTo>
                            <a:pt x="414" y="299"/>
                            <a:pt x="408" y="300"/>
                            <a:pt x="403" y="301"/>
                          </a:cubicBezTo>
                          <a:cubicBezTo>
                            <a:pt x="302" y="126"/>
                            <a:pt x="302" y="126"/>
                            <a:pt x="302" y="126"/>
                          </a:cubicBezTo>
                          <a:cubicBezTo>
                            <a:pt x="314" y="112"/>
                            <a:pt x="322" y="95"/>
                            <a:pt x="322" y="75"/>
                          </a:cubicBezTo>
                          <a:cubicBezTo>
                            <a:pt x="322" y="34"/>
                            <a:pt x="288" y="0"/>
                            <a:pt x="247" y="0"/>
                          </a:cubicBezTo>
                          <a:cubicBezTo>
                            <a:pt x="206" y="0"/>
                            <a:pt x="173" y="34"/>
                            <a:pt x="173" y="75"/>
                          </a:cubicBezTo>
                          <a:cubicBezTo>
                            <a:pt x="173" y="95"/>
                            <a:pt x="180" y="112"/>
                            <a:pt x="193" y="126"/>
                          </a:cubicBezTo>
                          <a:cubicBezTo>
                            <a:pt x="91" y="301"/>
                            <a:pt x="91" y="301"/>
                            <a:pt x="91" y="301"/>
                          </a:cubicBezTo>
                          <a:cubicBezTo>
                            <a:pt x="86" y="300"/>
                            <a:pt x="81" y="299"/>
                            <a:pt x="75" y="299"/>
                          </a:cubicBezTo>
                          <a:cubicBezTo>
                            <a:pt x="34" y="299"/>
                            <a:pt x="0" y="332"/>
                            <a:pt x="0" y="373"/>
                          </a:cubicBezTo>
                          <a:cubicBezTo>
                            <a:pt x="0" y="415"/>
                            <a:pt x="34" y="448"/>
                            <a:pt x="75" y="448"/>
                          </a:cubicBezTo>
                          <a:cubicBezTo>
                            <a:pt x="108" y="448"/>
                            <a:pt x="136" y="426"/>
                            <a:pt x="146" y="395"/>
                          </a:cubicBezTo>
                          <a:cubicBezTo>
                            <a:pt x="349" y="395"/>
                            <a:pt x="349" y="395"/>
                            <a:pt x="349" y="395"/>
                          </a:cubicBezTo>
                          <a:cubicBezTo>
                            <a:pt x="358" y="426"/>
                            <a:pt x="386" y="448"/>
                            <a:pt x="419" y="448"/>
                          </a:cubicBezTo>
                          <a:cubicBezTo>
                            <a:pt x="461" y="448"/>
                            <a:pt x="494" y="415"/>
                            <a:pt x="494" y="373"/>
                          </a:cubicBezTo>
                          <a:cubicBezTo>
                            <a:pt x="494" y="332"/>
                            <a:pt x="461" y="299"/>
                            <a:pt x="419" y="299"/>
                          </a:cubicBezTo>
                          <a:close/>
                          <a:moveTo>
                            <a:pt x="349" y="351"/>
                          </a:moveTo>
                          <a:cubicBezTo>
                            <a:pt x="146" y="351"/>
                            <a:pt x="146" y="351"/>
                            <a:pt x="146" y="351"/>
                          </a:cubicBezTo>
                          <a:cubicBezTo>
                            <a:pt x="142" y="341"/>
                            <a:pt x="137" y="331"/>
                            <a:pt x="130" y="323"/>
                          </a:cubicBezTo>
                          <a:cubicBezTo>
                            <a:pt x="231" y="148"/>
                            <a:pt x="231" y="148"/>
                            <a:pt x="231" y="148"/>
                          </a:cubicBezTo>
                          <a:cubicBezTo>
                            <a:pt x="236" y="149"/>
                            <a:pt x="242" y="150"/>
                            <a:pt x="247" y="150"/>
                          </a:cubicBezTo>
                          <a:cubicBezTo>
                            <a:pt x="253" y="150"/>
                            <a:pt x="258" y="149"/>
                            <a:pt x="264" y="148"/>
                          </a:cubicBezTo>
                          <a:cubicBezTo>
                            <a:pt x="365" y="323"/>
                            <a:pt x="365" y="323"/>
                            <a:pt x="365" y="323"/>
                          </a:cubicBezTo>
                          <a:cubicBezTo>
                            <a:pt x="358" y="331"/>
                            <a:pt x="352" y="341"/>
                            <a:pt x="349" y="351"/>
                          </a:cubicBezTo>
                          <a:close/>
                        </a:path>
                      </a:pathLst>
                    </a:custGeom>
                    <a:solidFill>
                      <a:schemeClr val="bg1"/>
                    </a:solidFill>
                    <a:ln>
                      <a:noFill/>
                    </a:ln>
                    <a:ex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sz="1200" dirty="0"/>
                    </a:p>
                  </p:txBody>
                </p:sp>
              </p:grpSp>
            </p:grpSp>
            <p:grpSp>
              <p:nvGrpSpPr>
                <p:cNvPr id="1386" name="Group 1385"/>
                <p:cNvGrpSpPr/>
                <p:nvPr/>
              </p:nvGrpSpPr>
              <p:grpSpPr>
                <a:xfrm>
                  <a:off x="3436473" y="3274323"/>
                  <a:ext cx="309857" cy="268010"/>
                  <a:chOff x="5310724" y="2352924"/>
                  <a:chExt cx="398754" cy="374816"/>
                </a:xfrm>
              </p:grpSpPr>
              <p:sp>
                <p:nvSpPr>
                  <p:cNvPr id="1443" name="Rounded Rectangle 1442"/>
                  <p:cNvSpPr/>
                  <p:nvPr/>
                </p:nvSpPr>
                <p:spPr>
                  <a:xfrm>
                    <a:off x="5351561" y="2386601"/>
                    <a:ext cx="308105" cy="310923"/>
                  </a:xfrm>
                  <a:prstGeom prst="roundRect">
                    <a:avLst/>
                  </a:prstGeom>
                  <a:solidFill>
                    <a:srgbClr val="948A5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grpSp>
                <p:nvGrpSpPr>
                  <p:cNvPr id="1444" name="Group 1443"/>
                  <p:cNvGrpSpPr/>
                  <p:nvPr/>
                </p:nvGrpSpPr>
                <p:grpSpPr>
                  <a:xfrm>
                    <a:off x="5310724" y="2352924"/>
                    <a:ext cx="398754" cy="374816"/>
                    <a:chOff x="5310724" y="2352924"/>
                    <a:chExt cx="398754" cy="374816"/>
                  </a:xfrm>
                </p:grpSpPr>
                <p:grpSp>
                  <p:nvGrpSpPr>
                    <p:cNvPr id="1445" name="Group 1444"/>
                    <p:cNvGrpSpPr/>
                    <p:nvPr/>
                  </p:nvGrpSpPr>
                  <p:grpSpPr>
                    <a:xfrm rot="5400000">
                      <a:off x="5322693" y="2340955"/>
                      <a:ext cx="374816" cy="398754"/>
                      <a:chOff x="4471988" y="1985963"/>
                      <a:chExt cx="527051" cy="517525"/>
                    </a:xfrm>
                  </p:grpSpPr>
                  <p:sp>
                    <p:nvSpPr>
                      <p:cNvPr id="1447" name="Freeform 13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471988" y="2117725"/>
                        <a:ext cx="25400" cy="50800"/>
                      </a:xfrm>
                      <a:custGeom>
                        <a:avLst/>
                        <a:gdLst>
                          <a:gd name="T0" fmla="*/ 14 w 29"/>
                          <a:gd name="T1" fmla="*/ 57 h 57"/>
                          <a:gd name="T2" fmla="*/ 29 w 29"/>
                          <a:gd name="T3" fmla="*/ 43 h 57"/>
                          <a:gd name="T4" fmla="*/ 29 w 29"/>
                          <a:gd name="T5" fmla="*/ 14 h 57"/>
                          <a:gd name="T6" fmla="*/ 14 w 29"/>
                          <a:gd name="T7" fmla="*/ 0 h 57"/>
                          <a:gd name="T8" fmla="*/ 0 w 29"/>
                          <a:gd name="T9" fmla="*/ 14 h 57"/>
                          <a:gd name="T10" fmla="*/ 0 w 29"/>
                          <a:gd name="T11" fmla="*/ 43 h 57"/>
                          <a:gd name="T12" fmla="*/ 14 w 29"/>
                          <a:gd name="T13" fmla="*/ 57 h 57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</a:cxnLst>
                        <a:rect l="0" t="0" r="r" b="b"/>
                        <a:pathLst>
                          <a:path w="29" h="57">
                            <a:moveTo>
                              <a:pt x="14" y="57"/>
                            </a:moveTo>
                            <a:cubicBezTo>
                              <a:pt x="22" y="57"/>
                              <a:pt x="29" y="51"/>
                              <a:pt x="29" y="43"/>
                            </a:cubicBezTo>
                            <a:cubicBezTo>
                              <a:pt x="29" y="14"/>
                              <a:pt x="29" y="14"/>
                              <a:pt x="29" y="14"/>
                            </a:cubicBezTo>
                            <a:cubicBezTo>
                              <a:pt x="29" y="6"/>
                              <a:pt x="22" y="0"/>
                              <a:pt x="14" y="0"/>
                            </a:cubicBezTo>
                            <a:cubicBezTo>
                              <a:pt x="7" y="0"/>
                              <a:pt x="0" y="6"/>
                              <a:pt x="0" y="14"/>
                            </a:cubicBezTo>
                            <a:cubicBezTo>
                              <a:pt x="0" y="43"/>
                              <a:pt x="0" y="43"/>
                              <a:pt x="0" y="43"/>
                            </a:cubicBezTo>
                            <a:cubicBezTo>
                              <a:pt x="0" y="51"/>
                              <a:pt x="7" y="57"/>
                              <a:pt x="14" y="57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 sz="1200" dirty="0"/>
                      </a:p>
                    </p:txBody>
                  </p:sp>
                  <p:sp>
                    <p:nvSpPr>
                      <p:cNvPr id="1448" name="Freeform 14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471988" y="2271713"/>
                        <a:ext cx="25400" cy="52388"/>
                      </a:xfrm>
                      <a:custGeom>
                        <a:avLst/>
                        <a:gdLst>
                          <a:gd name="T0" fmla="*/ 14 w 29"/>
                          <a:gd name="T1" fmla="*/ 58 h 58"/>
                          <a:gd name="T2" fmla="*/ 29 w 29"/>
                          <a:gd name="T3" fmla="*/ 43 h 58"/>
                          <a:gd name="T4" fmla="*/ 29 w 29"/>
                          <a:gd name="T5" fmla="*/ 15 h 58"/>
                          <a:gd name="T6" fmla="*/ 14 w 29"/>
                          <a:gd name="T7" fmla="*/ 0 h 58"/>
                          <a:gd name="T8" fmla="*/ 0 w 29"/>
                          <a:gd name="T9" fmla="*/ 15 h 58"/>
                          <a:gd name="T10" fmla="*/ 0 w 29"/>
                          <a:gd name="T11" fmla="*/ 43 h 58"/>
                          <a:gd name="T12" fmla="*/ 14 w 29"/>
                          <a:gd name="T13" fmla="*/ 58 h 58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</a:cxnLst>
                        <a:rect l="0" t="0" r="r" b="b"/>
                        <a:pathLst>
                          <a:path w="29" h="58">
                            <a:moveTo>
                              <a:pt x="14" y="58"/>
                            </a:moveTo>
                            <a:cubicBezTo>
                              <a:pt x="22" y="58"/>
                              <a:pt x="29" y="51"/>
                              <a:pt x="29" y="43"/>
                            </a:cubicBezTo>
                            <a:cubicBezTo>
                              <a:pt x="29" y="15"/>
                              <a:pt x="29" y="15"/>
                              <a:pt x="29" y="15"/>
                            </a:cubicBezTo>
                            <a:cubicBezTo>
                              <a:pt x="29" y="7"/>
                              <a:pt x="22" y="0"/>
                              <a:pt x="14" y="0"/>
                            </a:cubicBezTo>
                            <a:cubicBezTo>
                              <a:pt x="7" y="0"/>
                              <a:pt x="0" y="7"/>
                              <a:pt x="0" y="15"/>
                            </a:cubicBezTo>
                            <a:cubicBezTo>
                              <a:pt x="0" y="43"/>
                              <a:pt x="0" y="43"/>
                              <a:pt x="0" y="43"/>
                            </a:cubicBezTo>
                            <a:cubicBezTo>
                              <a:pt x="0" y="51"/>
                              <a:pt x="7" y="58"/>
                              <a:pt x="14" y="58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 sz="1200" dirty="0"/>
                      </a:p>
                    </p:txBody>
                  </p:sp>
                  <p:sp>
                    <p:nvSpPr>
                      <p:cNvPr id="1449" name="Freeform 15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487863" y="2422525"/>
                        <a:ext cx="44450" cy="47625"/>
                      </a:xfrm>
                      <a:custGeom>
                        <a:avLst/>
                        <a:gdLst>
                          <a:gd name="T0" fmla="*/ 29 w 50"/>
                          <a:gd name="T1" fmla="*/ 8 h 53"/>
                          <a:gd name="T2" fmla="*/ 9 w 50"/>
                          <a:gd name="T3" fmla="*/ 4 h 53"/>
                          <a:gd name="T4" fmla="*/ 4 w 50"/>
                          <a:gd name="T5" fmla="*/ 24 h 53"/>
                          <a:gd name="T6" fmla="*/ 24 w 50"/>
                          <a:gd name="T7" fmla="*/ 49 h 53"/>
                          <a:gd name="T8" fmla="*/ 34 w 50"/>
                          <a:gd name="T9" fmla="*/ 53 h 53"/>
                          <a:gd name="T10" fmla="*/ 45 w 50"/>
                          <a:gd name="T11" fmla="*/ 49 h 53"/>
                          <a:gd name="T12" fmla="*/ 45 w 50"/>
                          <a:gd name="T13" fmla="*/ 28 h 53"/>
                          <a:gd name="T14" fmla="*/ 29 w 50"/>
                          <a:gd name="T15" fmla="*/ 8 h 53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</a:cxnLst>
                        <a:rect l="0" t="0" r="r" b="b"/>
                        <a:pathLst>
                          <a:path w="50" h="53">
                            <a:moveTo>
                              <a:pt x="29" y="8"/>
                            </a:moveTo>
                            <a:cubicBezTo>
                              <a:pt x="24" y="2"/>
                              <a:pt x="15" y="0"/>
                              <a:pt x="9" y="4"/>
                            </a:cubicBezTo>
                            <a:cubicBezTo>
                              <a:pt x="2" y="8"/>
                              <a:pt x="0" y="17"/>
                              <a:pt x="4" y="24"/>
                            </a:cubicBezTo>
                            <a:cubicBezTo>
                              <a:pt x="10" y="33"/>
                              <a:pt x="17" y="41"/>
                              <a:pt x="24" y="49"/>
                            </a:cubicBezTo>
                            <a:cubicBezTo>
                              <a:pt x="27" y="51"/>
                              <a:pt x="31" y="53"/>
                              <a:pt x="34" y="53"/>
                            </a:cubicBezTo>
                            <a:cubicBezTo>
                              <a:pt x="38" y="53"/>
                              <a:pt x="42" y="51"/>
                              <a:pt x="45" y="49"/>
                            </a:cubicBezTo>
                            <a:cubicBezTo>
                              <a:pt x="50" y="43"/>
                              <a:pt x="50" y="34"/>
                              <a:pt x="45" y="28"/>
                            </a:cubicBezTo>
                            <a:cubicBezTo>
                              <a:pt x="39" y="22"/>
                              <a:pt x="33" y="15"/>
                              <a:pt x="29" y="8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 sz="1200" dirty="0"/>
                      </a:p>
                    </p:txBody>
                  </p:sp>
                  <p:sp>
                    <p:nvSpPr>
                      <p:cNvPr id="1450" name="Freeform 16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471988" y="2193925"/>
                        <a:ext cx="25400" cy="52388"/>
                      </a:xfrm>
                      <a:custGeom>
                        <a:avLst/>
                        <a:gdLst>
                          <a:gd name="T0" fmla="*/ 14 w 29"/>
                          <a:gd name="T1" fmla="*/ 58 h 58"/>
                          <a:gd name="T2" fmla="*/ 29 w 29"/>
                          <a:gd name="T3" fmla="*/ 43 h 58"/>
                          <a:gd name="T4" fmla="*/ 29 w 29"/>
                          <a:gd name="T5" fmla="*/ 14 h 58"/>
                          <a:gd name="T6" fmla="*/ 14 w 29"/>
                          <a:gd name="T7" fmla="*/ 0 h 58"/>
                          <a:gd name="T8" fmla="*/ 0 w 29"/>
                          <a:gd name="T9" fmla="*/ 14 h 58"/>
                          <a:gd name="T10" fmla="*/ 0 w 29"/>
                          <a:gd name="T11" fmla="*/ 43 h 58"/>
                          <a:gd name="T12" fmla="*/ 14 w 29"/>
                          <a:gd name="T13" fmla="*/ 58 h 58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</a:cxnLst>
                        <a:rect l="0" t="0" r="r" b="b"/>
                        <a:pathLst>
                          <a:path w="29" h="58">
                            <a:moveTo>
                              <a:pt x="14" y="58"/>
                            </a:moveTo>
                            <a:cubicBezTo>
                              <a:pt x="22" y="58"/>
                              <a:pt x="29" y="51"/>
                              <a:pt x="29" y="43"/>
                            </a:cubicBezTo>
                            <a:cubicBezTo>
                              <a:pt x="29" y="14"/>
                              <a:pt x="29" y="14"/>
                              <a:pt x="29" y="14"/>
                            </a:cubicBezTo>
                            <a:cubicBezTo>
                              <a:pt x="29" y="6"/>
                              <a:pt x="22" y="0"/>
                              <a:pt x="14" y="0"/>
                            </a:cubicBezTo>
                            <a:cubicBezTo>
                              <a:pt x="7" y="0"/>
                              <a:pt x="0" y="6"/>
                              <a:pt x="0" y="14"/>
                            </a:cubicBezTo>
                            <a:cubicBezTo>
                              <a:pt x="0" y="43"/>
                              <a:pt x="0" y="43"/>
                              <a:pt x="0" y="43"/>
                            </a:cubicBezTo>
                            <a:cubicBezTo>
                              <a:pt x="0" y="51"/>
                              <a:pt x="7" y="58"/>
                              <a:pt x="14" y="58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 sz="1200" dirty="0"/>
                      </a:p>
                    </p:txBody>
                  </p:sp>
                  <p:sp>
                    <p:nvSpPr>
                      <p:cNvPr id="1451" name="Freeform 17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830763" y="1985963"/>
                        <a:ext cx="50800" cy="26988"/>
                      </a:xfrm>
                      <a:custGeom>
                        <a:avLst/>
                        <a:gdLst>
                          <a:gd name="T0" fmla="*/ 15 w 57"/>
                          <a:gd name="T1" fmla="*/ 29 h 29"/>
                          <a:gd name="T2" fmla="*/ 44 w 57"/>
                          <a:gd name="T3" fmla="*/ 29 h 29"/>
                          <a:gd name="T4" fmla="*/ 57 w 57"/>
                          <a:gd name="T5" fmla="*/ 15 h 29"/>
                          <a:gd name="T6" fmla="*/ 43 w 57"/>
                          <a:gd name="T7" fmla="*/ 0 h 29"/>
                          <a:gd name="T8" fmla="*/ 15 w 57"/>
                          <a:gd name="T9" fmla="*/ 0 h 29"/>
                          <a:gd name="T10" fmla="*/ 0 w 57"/>
                          <a:gd name="T11" fmla="*/ 15 h 29"/>
                          <a:gd name="T12" fmla="*/ 15 w 57"/>
                          <a:gd name="T13" fmla="*/ 29 h 29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</a:cxnLst>
                        <a:rect l="0" t="0" r="r" b="b"/>
                        <a:pathLst>
                          <a:path w="57" h="29">
                            <a:moveTo>
                              <a:pt x="15" y="29"/>
                            </a:moveTo>
                            <a:cubicBezTo>
                              <a:pt x="44" y="29"/>
                              <a:pt x="44" y="29"/>
                              <a:pt x="44" y="29"/>
                            </a:cubicBezTo>
                            <a:cubicBezTo>
                              <a:pt x="51" y="29"/>
                              <a:pt x="57" y="23"/>
                              <a:pt x="57" y="15"/>
                            </a:cubicBezTo>
                            <a:cubicBezTo>
                              <a:pt x="57" y="7"/>
                              <a:pt x="50" y="0"/>
                              <a:pt x="43" y="0"/>
                            </a:cubicBezTo>
                            <a:cubicBezTo>
                              <a:pt x="15" y="0"/>
                              <a:pt x="15" y="0"/>
                              <a:pt x="15" y="0"/>
                            </a:cubicBezTo>
                            <a:cubicBezTo>
                              <a:pt x="7" y="0"/>
                              <a:pt x="0" y="7"/>
                              <a:pt x="0" y="15"/>
                            </a:cubicBezTo>
                            <a:cubicBezTo>
                              <a:pt x="0" y="23"/>
                              <a:pt x="7" y="29"/>
                              <a:pt x="15" y="29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 sz="1200" dirty="0"/>
                      </a:p>
                    </p:txBody>
                  </p:sp>
                  <p:sp>
                    <p:nvSpPr>
                      <p:cNvPr id="1452" name="Freeform 18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905376" y="1997075"/>
                        <a:ext cx="50800" cy="41275"/>
                      </a:xfrm>
                      <a:custGeom>
                        <a:avLst/>
                        <a:gdLst>
                          <a:gd name="T0" fmla="*/ 10 w 56"/>
                          <a:gd name="T1" fmla="*/ 30 h 47"/>
                          <a:gd name="T2" fmla="*/ 31 w 56"/>
                          <a:gd name="T3" fmla="*/ 43 h 47"/>
                          <a:gd name="T4" fmla="*/ 40 w 56"/>
                          <a:gd name="T5" fmla="*/ 47 h 47"/>
                          <a:gd name="T6" fmla="*/ 51 w 56"/>
                          <a:gd name="T7" fmla="*/ 41 h 47"/>
                          <a:gd name="T8" fmla="*/ 49 w 56"/>
                          <a:gd name="T9" fmla="*/ 21 h 47"/>
                          <a:gd name="T10" fmla="*/ 22 w 56"/>
                          <a:gd name="T11" fmla="*/ 4 h 47"/>
                          <a:gd name="T12" fmla="*/ 3 w 56"/>
                          <a:gd name="T13" fmla="*/ 11 h 47"/>
                          <a:gd name="T14" fmla="*/ 10 w 56"/>
                          <a:gd name="T15" fmla="*/ 30 h 47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</a:cxnLst>
                        <a:rect l="0" t="0" r="r" b="b"/>
                        <a:pathLst>
                          <a:path w="56" h="47">
                            <a:moveTo>
                              <a:pt x="10" y="30"/>
                            </a:moveTo>
                            <a:cubicBezTo>
                              <a:pt x="17" y="33"/>
                              <a:pt x="25" y="38"/>
                              <a:pt x="31" y="43"/>
                            </a:cubicBezTo>
                            <a:cubicBezTo>
                              <a:pt x="34" y="46"/>
                              <a:pt x="37" y="47"/>
                              <a:pt x="40" y="47"/>
                            </a:cubicBezTo>
                            <a:cubicBezTo>
                              <a:pt x="44" y="47"/>
                              <a:pt x="49" y="45"/>
                              <a:pt x="51" y="41"/>
                            </a:cubicBezTo>
                            <a:cubicBezTo>
                              <a:pt x="56" y="35"/>
                              <a:pt x="55" y="26"/>
                              <a:pt x="49" y="21"/>
                            </a:cubicBezTo>
                            <a:cubicBezTo>
                              <a:pt x="41" y="14"/>
                              <a:pt x="32" y="9"/>
                              <a:pt x="22" y="4"/>
                            </a:cubicBezTo>
                            <a:cubicBezTo>
                              <a:pt x="15" y="0"/>
                              <a:pt x="7" y="3"/>
                              <a:pt x="3" y="11"/>
                            </a:cubicBezTo>
                            <a:cubicBezTo>
                              <a:pt x="0" y="18"/>
                              <a:pt x="3" y="26"/>
                              <a:pt x="10" y="30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 sz="1200" dirty="0"/>
                      </a:p>
                    </p:txBody>
                  </p:sp>
                  <p:sp>
                    <p:nvSpPr>
                      <p:cNvPr id="1453" name="Freeform 19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476751" y="2039938"/>
                        <a:ext cx="39688" cy="52388"/>
                      </a:xfrm>
                      <a:custGeom>
                        <a:avLst/>
                        <a:gdLst>
                          <a:gd name="T0" fmla="*/ 12 w 45"/>
                          <a:gd name="T1" fmla="*/ 56 h 57"/>
                          <a:gd name="T2" fmla="*/ 16 w 45"/>
                          <a:gd name="T3" fmla="*/ 57 h 57"/>
                          <a:gd name="T4" fmla="*/ 30 w 45"/>
                          <a:gd name="T5" fmla="*/ 47 h 57"/>
                          <a:gd name="T6" fmla="*/ 41 w 45"/>
                          <a:gd name="T7" fmla="*/ 24 h 57"/>
                          <a:gd name="T8" fmla="*/ 36 w 45"/>
                          <a:gd name="T9" fmla="*/ 4 h 57"/>
                          <a:gd name="T10" fmla="*/ 16 w 45"/>
                          <a:gd name="T11" fmla="*/ 9 h 57"/>
                          <a:gd name="T12" fmla="*/ 3 w 45"/>
                          <a:gd name="T13" fmla="*/ 38 h 57"/>
                          <a:gd name="T14" fmla="*/ 12 w 45"/>
                          <a:gd name="T15" fmla="*/ 56 h 57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</a:cxnLst>
                        <a:rect l="0" t="0" r="r" b="b"/>
                        <a:pathLst>
                          <a:path w="45" h="57">
                            <a:moveTo>
                              <a:pt x="12" y="56"/>
                            </a:moveTo>
                            <a:cubicBezTo>
                              <a:pt x="13" y="57"/>
                              <a:pt x="15" y="57"/>
                              <a:pt x="16" y="57"/>
                            </a:cubicBezTo>
                            <a:cubicBezTo>
                              <a:pt x="22" y="57"/>
                              <a:pt x="28" y="53"/>
                              <a:pt x="30" y="47"/>
                            </a:cubicBezTo>
                            <a:cubicBezTo>
                              <a:pt x="33" y="39"/>
                              <a:pt x="36" y="32"/>
                              <a:pt x="41" y="24"/>
                            </a:cubicBezTo>
                            <a:cubicBezTo>
                              <a:pt x="45" y="17"/>
                              <a:pt x="43" y="9"/>
                              <a:pt x="36" y="4"/>
                            </a:cubicBezTo>
                            <a:cubicBezTo>
                              <a:pt x="29" y="0"/>
                              <a:pt x="21" y="2"/>
                              <a:pt x="16" y="9"/>
                            </a:cubicBezTo>
                            <a:cubicBezTo>
                              <a:pt x="11" y="18"/>
                              <a:pt x="6" y="28"/>
                              <a:pt x="3" y="38"/>
                            </a:cubicBezTo>
                            <a:cubicBezTo>
                              <a:pt x="0" y="45"/>
                              <a:pt x="4" y="54"/>
                              <a:pt x="12" y="56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 sz="1200" dirty="0"/>
                      </a:p>
                    </p:txBody>
                  </p:sp>
                  <p:sp>
                    <p:nvSpPr>
                      <p:cNvPr id="1454" name="Freeform 20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522788" y="1992313"/>
                        <a:ext cx="52388" cy="39688"/>
                      </a:xfrm>
                      <a:custGeom>
                        <a:avLst/>
                        <a:gdLst>
                          <a:gd name="T0" fmla="*/ 55 w 58"/>
                          <a:gd name="T1" fmla="*/ 11 h 43"/>
                          <a:gd name="T2" fmla="*/ 37 w 58"/>
                          <a:gd name="T3" fmla="*/ 2 h 43"/>
                          <a:gd name="T4" fmla="*/ 9 w 58"/>
                          <a:gd name="T5" fmla="*/ 17 h 43"/>
                          <a:gd name="T6" fmla="*/ 4 w 58"/>
                          <a:gd name="T7" fmla="*/ 37 h 43"/>
                          <a:gd name="T8" fmla="*/ 16 w 58"/>
                          <a:gd name="T9" fmla="*/ 43 h 43"/>
                          <a:gd name="T10" fmla="*/ 24 w 58"/>
                          <a:gd name="T11" fmla="*/ 41 h 43"/>
                          <a:gd name="T12" fmla="*/ 47 w 58"/>
                          <a:gd name="T13" fmla="*/ 29 h 43"/>
                          <a:gd name="T14" fmla="*/ 55 w 58"/>
                          <a:gd name="T15" fmla="*/ 11 h 43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</a:cxnLst>
                        <a:rect l="0" t="0" r="r" b="b"/>
                        <a:pathLst>
                          <a:path w="58" h="43">
                            <a:moveTo>
                              <a:pt x="55" y="11"/>
                            </a:moveTo>
                            <a:cubicBezTo>
                              <a:pt x="53" y="3"/>
                              <a:pt x="44" y="0"/>
                              <a:pt x="37" y="2"/>
                            </a:cubicBezTo>
                            <a:cubicBezTo>
                              <a:pt x="27" y="6"/>
                              <a:pt x="17" y="11"/>
                              <a:pt x="9" y="17"/>
                            </a:cubicBezTo>
                            <a:cubicBezTo>
                              <a:pt x="2" y="21"/>
                              <a:pt x="0" y="30"/>
                              <a:pt x="4" y="37"/>
                            </a:cubicBezTo>
                            <a:cubicBezTo>
                              <a:pt x="7" y="41"/>
                              <a:pt x="12" y="43"/>
                              <a:pt x="16" y="43"/>
                            </a:cubicBezTo>
                            <a:cubicBezTo>
                              <a:pt x="19" y="43"/>
                              <a:pt x="22" y="43"/>
                              <a:pt x="24" y="41"/>
                            </a:cubicBezTo>
                            <a:cubicBezTo>
                              <a:pt x="31" y="36"/>
                              <a:pt x="39" y="32"/>
                              <a:pt x="47" y="29"/>
                            </a:cubicBezTo>
                            <a:cubicBezTo>
                              <a:pt x="54" y="27"/>
                              <a:pt x="58" y="18"/>
                              <a:pt x="55" y="11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 sz="1200" dirty="0"/>
                      </a:p>
                    </p:txBody>
                  </p:sp>
                  <p:sp>
                    <p:nvSpPr>
                      <p:cNvPr id="1455" name="Freeform 21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959351" y="2051050"/>
                        <a:ext cx="36513" cy="52388"/>
                      </a:xfrm>
                      <a:custGeom>
                        <a:avLst/>
                        <a:gdLst>
                          <a:gd name="T0" fmla="*/ 13 w 42"/>
                          <a:gd name="T1" fmla="*/ 47 h 58"/>
                          <a:gd name="T2" fmla="*/ 27 w 42"/>
                          <a:gd name="T3" fmla="*/ 58 h 58"/>
                          <a:gd name="T4" fmla="*/ 30 w 42"/>
                          <a:gd name="T5" fmla="*/ 57 h 58"/>
                          <a:gd name="T6" fmla="*/ 41 w 42"/>
                          <a:gd name="T7" fmla="*/ 40 h 58"/>
                          <a:gd name="T8" fmla="*/ 30 w 42"/>
                          <a:gd name="T9" fmla="*/ 10 h 58"/>
                          <a:gd name="T10" fmla="*/ 11 w 42"/>
                          <a:gd name="T11" fmla="*/ 4 h 58"/>
                          <a:gd name="T12" fmla="*/ 4 w 42"/>
                          <a:gd name="T13" fmla="*/ 23 h 58"/>
                          <a:gd name="T14" fmla="*/ 13 w 42"/>
                          <a:gd name="T15" fmla="*/ 47 h 58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</a:cxnLst>
                        <a:rect l="0" t="0" r="r" b="b"/>
                        <a:pathLst>
                          <a:path w="42" h="58">
                            <a:moveTo>
                              <a:pt x="13" y="47"/>
                            </a:moveTo>
                            <a:cubicBezTo>
                              <a:pt x="14" y="53"/>
                              <a:pt x="20" y="58"/>
                              <a:pt x="27" y="58"/>
                            </a:cubicBezTo>
                            <a:cubicBezTo>
                              <a:pt x="28" y="58"/>
                              <a:pt x="29" y="58"/>
                              <a:pt x="30" y="57"/>
                            </a:cubicBezTo>
                            <a:cubicBezTo>
                              <a:pt x="38" y="56"/>
                              <a:pt x="42" y="48"/>
                              <a:pt x="41" y="40"/>
                            </a:cubicBezTo>
                            <a:cubicBezTo>
                              <a:pt x="38" y="30"/>
                              <a:pt x="35" y="20"/>
                              <a:pt x="30" y="10"/>
                            </a:cubicBezTo>
                            <a:cubicBezTo>
                              <a:pt x="26" y="3"/>
                              <a:pt x="18" y="0"/>
                              <a:pt x="11" y="4"/>
                            </a:cubicBezTo>
                            <a:cubicBezTo>
                              <a:pt x="3" y="7"/>
                              <a:pt x="0" y="16"/>
                              <a:pt x="4" y="23"/>
                            </a:cubicBezTo>
                            <a:cubicBezTo>
                              <a:pt x="8" y="31"/>
                              <a:pt x="11" y="39"/>
                              <a:pt x="13" y="47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 sz="1200" dirty="0"/>
                      </a:p>
                    </p:txBody>
                  </p:sp>
                  <p:sp>
                    <p:nvSpPr>
                      <p:cNvPr id="1456" name="Freeform 22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598988" y="1985963"/>
                        <a:ext cx="52388" cy="26988"/>
                      </a:xfrm>
                      <a:custGeom>
                        <a:avLst/>
                        <a:gdLst>
                          <a:gd name="T0" fmla="*/ 14 w 58"/>
                          <a:gd name="T1" fmla="*/ 29 h 29"/>
                          <a:gd name="T2" fmla="*/ 43 w 58"/>
                          <a:gd name="T3" fmla="*/ 29 h 29"/>
                          <a:gd name="T4" fmla="*/ 58 w 58"/>
                          <a:gd name="T5" fmla="*/ 15 h 29"/>
                          <a:gd name="T6" fmla="*/ 43 w 58"/>
                          <a:gd name="T7" fmla="*/ 0 h 29"/>
                          <a:gd name="T8" fmla="*/ 14 w 58"/>
                          <a:gd name="T9" fmla="*/ 0 h 29"/>
                          <a:gd name="T10" fmla="*/ 0 w 58"/>
                          <a:gd name="T11" fmla="*/ 15 h 29"/>
                          <a:gd name="T12" fmla="*/ 14 w 58"/>
                          <a:gd name="T13" fmla="*/ 29 h 29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</a:cxnLst>
                        <a:rect l="0" t="0" r="r" b="b"/>
                        <a:pathLst>
                          <a:path w="58" h="29">
                            <a:moveTo>
                              <a:pt x="14" y="29"/>
                            </a:moveTo>
                            <a:cubicBezTo>
                              <a:pt x="43" y="29"/>
                              <a:pt x="43" y="29"/>
                              <a:pt x="43" y="29"/>
                            </a:cubicBezTo>
                            <a:cubicBezTo>
                              <a:pt x="51" y="29"/>
                              <a:pt x="58" y="23"/>
                              <a:pt x="58" y="15"/>
                            </a:cubicBezTo>
                            <a:cubicBezTo>
                              <a:pt x="58" y="7"/>
                              <a:pt x="51" y="0"/>
                              <a:pt x="43" y="0"/>
                            </a:cubicBezTo>
                            <a:cubicBezTo>
                              <a:pt x="14" y="0"/>
                              <a:pt x="14" y="0"/>
                              <a:pt x="14" y="0"/>
                            </a:cubicBezTo>
                            <a:cubicBezTo>
                              <a:pt x="6" y="0"/>
                              <a:pt x="0" y="7"/>
                              <a:pt x="0" y="15"/>
                            </a:cubicBezTo>
                            <a:cubicBezTo>
                              <a:pt x="0" y="23"/>
                              <a:pt x="6" y="29"/>
                              <a:pt x="14" y="29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 sz="1200" dirty="0"/>
                      </a:p>
                    </p:txBody>
                  </p:sp>
                  <p:sp>
                    <p:nvSpPr>
                      <p:cNvPr id="1457" name="Freeform 23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676776" y="1985963"/>
                        <a:ext cx="50800" cy="26988"/>
                      </a:xfrm>
                      <a:custGeom>
                        <a:avLst/>
                        <a:gdLst>
                          <a:gd name="T0" fmla="*/ 15 w 58"/>
                          <a:gd name="T1" fmla="*/ 29 h 29"/>
                          <a:gd name="T2" fmla="*/ 43 w 58"/>
                          <a:gd name="T3" fmla="*/ 29 h 29"/>
                          <a:gd name="T4" fmla="*/ 58 w 58"/>
                          <a:gd name="T5" fmla="*/ 15 h 29"/>
                          <a:gd name="T6" fmla="*/ 43 w 58"/>
                          <a:gd name="T7" fmla="*/ 0 h 29"/>
                          <a:gd name="T8" fmla="*/ 15 w 58"/>
                          <a:gd name="T9" fmla="*/ 0 h 29"/>
                          <a:gd name="T10" fmla="*/ 0 w 58"/>
                          <a:gd name="T11" fmla="*/ 15 h 29"/>
                          <a:gd name="T12" fmla="*/ 15 w 58"/>
                          <a:gd name="T13" fmla="*/ 29 h 29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</a:cxnLst>
                        <a:rect l="0" t="0" r="r" b="b"/>
                        <a:pathLst>
                          <a:path w="58" h="29">
                            <a:moveTo>
                              <a:pt x="15" y="29"/>
                            </a:moveTo>
                            <a:cubicBezTo>
                              <a:pt x="43" y="29"/>
                              <a:pt x="43" y="29"/>
                              <a:pt x="43" y="29"/>
                            </a:cubicBezTo>
                            <a:cubicBezTo>
                              <a:pt x="51" y="29"/>
                              <a:pt x="58" y="23"/>
                              <a:pt x="58" y="15"/>
                            </a:cubicBezTo>
                            <a:cubicBezTo>
                              <a:pt x="58" y="7"/>
                              <a:pt x="51" y="0"/>
                              <a:pt x="43" y="0"/>
                            </a:cubicBezTo>
                            <a:cubicBezTo>
                              <a:pt x="15" y="0"/>
                              <a:pt x="15" y="0"/>
                              <a:pt x="15" y="0"/>
                            </a:cubicBezTo>
                            <a:cubicBezTo>
                              <a:pt x="7" y="0"/>
                              <a:pt x="0" y="7"/>
                              <a:pt x="0" y="15"/>
                            </a:cubicBezTo>
                            <a:cubicBezTo>
                              <a:pt x="0" y="23"/>
                              <a:pt x="7" y="29"/>
                              <a:pt x="15" y="29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 sz="1200" dirty="0"/>
                      </a:p>
                    </p:txBody>
                  </p:sp>
                  <p:sp>
                    <p:nvSpPr>
                      <p:cNvPr id="1458" name="Freeform 24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752976" y="1985963"/>
                        <a:ext cx="52388" cy="26988"/>
                      </a:xfrm>
                      <a:custGeom>
                        <a:avLst/>
                        <a:gdLst>
                          <a:gd name="T0" fmla="*/ 15 w 58"/>
                          <a:gd name="T1" fmla="*/ 29 h 29"/>
                          <a:gd name="T2" fmla="*/ 43 w 58"/>
                          <a:gd name="T3" fmla="*/ 29 h 29"/>
                          <a:gd name="T4" fmla="*/ 58 w 58"/>
                          <a:gd name="T5" fmla="*/ 15 h 29"/>
                          <a:gd name="T6" fmla="*/ 43 w 58"/>
                          <a:gd name="T7" fmla="*/ 0 h 29"/>
                          <a:gd name="T8" fmla="*/ 15 w 58"/>
                          <a:gd name="T9" fmla="*/ 0 h 29"/>
                          <a:gd name="T10" fmla="*/ 0 w 58"/>
                          <a:gd name="T11" fmla="*/ 15 h 29"/>
                          <a:gd name="T12" fmla="*/ 15 w 58"/>
                          <a:gd name="T13" fmla="*/ 29 h 29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</a:cxnLst>
                        <a:rect l="0" t="0" r="r" b="b"/>
                        <a:pathLst>
                          <a:path w="58" h="29">
                            <a:moveTo>
                              <a:pt x="15" y="29"/>
                            </a:moveTo>
                            <a:cubicBezTo>
                              <a:pt x="43" y="29"/>
                              <a:pt x="43" y="29"/>
                              <a:pt x="43" y="29"/>
                            </a:cubicBezTo>
                            <a:cubicBezTo>
                              <a:pt x="51" y="29"/>
                              <a:pt x="58" y="23"/>
                              <a:pt x="58" y="15"/>
                            </a:cubicBezTo>
                            <a:cubicBezTo>
                              <a:pt x="58" y="7"/>
                              <a:pt x="51" y="0"/>
                              <a:pt x="43" y="0"/>
                            </a:cubicBezTo>
                            <a:cubicBezTo>
                              <a:pt x="15" y="0"/>
                              <a:pt x="15" y="0"/>
                              <a:pt x="15" y="0"/>
                            </a:cubicBezTo>
                            <a:cubicBezTo>
                              <a:pt x="7" y="0"/>
                              <a:pt x="0" y="7"/>
                              <a:pt x="0" y="15"/>
                            </a:cubicBezTo>
                            <a:cubicBezTo>
                              <a:pt x="0" y="23"/>
                              <a:pt x="7" y="29"/>
                              <a:pt x="15" y="29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 sz="1200" dirty="0"/>
                      </a:p>
                    </p:txBody>
                  </p:sp>
                  <p:sp>
                    <p:nvSpPr>
                      <p:cNvPr id="1459" name="Freeform 25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471988" y="2349500"/>
                        <a:ext cx="26988" cy="52388"/>
                      </a:xfrm>
                      <a:custGeom>
                        <a:avLst/>
                        <a:gdLst>
                          <a:gd name="T0" fmla="*/ 30 w 31"/>
                          <a:gd name="T1" fmla="*/ 42 h 58"/>
                          <a:gd name="T2" fmla="*/ 29 w 31"/>
                          <a:gd name="T3" fmla="*/ 28 h 58"/>
                          <a:gd name="T4" fmla="*/ 29 w 31"/>
                          <a:gd name="T5" fmla="*/ 15 h 58"/>
                          <a:gd name="T6" fmla="*/ 14 w 31"/>
                          <a:gd name="T7" fmla="*/ 0 h 58"/>
                          <a:gd name="T8" fmla="*/ 0 w 31"/>
                          <a:gd name="T9" fmla="*/ 15 h 58"/>
                          <a:gd name="T10" fmla="*/ 0 w 31"/>
                          <a:gd name="T11" fmla="*/ 28 h 58"/>
                          <a:gd name="T12" fmla="*/ 1 w 31"/>
                          <a:gd name="T13" fmla="*/ 45 h 58"/>
                          <a:gd name="T14" fmla="*/ 15 w 31"/>
                          <a:gd name="T15" fmla="*/ 58 h 58"/>
                          <a:gd name="T16" fmla="*/ 17 w 31"/>
                          <a:gd name="T17" fmla="*/ 58 h 58"/>
                          <a:gd name="T18" fmla="*/ 30 w 31"/>
                          <a:gd name="T19" fmla="*/ 42 h 58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</a:cxnLst>
                        <a:rect l="0" t="0" r="r" b="b"/>
                        <a:pathLst>
                          <a:path w="31" h="58">
                            <a:moveTo>
                              <a:pt x="30" y="42"/>
                            </a:moveTo>
                            <a:cubicBezTo>
                              <a:pt x="29" y="37"/>
                              <a:pt x="29" y="33"/>
                              <a:pt x="29" y="28"/>
                            </a:cubicBezTo>
                            <a:cubicBezTo>
                              <a:pt x="29" y="15"/>
                              <a:pt x="29" y="15"/>
                              <a:pt x="29" y="15"/>
                            </a:cubicBezTo>
                            <a:cubicBezTo>
                              <a:pt x="29" y="7"/>
                              <a:pt x="22" y="0"/>
                              <a:pt x="14" y="0"/>
                            </a:cubicBezTo>
                            <a:cubicBezTo>
                              <a:pt x="7" y="0"/>
                              <a:pt x="0" y="7"/>
                              <a:pt x="0" y="15"/>
                            </a:cubicBezTo>
                            <a:cubicBezTo>
                              <a:pt x="0" y="28"/>
                              <a:pt x="0" y="28"/>
                              <a:pt x="0" y="28"/>
                            </a:cubicBezTo>
                            <a:cubicBezTo>
                              <a:pt x="0" y="34"/>
                              <a:pt x="0" y="39"/>
                              <a:pt x="1" y="45"/>
                            </a:cubicBezTo>
                            <a:cubicBezTo>
                              <a:pt x="2" y="52"/>
                              <a:pt x="8" y="58"/>
                              <a:pt x="15" y="58"/>
                            </a:cubicBezTo>
                            <a:cubicBezTo>
                              <a:pt x="16" y="58"/>
                              <a:pt x="17" y="58"/>
                              <a:pt x="17" y="58"/>
                            </a:cubicBezTo>
                            <a:cubicBezTo>
                              <a:pt x="25" y="57"/>
                              <a:pt x="31" y="50"/>
                              <a:pt x="30" y="42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 sz="1200" dirty="0"/>
                      </a:p>
                    </p:txBody>
                  </p:sp>
                  <p:sp>
                    <p:nvSpPr>
                      <p:cNvPr id="1460" name="Freeform 26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973638" y="2282825"/>
                        <a:ext cx="25400" cy="52388"/>
                      </a:xfrm>
                      <a:custGeom>
                        <a:avLst/>
                        <a:gdLst>
                          <a:gd name="T0" fmla="*/ 14 w 29"/>
                          <a:gd name="T1" fmla="*/ 0 h 58"/>
                          <a:gd name="T2" fmla="*/ 0 w 29"/>
                          <a:gd name="T3" fmla="*/ 15 h 58"/>
                          <a:gd name="T4" fmla="*/ 0 w 29"/>
                          <a:gd name="T5" fmla="*/ 44 h 58"/>
                          <a:gd name="T6" fmla="*/ 14 w 29"/>
                          <a:gd name="T7" fmla="*/ 58 h 58"/>
                          <a:gd name="T8" fmla="*/ 29 w 29"/>
                          <a:gd name="T9" fmla="*/ 44 h 58"/>
                          <a:gd name="T10" fmla="*/ 29 w 29"/>
                          <a:gd name="T11" fmla="*/ 15 h 58"/>
                          <a:gd name="T12" fmla="*/ 14 w 29"/>
                          <a:gd name="T13" fmla="*/ 0 h 58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</a:cxnLst>
                        <a:rect l="0" t="0" r="r" b="b"/>
                        <a:pathLst>
                          <a:path w="29" h="58">
                            <a:moveTo>
                              <a:pt x="14" y="0"/>
                            </a:moveTo>
                            <a:cubicBezTo>
                              <a:pt x="6" y="0"/>
                              <a:pt x="0" y="7"/>
                              <a:pt x="0" y="15"/>
                            </a:cubicBezTo>
                            <a:cubicBezTo>
                              <a:pt x="0" y="44"/>
                              <a:pt x="0" y="44"/>
                              <a:pt x="0" y="44"/>
                            </a:cubicBezTo>
                            <a:cubicBezTo>
                              <a:pt x="0" y="52"/>
                              <a:pt x="6" y="58"/>
                              <a:pt x="14" y="58"/>
                            </a:cubicBezTo>
                            <a:cubicBezTo>
                              <a:pt x="22" y="58"/>
                              <a:pt x="29" y="52"/>
                              <a:pt x="29" y="44"/>
                            </a:cubicBezTo>
                            <a:cubicBezTo>
                              <a:pt x="29" y="15"/>
                              <a:pt x="29" y="15"/>
                              <a:pt x="29" y="15"/>
                            </a:cubicBezTo>
                            <a:cubicBezTo>
                              <a:pt x="29" y="7"/>
                              <a:pt x="22" y="0"/>
                              <a:pt x="14" y="0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 sz="1200" dirty="0"/>
                      </a:p>
                    </p:txBody>
                  </p:sp>
                  <p:sp>
                    <p:nvSpPr>
                      <p:cNvPr id="1461" name="Freeform 28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927601" y="2432050"/>
                        <a:ext cx="47625" cy="46038"/>
                      </a:xfrm>
                      <a:custGeom>
                        <a:avLst/>
                        <a:gdLst>
                          <a:gd name="T0" fmla="*/ 25 w 53"/>
                          <a:gd name="T1" fmla="*/ 7 h 51"/>
                          <a:gd name="T2" fmla="*/ 7 w 53"/>
                          <a:gd name="T3" fmla="*/ 25 h 51"/>
                          <a:gd name="T4" fmla="*/ 5 w 53"/>
                          <a:gd name="T5" fmla="*/ 45 h 51"/>
                          <a:gd name="T6" fmla="*/ 16 w 53"/>
                          <a:gd name="T7" fmla="*/ 51 h 51"/>
                          <a:gd name="T8" fmla="*/ 25 w 53"/>
                          <a:gd name="T9" fmla="*/ 47 h 51"/>
                          <a:gd name="T10" fmla="*/ 48 w 53"/>
                          <a:gd name="T11" fmla="*/ 25 h 51"/>
                          <a:gd name="T12" fmla="*/ 45 w 53"/>
                          <a:gd name="T13" fmla="*/ 5 h 51"/>
                          <a:gd name="T14" fmla="*/ 25 w 53"/>
                          <a:gd name="T15" fmla="*/ 7 h 51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</a:cxnLst>
                        <a:rect l="0" t="0" r="r" b="b"/>
                        <a:pathLst>
                          <a:path w="53" h="51">
                            <a:moveTo>
                              <a:pt x="25" y="7"/>
                            </a:moveTo>
                            <a:cubicBezTo>
                              <a:pt x="20" y="14"/>
                              <a:pt x="14" y="20"/>
                              <a:pt x="7" y="25"/>
                            </a:cubicBezTo>
                            <a:cubicBezTo>
                              <a:pt x="1" y="30"/>
                              <a:pt x="0" y="39"/>
                              <a:pt x="5" y="45"/>
                            </a:cubicBezTo>
                            <a:cubicBezTo>
                              <a:pt x="8" y="49"/>
                              <a:pt x="12" y="51"/>
                              <a:pt x="16" y="51"/>
                            </a:cubicBezTo>
                            <a:cubicBezTo>
                              <a:pt x="20" y="51"/>
                              <a:pt x="23" y="50"/>
                              <a:pt x="25" y="47"/>
                            </a:cubicBezTo>
                            <a:cubicBezTo>
                              <a:pt x="34" y="41"/>
                              <a:pt x="41" y="33"/>
                              <a:pt x="48" y="25"/>
                            </a:cubicBezTo>
                            <a:cubicBezTo>
                              <a:pt x="53" y="19"/>
                              <a:pt x="52" y="9"/>
                              <a:pt x="45" y="5"/>
                            </a:cubicBezTo>
                            <a:cubicBezTo>
                              <a:pt x="39" y="0"/>
                              <a:pt x="30" y="1"/>
                              <a:pt x="25" y="7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 sz="1200" dirty="0"/>
                      </a:p>
                    </p:txBody>
                  </p:sp>
                  <p:sp>
                    <p:nvSpPr>
                      <p:cNvPr id="1462" name="Freeform 29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968876" y="2360613"/>
                        <a:ext cx="30163" cy="52388"/>
                      </a:xfrm>
                      <a:custGeom>
                        <a:avLst/>
                        <a:gdLst>
                          <a:gd name="T0" fmla="*/ 19 w 34"/>
                          <a:gd name="T1" fmla="*/ 0 h 58"/>
                          <a:gd name="T2" fmla="*/ 5 w 34"/>
                          <a:gd name="T3" fmla="*/ 15 h 58"/>
                          <a:gd name="T4" fmla="*/ 2 w 34"/>
                          <a:gd name="T5" fmla="*/ 40 h 58"/>
                          <a:gd name="T6" fmla="*/ 13 w 34"/>
                          <a:gd name="T7" fmla="*/ 58 h 58"/>
                          <a:gd name="T8" fmla="*/ 16 w 34"/>
                          <a:gd name="T9" fmla="*/ 58 h 58"/>
                          <a:gd name="T10" fmla="*/ 30 w 34"/>
                          <a:gd name="T11" fmla="*/ 47 h 58"/>
                          <a:gd name="T12" fmla="*/ 34 w 34"/>
                          <a:gd name="T13" fmla="*/ 15 h 58"/>
                          <a:gd name="T14" fmla="*/ 34 w 34"/>
                          <a:gd name="T15" fmla="*/ 14 h 58"/>
                          <a:gd name="T16" fmla="*/ 19 w 34"/>
                          <a:gd name="T17" fmla="*/ 0 h 58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</a:cxnLst>
                        <a:rect l="0" t="0" r="r" b="b"/>
                        <a:pathLst>
                          <a:path w="34" h="58">
                            <a:moveTo>
                              <a:pt x="19" y="0"/>
                            </a:moveTo>
                            <a:cubicBezTo>
                              <a:pt x="11" y="0"/>
                              <a:pt x="5" y="7"/>
                              <a:pt x="5" y="15"/>
                            </a:cubicBezTo>
                            <a:cubicBezTo>
                              <a:pt x="5" y="24"/>
                              <a:pt x="4" y="32"/>
                              <a:pt x="2" y="40"/>
                            </a:cubicBezTo>
                            <a:cubicBezTo>
                              <a:pt x="0" y="48"/>
                              <a:pt x="5" y="56"/>
                              <a:pt x="13" y="58"/>
                            </a:cubicBezTo>
                            <a:cubicBezTo>
                              <a:pt x="14" y="58"/>
                              <a:pt x="15" y="58"/>
                              <a:pt x="16" y="58"/>
                            </a:cubicBezTo>
                            <a:cubicBezTo>
                              <a:pt x="23" y="58"/>
                              <a:pt x="29" y="53"/>
                              <a:pt x="30" y="47"/>
                            </a:cubicBezTo>
                            <a:cubicBezTo>
                              <a:pt x="32" y="36"/>
                              <a:pt x="34" y="26"/>
                              <a:pt x="34" y="15"/>
                            </a:cubicBezTo>
                            <a:cubicBezTo>
                              <a:pt x="34" y="14"/>
                              <a:pt x="34" y="14"/>
                              <a:pt x="34" y="14"/>
                            </a:cubicBezTo>
                            <a:cubicBezTo>
                              <a:pt x="34" y="6"/>
                              <a:pt x="27" y="0"/>
                              <a:pt x="19" y="0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 sz="1200" dirty="0"/>
                      </a:p>
                    </p:txBody>
                  </p:sp>
                  <p:sp>
                    <p:nvSpPr>
                      <p:cNvPr id="1463" name="Freeform 30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973638" y="2205038"/>
                        <a:ext cx="25400" cy="52388"/>
                      </a:xfrm>
                      <a:custGeom>
                        <a:avLst/>
                        <a:gdLst>
                          <a:gd name="T0" fmla="*/ 14 w 29"/>
                          <a:gd name="T1" fmla="*/ 0 h 58"/>
                          <a:gd name="T2" fmla="*/ 0 w 29"/>
                          <a:gd name="T3" fmla="*/ 15 h 58"/>
                          <a:gd name="T4" fmla="*/ 0 w 29"/>
                          <a:gd name="T5" fmla="*/ 43 h 58"/>
                          <a:gd name="T6" fmla="*/ 14 w 29"/>
                          <a:gd name="T7" fmla="*/ 58 h 58"/>
                          <a:gd name="T8" fmla="*/ 29 w 29"/>
                          <a:gd name="T9" fmla="*/ 43 h 58"/>
                          <a:gd name="T10" fmla="*/ 29 w 29"/>
                          <a:gd name="T11" fmla="*/ 15 h 58"/>
                          <a:gd name="T12" fmla="*/ 14 w 29"/>
                          <a:gd name="T13" fmla="*/ 0 h 58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</a:cxnLst>
                        <a:rect l="0" t="0" r="r" b="b"/>
                        <a:pathLst>
                          <a:path w="29" h="58">
                            <a:moveTo>
                              <a:pt x="14" y="0"/>
                            </a:moveTo>
                            <a:cubicBezTo>
                              <a:pt x="6" y="0"/>
                              <a:pt x="0" y="7"/>
                              <a:pt x="0" y="15"/>
                            </a:cubicBezTo>
                            <a:cubicBezTo>
                              <a:pt x="0" y="43"/>
                              <a:pt x="0" y="43"/>
                              <a:pt x="0" y="43"/>
                            </a:cubicBezTo>
                            <a:cubicBezTo>
                              <a:pt x="0" y="51"/>
                              <a:pt x="6" y="58"/>
                              <a:pt x="14" y="58"/>
                            </a:cubicBezTo>
                            <a:cubicBezTo>
                              <a:pt x="22" y="58"/>
                              <a:pt x="29" y="51"/>
                              <a:pt x="29" y="43"/>
                            </a:cubicBezTo>
                            <a:cubicBezTo>
                              <a:pt x="29" y="15"/>
                              <a:pt x="29" y="15"/>
                              <a:pt x="29" y="15"/>
                            </a:cubicBezTo>
                            <a:cubicBezTo>
                              <a:pt x="29" y="7"/>
                              <a:pt x="22" y="0"/>
                              <a:pt x="14" y="0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 sz="1200" dirty="0"/>
                      </a:p>
                    </p:txBody>
                  </p:sp>
                  <p:sp>
                    <p:nvSpPr>
                      <p:cNvPr id="1464" name="Freeform 31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973638" y="2127250"/>
                        <a:ext cx="25400" cy="52388"/>
                      </a:xfrm>
                      <a:custGeom>
                        <a:avLst/>
                        <a:gdLst>
                          <a:gd name="T0" fmla="*/ 14 w 29"/>
                          <a:gd name="T1" fmla="*/ 0 h 58"/>
                          <a:gd name="T2" fmla="*/ 0 w 29"/>
                          <a:gd name="T3" fmla="*/ 15 h 58"/>
                          <a:gd name="T4" fmla="*/ 0 w 29"/>
                          <a:gd name="T5" fmla="*/ 43 h 58"/>
                          <a:gd name="T6" fmla="*/ 14 w 29"/>
                          <a:gd name="T7" fmla="*/ 58 h 58"/>
                          <a:gd name="T8" fmla="*/ 29 w 29"/>
                          <a:gd name="T9" fmla="*/ 43 h 58"/>
                          <a:gd name="T10" fmla="*/ 29 w 29"/>
                          <a:gd name="T11" fmla="*/ 15 h 58"/>
                          <a:gd name="T12" fmla="*/ 14 w 29"/>
                          <a:gd name="T13" fmla="*/ 0 h 58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</a:cxnLst>
                        <a:rect l="0" t="0" r="r" b="b"/>
                        <a:pathLst>
                          <a:path w="29" h="58">
                            <a:moveTo>
                              <a:pt x="14" y="0"/>
                            </a:moveTo>
                            <a:cubicBezTo>
                              <a:pt x="6" y="0"/>
                              <a:pt x="0" y="7"/>
                              <a:pt x="0" y="15"/>
                            </a:cubicBezTo>
                            <a:cubicBezTo>
                              <a:pt x="0" y="43"/>
                              <a:pt x="0" y="43"/>
                              <a:pt x="0" y="43"/>
                            </a:cubicBezTo>
                            <a:cubicBezTo>
                              <a:pt x="0" y="51"/>
                              <a:pt x="6" y="58"/>
                              <a:pt x="14" y="58"/>
                            </a:cubicBezTo>
                            <a:cubicBezTo>
                              <a:pt x="22" y="58"/>
                              <a:pt x="29" y="51"/>
                              <a:pt x="29" y="43"/>
                            </a:cubicBezTo>
                            <a:cubicBezTo>
                              <a:pt x="29" y="15"/>
                              <a:pt x="29" y="15"/>
                              <a:pt x="29" y="15"/>
                            </a:cubicBezTo>
                            <a:cubicBezTo>
                              <a:pt x="29" y="7"/>
                              <a:pt x="22" y="0"/>
                              <a:pt x="14" y="0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 sz="1200" dirty="0"/>
                      </a:p>
                    </p:txBody>
                  </p:sp>
                  <p:sp>
                    <p:nvSpPr>
                      <p:cNvPr id="1465" name="Freeform 32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546601" y="2470150"/>
                        <a:ext cx="53975" cy="33338"/>
                      </a:xfrm>
                      <a:custGeom>
                        <a:avLst/>
                        <a:gdLst>
                          <a:gd name="T0" fmla="*/ 46 w 60"/>
                          <a:gd name="T1" fmla="*/ 8 h 37"/>
                          <a:gd name="T2" fmla="*/ 21 w 60"/>
                          <a:gd name="T3" fmla="*/ 2 h 37"/>
                          <a:gd name="T4" fmla="*/ 3 w 60"/>
                          <a:gd name="T5" fmla="*/ 11 h 37"/>
                          <a:gd name="T6" fmla="*/ 12 w 60"/>
                          <a:gd name="T7" fmla="*/ 30 h 37"/>
                          <a:gd name="T8" fmla="*/ 43 w 60"/>
                          <a:gd name="T9" fmla="*/ 37 h 37"/>
                          <a:gd name="T10" fmla="*/ 44 w 60"/>
                          <a:gd name="T11" fmla="*/ 37 h 37"/>
                          <a:gd name="T12" fmla="*/ 59 w 60"/>
                          <a:gd name="T13" fmla="*/ 24 h 37"/>
                          <a:gd name="T14" fmla="*/ 46 w 60"/>
                          <a:gd name="T15" fmla="*/ 8 h 37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</a:cxnLst>
                        <a:rect l="0" t="0" r="r" b="b"/>
                        <a:pathLst>
                          <a:path w="60" h="37">
                            <a:moveTo>
                              <a:pt x="46" y="8"/>
                            </a:moveTo>
                            <a:cubicBezTo>
                              <a:pt x="38" y="7"/>
                              <a:pt x="29" y="5"/>
                              <a:pt x="21" y="2"/>
                            </a:cubicBezTo>
                            <a:cubicBezTo>
                              <a:pt x="14" y="0"/>
                              <a:pt x="6" y="4"/>
                              <a:pt x="3" y="11"/>
                            </a:cubicBezTo>
                            <a:cubicBezTo>
                              <a:pt x="0" y="19"/>
                              <a:pt x="4" y="27"/>
                              <a:pt x="12" y="30"/>
                            </a:cubicBezTo>
                            <a:cubicBezTo>
                              <a:pt x="22" y="33"/>
                              <a:pt x="32" y="36"/>
                              <a:pt x="43" y="37"/>
                            </a:cubicBezTo>
                            <a:cubicBezTo>
                              <a:pt x="43" y="37"/>
                              <a:pt x="44" y="37"/>
                              <a:pt x="44" y="37"/>
                            </a:cubicBezTo>
                            <a:cubicBezTo>
                              <a:pt x="51" y="37"/>
                              <a:pt x="58" y="32"/>
                              <a:pt x="59" y="24"/>
                            </a:cubicBezTo>
                            <a:cubicBezTo>
                              <a:pt x="60" y="16"/>
                              <a:pt x="54" y="9"/>
                              <a:pt x="46" y="8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 sz="1200" dirty="0"/>
                      </a:p>
                    </p:txBody>
                  </p:sp>
                  <p:sp>
                    <p:nvSpPr>
                      <p:cNvPr id="1466" name="Freeform 33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781551" y="2478088"/>
                        <a:ext cx="50800" cy="25400"/>
                      </a:xfrm>
                      <a:custGeom>
                        <a:avLst/>
                        <a:gdLst>
                          <a:gd name="T0" fmla="*/ 43 w 57"/>
                          <a:gd name="T1" fmla="*/ 0 h 29"/>
                          <a:gd name="T2" fmla="*/ 14 w 57"/>
                          <a:gd name="T3" fmla="*/ 0 h 29"/>
                          <a:gd name="T4" fmla="*/ 0 w 57"/>
                          <a:gd name="T5" fmla="*/ 15 h 29"/>
                          <a:gd name="T6" fmla="*/ 14 w 57"/>
                          <a:gd name="T7" fmla="*/ 29 h 29"/>
                          <a:gd name="T8" fmla="*/ 43 w 57"/>
                          <a:gd name="T9" fmla="*/ 29 h 29"/>
                          <a:gd name="T10" fmla="*/ 57 w 57"/>
                          <a:gd name="T11" fmla="*/ 15 h 29"/>
                          <a:gd name="T12" fmla="*/ 43 w 57"/>
                          <a:gd name="T13" fmla="*/ 0 h 29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</a:cxnLst>
                        <a:rect l="0" t="0" r="r" b="b"/>
                        <a:pathLst>
                          <a:path w="57" h="29">
                            <a:moveTo>
                              <a:pt x="43" y="0"/>
                            </a:moveTo>
                            <a:cubicBezTo>
                              <a:pt x="14" y="0"/>
                              <a:pt x="14" y="0"/>
                              <a:pt x="14" y="0"/>
                            </a:cubicBezTo>
                            <a:cubicBezTo>
                              <a:pt x="6" y="0"/>
                              <a:pt x="0" y="7"/>
                              <a:pt x="0" y="15"/>
                            </a:cubicBezTo>
                            <a:cubicBezTo>
                              <a:pt x="0" y="23"/>
                              <a:pt x="6" y="29"/>
                              <a:pt x="14" y="29"/>
                            </a:cubicBezTo>
                            <a:cubicBezTo>
                              <a:pt x="43" y="29"/>
                              <a:pt x="43" y="29"/>
                              <a:pt x="43" y="29"/>
                            </a:cubicBezTo>
                            <a:cubicBezTo>
                              <a:pt x="51" y="29"/>
                              <a:pt x="57" y="23"/>
                              <a:pt x="57" y="15"/>
                            </a:cubicBezTo>
                            <a:cubicBezTo>
                              <a:pt x="57" y="7"/>
                              <a:pt x="51" y="0"/>
                              <a:pt x="43" y="0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 sz="1200" dirty="0"/>
                      </a:p>
                    </p:txBody>
                  </p:sp>
                  <p:sp>
                    <p:nvSpPr>
                      <p:cNvPr id="1467" name="Freeform 34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703763" y="2478088"/>
                        <a:ext cx="50800" cy="25400"/>
                      </a:xfrm>
                      <a:custGeom>
                        <a:avLst/>
                        <a:gdLst>
                          <a:gd name="T0" fmla="*/ 44 w 58"/>
                          <a:gd name="T1" fmla="*/ 0 h 29"/>
                          <a:gd name="T2" fmla="*/ 15 w 58"/>
                          <a:gd name="T3" fmla="*/ 0 h 29"/>
                          <a:gd name="T4" fmla="*/ 0 w 58"/>
                          <a:gd name="T5" fmla="*/ 15 h 29"/>
                          <a:gd name="T6" fmla="*/ 15 w 58"/>
                          <a:gd name="T7" fmla="*/ 29 h 29"/>
                          <a:gd name="T8" fmla="*/ 44 w 58"/>
                          <a:gd name="T9" fmla="*/ 29 h 29"/>
                          <a:gd name="T10" fmla="*/ 58 w 58"/>
                          <a:gd name="T11" fmla="*/ 15 h 29"/>
                          <a:gd name="T12" fmla="*/ 44 w 58"/>
                          <a:gd name="T13" fmla="*/ 0 h 29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</a:cxnLst>
                        <a:rect l="0" t="0" r="r" b="b"/>
                        <a:pathLst>
                          <a:path w="58" h="29">
                            <a:moveTo>
                              <a:pt x="44" y="0"/>
                            </a:moveTo>
                            <a:cubicBezTo>
                              <a:pt x="15" y="0"/>
                              <a:pt x="15" y="0"/>
                              <a:pt x="15" y="0"/>
                            </a:cubicBezTo>
                            <a:cubicBezTo>
                              <a:pt x="7" y="0"/>
                              <a:pt x="0" y="7"/>
                              <a:pt x="0" y="15"/>
                            </a:cubicBezTo>
                            <a:cubicBezTo>
                              <a:pt x="0" y="23"/>
                              <a:pt x="7" y="29"/>
                              <a:pt x="15" y="29"/>
                            </a:cubicBezTo>
                            <a:cubicBezTo>
                              <a:pt x="44" y="29"/>
                              <a:pt x="44" y="29"/>
                              <a:pt x="44" y="29"/>
                            </a:cubicBezTo>
                            <a:cubicBezTo>
                              <a:pt x="51" y="29"/>
                              <a:pt x="58" y="23"/>
                              <a:pt x="58" y="15"/>
                            </a:cubicBezTo>
                            <a:cubicBezTo>
                              <a:pt x="58" y="7"/>
                              <a:pt x="51" y="0"/>
                              <a:pt x="44" y="0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 sz="1200" dirty="0"/>
                      </a:p>
                    </p:txBody>
                  </p:sp>
                  <p:sp>
                    <p:nvSpPr>
                      <p:cNvPr id="1468" name="Freeform 35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625976" y="2478088"/>
                        <a:ext cx="52388" cy="25400"/>
                      </a:xfrm>
                      <a:custGeom>
                        <a:avLst/>
                        <a:gdLst>
                          <a:gd name="T0" fmla="*/ 43 w 58"/>
                          <a:gd name="T1" fmla="*/ 0 h 29"/>
                          <a:gd name="T2" fmla="*/ 15 w 58"/>
                          <a:gd name="T3" fmla="*/ 0 h 29"/>
                          <a:gd name="T4" fmla="*/ 0 w 58"/>
                          <a:gd name="T5" fmla="*/ 15 h 29"/>
                          <a:gd name="T6" fmla="*/ 15 w 58"/>
                          <a:gd name="T7" fmla="*/ 29 h 29"/>
                          <a:gd name="T8" fmla="*/ 43 w 58"/>
                          <a:gd name="T9" fmla="*/ 29 h 29"/>
                          <a:gd name="T10" fmla="*/ 58 w 58"/>
                          <a:gd name="T11" fmla="*/ 15 h 29"/>
                          <a:gd name="T12" fmla="*/ 43 w 58"/>
                          <a:gd name="T13" fmla="*/ 0 h 29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</a:cxnLst>
                        <a:rect l="0" t="0" r="r" b="b"/>
                        <a:pathLst>
                          <a:path w="58" h="29">
                            <a:moveTo>
                              <a:pt x="43" y="0"/>
                            </a:moveTo>
                            <a:cubicBezTo>
                              <a:pt x="15" y="0"/>
                              <a:pt x="15" y="0"/>
                              <a:pt x="15" y="0"/>
                            </a:cubicBezTo>
                            <a:cubicBezTo>
                              <a:pt x="7" y="0"/>
                              <a:pt x="0" y="7"/>
                              <a:pt x="0" y="15"/>
                            </a:cubicBezTo>
                            <a:cubicBezTo>
                              <a:pt x="0" y="23"/>
                              <a:pt x="7" y="29"/>
                              <a:pt x="15" y="29"/>
                            </a:cubicBezTo>
                            <a:cubicBezTo>
                              <a:pt x="43" y="29"/>
                              <a:pt x="43" y="29"/>
                              <a:pt x="43" y="29"/>
                            </a:cubicBezTo>
                            <a:cubicBezTo>
                              <a:pt x="51" y="29"/>
                              <a:pt x="58" y="23"/>
                              <a:pt x="58" y="15"/>
                            </a:cubicBezTo>
                            <a:cubicBezTo>
                              <a:pt x="58" y="7"/>
                              <a:pt x="51" y="0"/>
                              <a:pt x="43" y="0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 sz="1200" dirty="0"/>
                      </a:p>
                    </p:txBody>
                  </p:sp>
                  <p:sp>
                    <p:nvSpPr>
                      <p:cNvPr id="1469" name="Freeform 38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859338" y="2473325"/>
                        <a:ext cx="52388" cy="30163"/>
                      </a:xfrm>
                      <a:custGeom>
                        <a:avLst/>
                        <a:gdLst>
                          <a:gd name="T0" fmla="*/ 39 w 58"/>
                          <a:gd name="T1" fmla="*/ 2 h 34"/>
                          <a:gd name="T2" fmla="*/ 14 w 58"/>
                          <a:gd name="T3" fmla="*/ 5 h 34"/>
                          <a:gd name="T4" fmla="*/ 0 w 58"/>
                          <a:gd name="T5" fmla="*/ 20 h 34"/>
                          <a:gd name="T6" fmla="*/ 14 w 58"/>
                          <a:gd name="T7" fmla="*/ 34 h 34"/>
                          <a:gd name="T8" fmla="*/ 14 w 58"/>
                          <a:gd name="T9" fmla="*/ 34 h 34"/>
                          <a:gd name="T10" fmla="*/ 46 w 58"/>
                          <a:gd name="T11" fmla="*/ 30 h 34"/>
                          <a:gd name="T12" fmla="*/ 56 w 58"/>
                          <a:gd name="T13" fmla="*/ 12 h 34"/>
                          <a:gd name="T14" fmla="*/ 39 w 58"/>
                          <a:gd name="T15" fmla="*/ 2 h 34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</a:cxnLst>
                        <a:rect l="0" t="0" r="r" b="b"/>
                        <a:pathLst>
                          <a:path w="58" h="34">
                            <a:moveTo>
                              <a:pt x="39" y="2"/>
                            </a:moveTo>
                            <a:cubicBezTo>
                              <a:pt x="31" y="4"/>
                              <a:pt x="22" y="5"/>
                              <a:pt x="14" y="5"/>
                            </a:cubicBezTo>
                            <a:cubicBezTo>
                              <a:pt x="6" y="5"/>
                              <a:pt x="0" y="12"/>
                              <a:pt x="0" y="20"/>
                            </a:cubicBezTo>
                            <a:cubicBezTo>
                              <a:pt x="0" y="28"/>
                              <a:pt x="6" y="34"/>
                              <a:pt x="14" y="34"/>
                            </a:cubicBezTo>
                            <a:cubicBezTo>
                              <a:pt x="14" y="34"/>
                              <a:pt x="14" y="34"/>
                              <a:pt x="14" y="34"/>
                            </a:cubicBezTo>
                            <a:cubicBezTo>
                              <a:pt x="25" y="34"/>
                              <a:pt x="36" y="32"/>
                              <a:pt x="46" y="30"/>
                            </a:cubicBezTo>
                            <a:cubicBezTo>
                              <a:pt x="54" y="28"/>
                              <a:pt x="58" y="20"/>
                              <a:pt x="56" y="12"/>
                            </a:cubicBezTo>
                            <a:cubicBezTo>
                              <a:pt x="55" y="5"/>
                              <a:pt x="47" y="0"/>
                              <a:pt x="39" y="2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 sz="1200" dirty="0"/>
                      </a:p>
                    </p:txBody>
                  </p:sp>
                </p:grpSp>
                <p:sp>
                  <p:nvSpPr>
                    <p:cNvPr id="1446" name="Freeform 12"/>
                    <p:cNvSpPr>
                      <a:spLocks noEditPoints="1"/>
                    </p:cNvSpPr>
                    <p:nvPr/>
                  </p:nvSpPr>
                  <p:spPr bwMode="auto">
                    <a:xfrm>
                      <a:off x="5406483" y="2446478"/>
                      <a:ext cx="214941" cy="191168"/>
                    </a:xfrm>
                    <a:custGeom>
                      <a:avLst/>
                      <a:gdLst>
                        <a:gd name="T0" fmla="*/ 419 w 494"/>
                        <a:gd name="T1" fmla="*/ 299 h 448"/>
                        <a:gd name="T2" fmla="*/ 403 w 494"/>
                        <a:gd name="T3" fmla="*/ 301 h 448"/>
                        <a:gd name="T4" fmla="*/ 302 w 494"/>
                        <a:gd name="T5" fmla="*/ 126 h 448"/>
                        <a:gd name="T6" fmla="*/ 322 w 494"/>
                        <a:gd name="T7" fmla="*/ 75 h 448"/>
                        <a:gd name="T8" fmla="*/ 247 w 494"/>
                        <a:gd name="T9" fmla="*/ 0 h 448"/>
                        <a:gd name="T10" fmla="*/ 173 w 494"/>
                        <a:gd name="T11" fmla="*/ 75 h 448"/>
                        <a:gd name="T12" fmla="*/ 193 w 494"/>
                        <a:gd name="T13" fmla="*/ 126 h 448"/>
                        <a:gd name="T14" fmla="*/ 91 w 494"/>
                        <a:gd name="T15" fmla="*/ 301 h 448"/>
                        <a:gd name="T16" fmla="*/ 75 w 494"/>
                        <a:gd name="T17" fmla="*/ 299 h 448"/>
                        <a:gd name="T18" fmla="*/ 0 w 494"/>
                        <a:gd name="T19" fmla="*/ 373 h 448"/>
                        <a:gd name="T20" fmla="*/ 75 w 494"/>
                        <a:gd name="T21" fmla="*/ 448 h 448"/>
                        <a:gd name="T22" fmla="*/ 146 w 494"/>
                        <a:gd name="T23" fmla="*/ 395 h 448"/>
                        <a:gd name="T24" fmla="*/ 349 w 494"/>
                        <a:gd name="T25" fmla="*/ 395 h 448"/>
                        <a:gd name="T26" fmla="*/ 419 w 494"/>
                        <a:gd name="T27" fmla="*/ 448 h 448"/>
                        <a:gd name="T28" fmla="*/ 494 w 494"/>
                        <a:gd name="T29" fmla="*/ 373 h 448"/>
                        <a:gd name="T30" fmla="*/ 419 w 494"/>
                        <a:gd name="T31" fmla="*/ 299 h 448"/>
                        <a:gd name="T32" fmla="*/ 349 w 494"/>
                        <a:gd name="T33" fmla="*/ 351 h 448"/>
                        <a:gd name="T34" fmla="*/ 146 w 494"/>
                        <a:gd name="T35" fmla="*/ 351 h 448"/>
                        <a:gd name="T36" fmla="*/ 130 w 494"/>
                        <a:gd name="T37" fmla="*/ 323 h 448"/>
                        <a:gd name="T38" fmla="*/ 231 w 494"/>
                        <a:gd name="T39" fmla="*/ 148 h 448"/>
                        <a:gd name="T40" fmla="*/ 247 w 494"/>
                        <a:gd name="T41" fmla="*/ 150 h 448"/>
                        <a:gd name="T42" fmla="*/ 264 w 494"/>
                        <a:gd name="T43" fmla="*/ 148 h 448"/>
                        <a:gd name="T44" fmla="*/ 365 w 494"/>
                        <a:gd name="T45" fmla="*/ 323 h 448"/>
                        <a:gd name="T46" fmla="*/ 349 w 494"/>
                        <a:gd name="T47" fmla="*/ 351 h 44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</a:cxnLst>
                      <a:rect l="0" t="0" r="r" b="b"/>
                      <a:pathLst>
                        <a:path w="494" h="448">
                          <a:moveTo>
                            <a:pt x="419" y="299"/>
                          </a:moveTo>
                          <a:cubicBezTo>
                            <a:pt x="414" y="299"/>
                            <a:pt x="408" y="300"/>
                            <a:pt x="403" y="301"/>
                          </a:cubicBezTo>
                          <a:cubicBezTo>
                            <a:pt x="302" y="126"/>
                            <a:pt x="302" y="126"/>
                            <a:pt x="302" y="126"/>
                          </a:cubicBezTo>
                          <a:cubicBezTo>
                            <a:pt x="314" y="112"/>
                            <a:pt x="322" y="95"/>
                            <a:pt x="322" y="75"/>
                          </a:cubicBezTo>
                          <a:cubicBezTo>
                            <a:pt x="322" y="34"/>
                            <a:pt x="288" y="0"/>
                            <a:pt x="247" y="0"/>
                          </a:cubicBezTo>
                          <a:cubicBezTo>
                            <a:pt x="206" y="0"/>
                            <a:pt x="173" y="34"/>
                            <a:pt x="173" y="75"/>
                          </a:cubicBezTo>
                          <a:cubicBezTo>
                            <a:pt x="173" y="95"/>
                            <a:pt x="180" y="112"/>
                            <a:pt x="193" y="126"/>
                          </a:cubicBezTo>
                          <a:cubicBezTo>
                            <a:pt x="91" y="301"/>
                            <a:pt x="91" y="301"/>
                            <a:pt x="91" y="301"/>
                          </a:cubicBezTo>
                          <a:cubicBezTo>
                            <a:pt x="86" y="300"/>
                            <a:pt x="81" y="299"/>
                            <a:pt x="75" y="299"/>
                          </a:cubicBezTo>
                          <a:cubicBezTo>
                            <a:pt x="34" y="299"/>
                            <a:pt x="0" y="332"/>
                            <a:pt x="0" y="373"/>
                          </a:cubicBezTo>
                          <a:cubicBezTo>
                            <a:pt x="0" y="415"/>
                            <a:pt x="34" y="448"/>
                            <a:pt x="75" y="448"/>
                          </a:cubicBezTo>
                          <a:cubicBezTo>
                            <a:pt x="108" y="448"/>
                            <a:pt x="136" y="426"/>
                            <a:pt x="146" y="395"/>
                          </a:cubicBezTo>
                          <a:cubicBezTo>
                            <a:pt x="349" y="395"/>
                            <a:pt x="349" y="395"/>
                            <a:pt x="349" y="395"/>
                          </a:cubicBezTo>
                          <a:cubicBezTo>
                            <a:pt x="358" y="426"/>
                            <a:pt x="386" y="448"/>
                            <a:pt x="419" y="448"/>
                          </a:cubicBezTo>
                          <a:cubicBezTo>
                            <a:pt x="461" y="448"/>
                            <a:pt x="494" y="415"/>
                            <a:pt x="494" y="373"/>
                          </a:cubicBezTo>
                          <a:cubicBezTo>
                            <a:pt x="494" y="332"/>
                            <a:pt x="461" y="299"/>
                            <a:pt x="419" y="299"/>
                          </a:cubicBezTo>
                          <a:close/>
                          <a:moveTo>
                            <a:pt x="349" y="351"/>
                          </a:moveTo>
                          <a:cubicBezTo>
                            <a:pt x="146" y="351"/>
                            <a:pt x="146" y="351"/>
                            <a:pt x="146" y="351"/>
                          </a:cubicBezTo>
                          <a:cubicBezTo>
                            <a:pt x="142" y="341"/>
                            <a:pt x="137" y="331"/>
                            <a:pt x="130" y="323"/>
                          </a:cubicBezTo>
                          <a:cubicBezTo>
                            <a:pt x="231" y="148"/>
                            <a:pt x="231" y="148"/>
                            <a:pt x="231" y="148"/>
                          </a:cubicBezTo>
                          <a:cubicBezTo>
                            <a:pt x="236" y="149"/>
                            <a:pt x="242" y="150"/>
                            <a:pt x="247" y="150"/>
                          </a:cubicBezTo>
                          <a:cubicBezTo>
                            <a:pt x="253" y="150"/>
                            <a:pt x="258" y="149"/>
                            <a:pt x="264" y="148"/>
                          </a:cubicBezTo>
                          <a:cubicBezTo>
                            <a:pt x="365" y="323"/>
                            <a:pt x="365" y="323"/>
                            <a:pt x="365" y="323"/>
                          </a:cubicBezTo>
                          <a:cubicBezTo>
                            <a:pt x="358" y="331"/>
                            <a:pt x="352" y="341"/>
                            <a:pt x="349" y="351"/>
                          </a:cubicBezTo>
                          <a:close/>
                        </a:path>
                      </a:pathLst>
                    </a:custGeom>
                    <a:solidFill>
                      <a:schemeClr val="bg1"/>
                    </a:solidFill>
                    <a:ln>
                      <a:noFill/>
                    </a:ln>
                    <a:ex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sz="1200" dirty="0"/>
                    </a:p>
                  </p:txBody>
                </p:sp>
              </p:grpSp>
            </p:grpSp>
            <p:grpSp>
              <p:nvGrpSpPr>
                <p:cNvPr id="1387" name="Group 1386"/>
                <p:cNvGrpSpPr/>
                <p:nvPr/>
              </p:nvGrpSpPr>
              <p:grpSpPr>
                <a:xfrm>
                  <a:off x="3744250" y="3274323"/>
                  <a:ext cx="309857" cy="268010"/>
                  <a:chOff x="5310724" y="2352924"/>
                  <a:chExt cx="398754" cy="374816"/>
                </a:xfrm>
              </p:grpSpPr>
              <p:sp>
                <p:nvSpPr>
                  <p:cNvPr id="1416" name="Rounded Rectangle 1415"/>
                  <p:cNvSpPr/>
                  <p:nvPr/>
                </p:nvSpPr>
                <p:spPr>
                  <a:xfrm>
                    <a:off x="5351561" y="2386601"/>
                    <a:ext cx="308105" cy="310923"/>
                  </a:xfrm>
                  <a:prstGeom prst="roundRect">
                    <a:avLst/>
                  </a:prstGeom>
                  <a:solidFill>
                    <a:srgbClr val="948A5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grpSp>
                <p:nvGrpSpPr>
                  <p:cNvPr id="1417" name="Group 1416"/>
                  <p:cNvGrpSpPr/>
                  <p:nvPr/>
                </p:nvGrpSpPr>
                <p:grpSpPr>
                  <a:xfrm>
                    <a:off x="5310724" y="2352924"/>
                    <a:ext cx="398754" cy="374816"/>
                    <a:chOff x="5310724" y="2352924"/>
                    <a:chExt cx="398754" cy="374816"/>
                  </a:xfrm>
                </p:grpSpPr>
                <p:grpSp>
                  <p:nvGrpSpPr>
                    <p:cNvPr id="1418" name="Group 1417"/>
                    <p:cNvGrpSpPr/>
                    <p:nvPr/>
                  </p:nvGrpSpPr>
                  <p:grpSpPr>
                    <a:xfrm rot="5400000">
                      <a:off x="5322693" y="2340955"/>
                      <a:ext cx="374816" cy="398754"/>
                      <a:chOff x="4471988" y="1985963"/>
                      <a:chExt cx="527051" cy="517525"/>
                    </a:xfrm>
                  </p:grpSpPr>
                  <p:sp>
                    <p:nvSpPr>
                      <p:cNvPr id="1420" name="Freeform 13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471988" y="2117725"/>
                        <a:ext cx="25400" cy="50800"/>
                      </a:xfrm>
                      <a:custGeom>
                        <a:avLst/>
                        <a:gdLst>
                          <a:gd name="T0" fmla="*/ 14 w 29"/>
                          <a:gd name="T1" fmla="*/ 57 h 57"/>
                          <a:gd name="T2" fmla="*/ 29 w 29"/>
                          <a:gd name="T3" fmla="*/ 43 h 57"/>
                          <a:gd name="T4" fmla="*/ 29 w 29"/>
                          <a:gd name="T5" fmla="*/ 14 h 57"/>
                          <a:gd name="T6" fmla="*/ 14 w 29"/>
                          <a:gd name="T7" fmla="*/ 0 h 57"/>
                          <a:gd name="T8" fmla="*/ 0 w 29"/>
                          <a:gd name="T9" fmla="*/ 14 h 57"/>
                          <a:gd name="T10" fmla="*/ 0 w 29"/>
                          <a:gd name="T11" fmla="*/ 43 h 57"/>
                          <a:gd name="T12" fmla="*/ 14 w 29"/>
                          <a:gd name="T13" fmla="*/ 57 h 57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</a:cxnLst>
                        <a:rect l="0" t="0" r="r" b="b"/>
                        <a:pathLst>
                          <a:path w="29" h="57">
                            <a:moveTo>
                              <a:pt x="14" y="57"/>
                            </a:moveTo>
                            <a:cubicBezTo>
                              <a:pt x="22" y="57"/>
                              <a:pt x="29" y="51"/>
                              <a:pt x="29" y="43"/>
                            </a:cubicBezTo>
                            <a:cubicBezTo>
                              <a:pt x="29" y="14"/>
                              <a:pt x="29" y="14"/>
                              <a:pt x="29" y="14"/>
                            </a:cubicBezTo>
                            <a:cubicBezTo>
                              <a:pt x="29" y="6"/>
                              <a:pt x="22" y="0"/>
                              <a:pt x="14" y="0"/>
                            </a:cubicBezTo>
                            <a:cubicBezTo>
                              <a:pt x="7" y="0"/>
                              <a:pt x="0" y="6"/>
                              <a:pt x="0" y="14"/>
                            </a:cubicBezTo>
                            <a:cubicBezTo>
                              <a:pt x="0" y="43"/>
                              <a:pt x="0" y="43"/>
                              <a:pt x="0" y="43"/>
                            </a:cubicBezTo>
                            <a:cubicBezTo>
                              <a:pt x="0" y="51"/>
                              <a:pt x="7" y="57"/>
                              <a:pt x="14" y="57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 sz="1200" dirty="0"/>
                      </a:p>
                    </p:txBody>
                  </p:sp>
                  <p:sp>
                    <p:nvSpPr>
                      <p:cNvPr id="1421" name="Freeform 14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471988" y="2271713"/>
                        <a:ext cx="25400" cy="52388"/>
                      </a:xfrm>
                      <a:custGeom>
                        <a:avLst/>
                        <a:gdLst>
                          <a:gd name="T0" fmla="*/ 14 w 29"/>
                          <a:gd name="T1" fmla="*/ 58 h 58"/>
                          <a:gd name="T2" fmla="*/ 29 w 29"/>
                          <a:gd name="T3" fmla="*/ 43 h 58"/>
                          <a:gd name="T4" fmla="*/ 29 w 29"/>
                          <a:gd name="T5" fmla="*/ 15 h 58"/>
                          <a:gd name="T6" fmla="*/ 14 w 29"/>
                          <a:gd name="T7" fmla="*/ 0 h 58"/>
                          <a:gd name="T8" fmla="*/ 0 w 29"/>
                          <a:gd name="T9" fmla="*/ 15 h 58"/>
                          <a:gd name="T10" fmla="*/ 0 w 29"/>
                          <a:gd name="T11" fmla="*/ 43 h 58"/>
                          <a:gd name="T12" fmla="*/ 14 w 29"/>
                          <a:gd name="T13" fmla="*/ 58 h 58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</a:cxnLst>
                        <a:rect l="0" t="0" r="r" b="b"/>
                        <a:pathLst>
                          <a:path w="29" h="58">
                            <a:moveTo>
                              <a:pt x="14" y="58"/>
                            </a:moveTo>
                            <a:cubicBezTo>
                              <a:pt x="22" y="58"/>
                              <a:pt x="29" y="51"/>
                              <a:pt x="29" y="43"/>
                            </a:cubicBezTo>
                            <a:cubicBezTo>
                              <a:pt x="29" y="15"/>
                              <a:pt x="29" y="15"/>
                              <a:pt x="29" y="15"/>
                            </a:cubicBezTo>
                            <a:cubicBezTo>
                              <a:pt x="29" y="7"/>
                              <a:pt x="22" y="0"/>
                              <a:pt x="14" y="0"/>
                            </a:cubicBezTo>
                            <a:cubicBezTo>
                              <a:pt x="7" y="0"/>
                              <a:pt x="0" y="7"/>
                              <a:pt x="0" y="15"/>
                            </a:cubicBezTo>
                            <a:cubicBezTo>
                              <a:pt x="0" y="43"/>
                              <a:pt x="0" y="43"/>
                              <a:pt x="0" y="43"/>
                            </a:cubicBezTo>
                            <a:cubicBezTo>
                              <a:pt x="0" y="51"/>
                              <a:pt x="7" y="58"/>
                              <a:pt x="14" y="58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 sz="1200" dirty="0"/>
                      </a:p>
                    </p:txBody>
                  </p:sp>
                  <p:sp>
                    <p:nvSpPr>
                      <p:cNvPr id="1422" name="Freeform 15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487863" y="2422525"/>
                        <a:ext cx="44450" cy="47625"/>
                      </a:xfrm>
                      <a:custGeom>
                        <a:avLst/>
                        <a:gdLst>
                          <a:gd name="T0" fmla="*/ 29 w 50"/>
                          <a:gd name="T1" fmla="*/ 8 h 53"/>
                          <a:gd name="T2" fmla="*/ 9 w 50"/>
                          <a:gd name="T3" fmla="*/ 4 h 53"/>
                          <a:gd name="T4" fmla="*/ 4 w 50"/>
                          <a:gd name="T5" fmla="*/ 24 h 53"/>
                          <a:gd name="T6" fmla="*/ 24 w 50"/>
                          <a:gd name="T7" fmla="*/ 49 h 53"/>
                          <a:gd name="T8" fmla="*/ 34 w 50"/>
                          <a:gd name="T9" fmla="*/ 53 h 53"/>
                          <a:gd name="T10" fmla="*/ 45 w 50"/>
                          <a:gd name="T11" fmla="*/ 49 h 53"/>
                          <a:gd name="T12" fmla="*/ 45 w 50"/>
                          <a:gd name="T13" fmla="*/ 28 h 53"/>
                          <a:gd name="T14" fmla="*/ 29 w 50"/>
                          <a:gd name="T15" fmla="*/ 8 h 53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</a:cxnLst>
                        <a:rect l="0" t="0" r="r" b="b"/>
                        <a:pathLst>
                          <a:path w="50" h="53">
                            <a:moveTo>
                              <a:pt x="29" y="8"/>
                            </a:moveTo>
                            <a:cubicBezTo>
                              <a:pt x="24" y="2"/>
                              <a:pt x="15" y="0"/>
                              <a:pt x="9" y="4"/>
                            </a:cubicBezTo>
                            <a:cubicBezTo>
                              <a:pt x="2" y="8"/>
                              <a:pt x="0" y="17"/>
                              <a:pt x="4" y="24"/>
                            </a:cubicBezTo>
                            <a:cubicBezTo>
                              <a:pt x="10" y="33"/>
                              <a:pt x="17" y="41"/>
                              <a:pt x="24" y="49"/>
                            </a:cubicBezTo>
                            <a:cubicBezTo>
                              <a:pt x="27" y="51"/>
                              <a:pt x="31" y="53"/>
                              <a:pt x="34" y="53"/>
                            </a:cubicBezTo>
                            <a:cubicBezTo>
                              <a:pt x="38" y="53"/>
                              <a:pt x="42" y="51"/>
                              <a:pt x="45" y="49"/>
                            </a:cubicBezTo>
                            <a:cubicBezTo>
                              <a:pt x="50" y="43"/>
                              <a:pt x="50" y="34"/>
                              <a:pt x="45" y="28"/>
                            </a:cubicBezTo>
                            <a:cubicBezTo>
                              <a:pt x="39" y="22"/>
                              <a:pt x="33" y="15"/>
                              <a:pt x="29" y="8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 sz="1200" dirty="0"/>
                      </a:p>
                    </p:txBody>
                  </p:sp>
                  <p:sp>
                    <p:nvSpPr>
                      <p:cNvPr id="1423" name="Freeform 16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471988" y="2193925"/>
                        <a:ext cx="25400" cy="52388"/>
                      </a:xfrm>
                      <a:custGeom>
                        <a:avLst/>
                        <a:gdLst>
                          <a:gd name="T0" fmla="*/ 14 w 29"/>
                          <a:gd name="T1" fmla="*/ 58 h 58"/>
                          <a:gd name="T2" fmla="*/ 29 w 29"/>
                          <a:gd name="T3" fmla="*/ 43 h 58"/>
                          <a:gd name="T4" fmla="*/ 29 w 29"/>
                          <a:gd name="T5" fmla="*/ 14 h 58"/>
                          <a:gd name="T6" fmla="*/ 14 w 29"/>
                          <a:gd name="T7" fmla="*/ 0 h 58"/>
                          <a:gd name="T8" fmla="*/ 0 w 29"/>
                          <a:gd name="T9" fmla="*/ 14 h 58"/>
                          <a:gd name="T10" fmla="*/ 0 w 29"/>
                          <a:gd name="T11" fmla="*/ 43 h 58"/>
                          <a:gd name="T12" fmla="*/ 14 w 29"/>
                          <a:gd name="T13" fmla="*/ 58 h 58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</a:cxnLst>
                        <a:rect l="0" t="0" r="r" b="b"/>
                        <a:pathLst>
                          <a:path w="29" h="58">
                            <a:moveTo>
                              <a:pt x="14" y="58"/>
                            </a:moveTo>
                            <a:cubicBezTo>
                              <a:pt x="22" y="58"/>
                              <a:pt x="29" y="51"/>
                              <a:pt x="29" y="43"/>
                            </a:cubicBezTo>
                            <a:cubicBezTo>
                              <a:pt x="29" y="14"/>
                              <a:pt x="29" y="14"/>
                              <a:pt x="29" y="14"/>
                            </a:cubicBezTo>
                            <a:cubicBezTo>
                              <a:pt x="29" y="6"/>
                              <a:pt x="22" y="0"/>
                              <a:pt x="14" y="0"/>
                            </a:cubicBezTo>
                            <a:cubicBezTo>
                              <a:pt x="7" y="0"/>
                              <a:pt x="0" y="6"/>
                              <a:pt x="0" y="14"/>
                            </a:cubicBezTo>
                            <a:cubicBezTo>
                              <a:pt x="0" y="43"/>
                              <a:pt x="0" y="43"/>
                              <a:pt x="0" y="43"/>
                            </a:cubicBezTo>
                            <a:cubicBezTo>
                              <a:pt x="0" y="51"/>
                              <a:pt x="7" y="58"/>
                              <a:pt x="14" y="58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 sz="1200" dirty="0"/>
                      </a:p>
                    </p:txBody>
                  </p:sp>
                  <p:sp>
                    <p:nvSpPr>
                      <p:cNvPr id="1424" name="Freeform 17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830763" y="1985963"/>
                        <a:ext cx="50800" cy="26988"/>
                      </a:xfrm>
                      <a:custGeom>
                        <a:avLst/>
                        <a:gdLst>
                          <a:gd name="T0" fmla="*/ 15 w 57"/>
                          <a:gd name="T1" fmla="*/ 29 h 29"/>
                          <a:gd name="T2" fmla="*/ 44 w 57"/>
                          <a:gd name="T3" fmla="*/ 29 h 29"/>
                          <a:gd name="T4" fmla="*/ 57 w 57"/>
                          <a:gd name="T5" fmla="*/ 15 h 29"/>
                          <a:gd name="T6" fmla="*/ 43 w 57"/>
                          <a:gd name="T7" fmla="*/ 0 h 29"/>
                          <a:gd name="T8" fmla="*/ 15 w 57"/>
                          <a:gd name="T9" fmla="*/ 0 h 29"/>
                          <a:gd name="T10" fmla="*/ 0 w 57"/>
                          <a:gd name="T11" fmla="*/ 15 h 29"/>
                          <a:gd name="T12" fmla="*/ 15 w 57"/>
                          <a:gd name="T13" fmla="*/ 29 h 29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</a:cxnLst>
                        <a:rect l="0" t="0" r="r" b="b"/>
                        <a:pathLst>
                          <a:path w="57" h="29">
                            <a:moveTo>
                              <a:pt x="15" y="29"/>
                            </a:moveTo>
                            <a:cubicBezTo>
                              <a:pt x="44" y="29"/>
                              <a:pt x="44" y="29"/>
                              <a:pt x="44" y="29"/>
                            </a:cubicBezTo>
                            <a:cubicBezTo>
                              <a:pt x="51" y="29"/>
                              <a:pt x="57" y="23"/>
                              <a:pt x="57" y="15"/>
                            </a:cubicBezTo>
                            <a:cubicBezTo>
                              <a:pt x="57" y="7"/>
                              <a:pt x="50" y="0"/>
                              <a:pt x="43" y="0"/>
                            </a:cubicBezTo>
                            <a:cubicBezTo>
                              <a:pt x="15" y="0"/>
                              <a:pt x="15" y="0"/>
                              <a:pt x="15" y="0"/>
                            </a:cubicBezTo>
                            <a:cubicBezTo>
                              <a:pt x="7" y="0"/>
                              <a:pt x="0" y="7"/>
                              <a:pt x="0" y="15"/>
                            </a:cubicBezTo>
                            <a:cubicBezTo>
                              <a:pt x="0" y="23"/>
                              <a:pt x="7" y="29"/>
                              <a:pt x="15" y="29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 sz="1200" dirty="0"/>
                      </a:p>
                    </p:txBody>
                  </p:sp>
                  <p:sp>
                    <p:nvSpPr>
                      <p:cNvPr id="1425" name="Freeform 18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905376" y="1997075"/>
                        <a:ext cx="50800" cy="41275"/>
                      </a:xfrm>
                      <a:custGeom>
                        <a:avLst/>
                        <a:gdLst>
                          <a:gd name="T0" fmla="*/ 10 w 56"/>
                          <a:gd name="T1" fmla="*/ 30 h 47"/>
                          <a:gd name="T2" fmla="*/ 31 w 56"/>
                          <a:gd name="T3" fmla="*/ 43 h 47"/>
                          <a:gd name="T4" fmla="*/ 40 w 56"/>
                          <a:gd name="T5" fmla="*/ 47 h 47"/>
                          <a:gd name="T6" fmla="*/ 51 w 56"/>
                          <a:gd name="T7" fmla="*/ 41 h 47"/>
                          <a:gd name="T8" fmla="*/ 49 w 56"/>
                          <a:gd name="T9" fmla="*/ 21 h 47"/>
                          <a:gd name="T10" fmla="*/ 22 w 56"/>
                          <a:gd name="T11" fmla="*/ 4 h 47"/>
                          <a:gd name="T12" fmla="*/ 3 w 56"/>
                          <a:gd name="T13" fmla="*/ 11 h 47"/>
                          <a:gd name="T14" fmla="*/ 10 w 56"/>
                          <a:gd name="T15" fmla="*/ 30 h 47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</a:cxnLst>
                        <a:rect l="0" t="0" r="r" b="b"/>
                        <a:pathLst>
                          <a:path w="56" h="47">
                            <a:moveTo>
                              <a:pt x="10" y="30"/>
                            </a:moveTo>
                            <a:cubicBezTo>
                              <a:pt x="17" y="33"/>
                              <a:pt x="25" y="38"/>
                              <a:pt x="31" y="43"/>
                            </a:cubicBezTo>
                            <a:cubicBezTo>
                              <a:pt x="34" y="46"/>
                              <a:pt x="37" y="47"/>
                              <a:pt x="40" y="47"/>
                            </a:cubicBezTo>
                            <a:cubicBezTo>
                              <a:pt x="44" y="47"/>
                              <a:pt x="49" y="45"/>
                              <a:pt x="51" y="41"/>
                            </a:cubicBezTo>
                            <a:cubicBezTo>
                              <a:pt x="56" y="35"/>
                              <a:pt x="55" y="26"/>
                              <a:pt x="49" y="21"/>
                            </a:cubicBezTo>
                            <a:cubicBezTo>
                              <a:pt x="41" y="14"/>
                              <a:pt x="32" y="9"/>
                              <a:pt x="22" y="4"/>
                            </a:cubicBezTo>
                            <a:cubicBezTo>
                              <a:pt x="15" y="0"/>
                              <a:pt x="7" y="3"/>
                              <a:pt x="3" y="11"/>
                            </a:cubicBezTo>
                            <a:cubicBezTo>
                              <a:pt x="0" y="18"/>
                              <a:pt x="3" y="26"/>
                              <a:pt x="10" y="30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 sz="1200" dirty="0"/>
                      </a:p>
                    </p:txBody>
                  </p:sp>
                  <p:sp>
                    <p:nvSpPr>
                      <p:cNvPr id="1426" name="Freeform 19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476751" y="2039938"/>
                        <a:ext cx="39688" cy="52388"/>
                      </a:xfrm>
                      <a:custGeom>
                        <a:avLst/>
                        <a:gdLst>
                          <a:gd name="T0" fmla="*/ 12 w 45"/>
                          <a:gd name="T1" fmla="*/ 56 h 57"/>
                          <a:gd name="T2" fmla="*/ 16 w 45"/>
                          <a:gd name="T3" fmla="*/ 57 h 57"/>
                          <a:gd name="T4" fmla="*/ 30 w 45"/>
                          <a:gd name="T5" fmla="*/ 47 h 57"/>
                          <a:gd name="T6" fmla="*/ 41 w 45"/>
                          <a:gd name="T7" fmla="*/ 24 h 57"/>
                          <a:gd name="T8" fmla="*/ 36 w 45"/>
                          <a:gd name="T9" fmla="*/ 4 h 57"/>
                          <a:gd name="T10" fmla="*/ 16 w 45"/>
                          <a:gd name="T11" fmla="*/ 9 h 57"/>
                          <a:gd name="T12" fmla="*/ 3 w 45"/>
                          <a:gd name="T13" fmla="*/ 38 h 57"/>
                          <a:gd name="T14" fmla="*/ 12 w 45"/>
                          <a:gd name="T15" fmla="*/ 56 h 57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</a:cxnLst>
                        <a:rect l="0" t="0" r="r" b="b"/>
                        <a:pathLst>
                          <a:path w="45" h="57">
                            <a:moveTo>
                              <a:pt x="12" y="56"/>
                            </a:moveTo>
                            <a:cubicBezTo>
                              <a:pt x="13" y="57"/>
                              <a:pt x="15" y="57"/>
                              <a:pt x="16" y="57"/>
                            </a:cubicBezTo>
                            <a:cubicBezTo>
                              <a:pt x="22" y="57"/>
                              <a:pt x="28" y="53"/>
                              <a:pt x="30" y="47"/>
                            </a:cubicBezTo>
                            <a:cubicBezTo>
                              <a:pt x="33" y="39"/>
                              <a:pt x="36" y="32"/>
                              <a:pt x="41" y="24"/>
                            </a:cubicBezTo>
                            <a:cubicBezTo>
                              <a:pt x="45" y="17"/>
                              <a:pt x="43" y="9"/>
                              <a:pt x="36" y="4"/>
                            </a:cubicBezTo>
                            <a:cubicBezTo>
                              <a:pt x="29" y="0"/>
                              <a:pt x="21" y="2"/>
                              <a:pt x="16" y="9"/>
                            </a:cubicBezTo>
                            <a:cubicBezTo>
                              <a:pt x="11" y="18"/>
                              <a:pt x="6" y="28"/>
                              <a:pt x="3" y="38"/>
                            </a:cubicBezTo>
                            <a:cubicBezTo>
                              <a:pt x="0" y="45"/>
                              <a:pt x="4" y="54"/>
                              <a:pt x="12" y="56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 sz="1200" dirty="0"/>
                      </a:p>
                    </p:txBody>
                  </p:sp>
                  <p:sp>
                    <p:nvSpPr>
                      <p:cNvPr id="1427" name="Freeform 20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522788" y="1992313"/>
                        <a:ext cx="52388" cy="39688"/>
                      </a:xfrm>
                      <a:custGeom>
                        <a:avLst/>
                        <a:gdLst>
                          <a:gd name="T0" fmla="*/ 55 w 58"/>
                          <a:gd name="T1" fmla="*/ 11 h 43"/>
                          <a:gd name="T2" fmla="*/ 37 w 58"/>
                          <a:gd name="T3" fmla="*/ 2 h 43"/>
                          <a:gd name="T4" fmla="*/ 9 w 58"/>
                          <a:gd name="T5" fmla="*/ 17 h 43"/>
                          <a:gd name="T6" fmla="*/ 4 w 58"/>
                          <a:gd name="T7" fmla="*/ 37 h 43"/>
                          <a:gd name="T8" fmla="*/ 16 w 58"/>
                          <a:gd name="T9" fmla="*/ 43 h 43"/>
                          <a:gd name="T10" fmla="*/ 24 w 58"/>
                          <a:gd name="T11" fmla="*/ 41 h 43"/>
                          <a:gd name="T12" fmla="*/ 47 w 58"/>
                          <a:gd name="T13" fmla="*/ 29 h 43"/>
                          <a:gd name="T14" fmla="*/ 55 w 58"/>
                          <a:gd name="T15" fmla="*/ 11 h 43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</a:cxnLst>
                        <a:rect l="0" t="0" r="r" b="b"/>
                        <a:pathLst>
                          <a:path w="58" h="43">
                            <a:moveTo>
                              <a:pt x="55" y="11"/>
                            </a:moveTo>
                            <a:cubicBezTo>
                              <a:pt x="53" y="3"/>
                              <a:pt x="44" y="0"/>
                              <a:pt x="37" y="2"/>
                            </a:cubicBezTo>
                            <a:cubicBezTo>
                              <a:pt x="27" y="6"/>
                              <a:pt x="17" y="11"/>
                              <a:pt x="9" y="17"/>
                            </a:cubicBezTo>
                            <a:cubicBezTo>
                              <a:pt x="2" y="21"/>
                              <a:pt x="0" y="30"/>
                              <a:pt x="4" y="37"/>
                            </a:cubicBezTo>
                            <a:cubicBezTo>
                              <a:pt x="7" y="41"/>
                              <a:pt x="12" y="43"/>
                              <a:pt x="16" y="43"/>
                            </a:cubicBezTo>
                            <a:cubicBezTo>
                              <a:pt x="19" y="43"/>
                              <a:pt x="22" y="43"/>
                              <a:pt x="24" y="41"/>
                            </a:cubicBezTo>
                            <a:cubicBezTo>
                              <a:pt x="31" y="36"/>
                              <a:pt x="39" y="32"/>
                              <a:pt x="47" y="29"/>
                            </a:cubicBezTo>
                            <a:cubicBezTo>
                              <a:pt x="54" y="27"/>
                              <a:pt x="58" y="18"/>
                              <a:pt x="55" y="11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 sz="1200" dirty="0"/>
                      </a:p>
                    </p:txBody>
                  </p:sp>
                  <p:sp>
                    <p:nvSpPr>
                      <p:cNvPr id="1428" name="Freeform 21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959351" y="2051050"/>
                        <a:ext cx="36513" cy="52388"/>
                      </a:xfrm>
                      <a:custGeom>
                        <a:avLst/>
                        <a:gdLst>
                          <a:gd name="T0" fmla="*/ 13 w 42"/>
                          <a:gd name="T1" fmla="*/ 47 h 58"/>
                          <a:gd name="T2" fmla="*/ 27 w 42"/>
                          <a:gd name="T3" fmla="*/ 58 h 58"/>
                          <a:gd name="T4" fmla="*/ 30 w 42"/>
                          <a:gd name="T5" fmla="*/ 57 h 58"/>
                          <a:gd name="T6" fmla="*/ 41 w 42"/>
                          <a:gd name="T7" fmla="*/ 40 h 58"/>
                          <a:gd name="T8" fmla="*/ 30 w 42"/>
                          <a:gd name="T9" fmla="*/ 10 h 58"/>
                          <a:gd name="T10" fmla="*/ 11 w 42"/>
                          <a:gd name="T11" fmla="*/ 4 h 58"/>
                          <a:gd name="T12" fmla="*/ 4 w 42"/>
                          <a:gd name="T13" fmla="*/ 23 h 58"/>
                          <a:gd name="T14" fmla="*/ 13 w 42"/>
                          <a:gd name="T15" fmla="*/ 47 h 58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</a:cxnLst>
                        <a:rect l="0" t="0" r="r" b="b"/>
                        <a:pathLst>
                          <a:path w="42" h="58">
                            <a:moveTo>
                              <a:pt x="13" y="47"/>
                            </a:moveTo>
                            <a:cubicBezTo>
                              <a:pt x="14" y="53"/>
                              <a:pt x="20" y="58"/>
                              <a:pt x="27" y="58"/>
                            </a:cubicBezTo>
                            <a:cubicBezTo>
                              <a:pt x="28" y="58"/>
                              <a:pt x="29" y="58"/>
                              <a:pt x="30" y="57"/>
                            </a:cubicBezTo>
                            <a:cubicBezTo>
                              <a:pt x="38" y="56"/>
                              <a:pt x="42" y="48"/>
                              <a:pt x="41" y="40"/>
                            </a:cubicBezTo>
                            <a:cubicBezTo>
                              <a:pt x="38" y="30"/>
                              <a:pt x="35" y="20"/>
                              <a:pt x="30" y="10"/>
                            </a:cubicBezTo>
                            <a:cubicBezTo>
                              <a:pt x="26" y="3"/>
                              <a:pt x="18" y="0"/>
                              <a:pt x="11" y="4"/>
                            </a:cubicBezTo>
                            <a:cubicBezTo>
                              <a:pt x="3" y="7"/>
                              <a:pt x="0" y="16"/>
                              <a:pt x="4" y="23"/>
                            </a:cubicBezTo>
                            <a:cubicBezTo>
                              <a:pt x="8" y="31"/>
                              <a:pt x="11" y="39"/>
                              <a:pt x="13" y="47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 sz="1200" dirty="0"/>
                      </a:p>
                    </p:txBody>
                  </p:sp>
                  <p:sp>
                    <p:nvSpPr>
                      <p:cNvPr id="1429" name="Freeform 22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598988" y="1985963"/>
                        <a:ext cx="52388" cy="26988"/>
                      </a:xfrm>
                      <a:custGeom>
                        <a:avLst/>
                        <a:gdLst>
                          <a:gd name="T0" fmla="*/ 14 w 58"/>
                          <a:gd name="T1" fmla="*/ 29 h 29"/>
                          <a:gd name="T2" fmla="*/ 43 w 58"/>
                          <a:gd name="T3" fmla="*/ 29 h 29"/>
                          <a:gd name="T4" fmla="*/ 58 w 58"/>
                          <a:gd name="T5" fmla="*/ 15 h 29"/>
                          <a:gd name="T6" fmla="*/ 43 w 58"/>
                          <a:gd name="T7" fmla="*/ 0 h 29"/>
                          <a:gd name="T8" fmla="*/ 14 w 58"/>
                          <a:gd name="T9" fmla="*/ 0 h 29"/>
                          <a:gd name="T10" fmla="*/ 0 w 58"/>
                          <a:gd name="T11" fmla="*/ 15 h 29"/>
                          <a:gd name="T12" fmla="*/ 14 w 58"/>
                          <a:gd name="T13" fmla="*/ 29 h 29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</a:cxnLst>
                        <a:rect l="0" t="0" r="r" b="b"/>
                        <a:pathLst>
                          <a:path w="58" h="29">
                            <a:moveTo>
                              <a:pt x="14" y="29"/>
                            </a:moveTo>
                            <a:cubicBezTo>
                              <a:pt x="43" y="29"/>
                              <a:pt x="43" y="29"/>
                              <a:pt x="43" y="29"/>
                            </a:cubicBezTo>
                            <a:cubicBezTo>
                              <a:pt x="51" y="29"/>
                              <a:pt x="58" y="23"/>
                              <a:pt x="58" y="15"/>
                            </a:cubicBezTo>
                            <a:cubicBezTo>
                              <a:pt x="58" y="7"/>
                              <a:pt x="51" y="0"/>
                              <a:pt x="43" y="0"/>
                            </a:cubicBezTo>
                            <a:cubicBezTo>
                              <a:pt x="14" y="0"/>
                              <a:pt x="14" y="0"/>
                              <a:pt x="14" y="0"/>
                            </a:cubicBezTo>
                            <a:cubicBezTo>
                              <a:pt x="6" y="0"/>
                              <a:pt x="0" y="7"/>
                              <a:pt x="0" y="15"/>
                            </a:cubicBezTo>
                            <a:cubicBezTo>
                              <a:pt x="0" y="23"/>
                              <a:pt x="6" y="29"/>
                              <a:pt x="14" y="29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 sz="1200" dirty="0"/>
                      </a:p>
                    </p:txBody>
                  </p:sp>
                  <p:sp>
                    <p:nvSpPr>
                      <p:cNvPr id="1430" name="Freeform 23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676776" y="1985963"/>
                        <a:ext cx="50800" cy="26988"/>
                      </a:xfrm>
                      <a:custGeom>
                        <a:avLst/>
                        <a:gdLst>
                          <a:gd name="T0" fmla="*/ 15 w 58"/>
                          <a:gd name="T1" fmla="*/ 29 h 29"/>
                          <a:gd name="T2" fmla="*/ 43 w 58"/>
                          <a:gd name="T3" fmla="*/ 29 h 29"/>
                          <a:gd name="T4" fmla="*/ 58 w 58"/>
                          <a:gd name="T5" fmla="*/ 15 h 29"/>
                          <a:gd name="T6" fmla="*/ 43 w 58"/>
                          <a:gd name="T7" fmla="*/ 0 h 29"/>
                          <a:gd name="T8" fmla="*/ 15 w 58"/>
                          <a:gd name="T9" fmla="*/ 0 h 29"/>
                          <a:gd name="T10" fmla="*/ 0 w 58"/>
                          <a:gd name="T11" fmla="*/ 15 h 29"/>
                          <a:gd name="T12" fmla="*/ 15 w 58"/>
                          <a:gd name="T13" fmla="*/ 29 h 29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</a:cxnLst>
                        <a:rect l="0" t="0" r="r" b="b"/>
                        <a:pathLst>
                          <a:path w="58" h="29">
                            <a:moveTo>
                              <a:pt x="15" y="29"/>
                            </a:moveTo>
                            <a:cubicBezTo>
                              <a:pt x="43" y="29"/>
                              <a:pt x="43" y="29"/>
                              <a:pt x="43" y="29"/>
                            </a:cubicBezTo>
                            <a:cubicBezTo>
                              <a:pt x="51" y="29"/>
                              <a:pt x="58" y="23"/>
                              <a:pt x="58" y="15"/>
                            </a:cubicBezTo>
                            <a:cubicBezTo>
                              <a:pt x="58" y="7"/>
                              <a:pt x="51" y="0"/>
                              <a:pt x="43" y="0"/>
                            </a:cubicBezTo>
                            <a:cubicBezTo>
                              <a:pt x="15" y="0"/>
                              <a:pt x="15" y="0"/>
                              <a:pt x="15" y="0"/>
                            </a:cubicBezTo>
                            <a:cubicBezTo>
                              <a:pt x="7" y="0"/>
                              <a:pt x="0" y="7"/>
                              <a:pt x="0" y="15"/>
                            </a:cubicBezTo>
                            <a:cubicBezTo>
                              <a:pt x="0" y="23"/>
                              <a:pt x="7" y="29"/>
                              <a:pt x="15" y="29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 sz="1200" dirty="0"/>
                      </a:p>
                    </p:txBody>
                  </p:sp>
                  <p:sp>
                    <p:nvSpPr>
                      <p:cNvPr id="1431" name="Freeform 24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752976" y="1985963"/>
                        <a:ext cx="52388" cy="26988"/>
                      </a:xfrm>
                      <a:custGeom>
                        <a:avLst/>
                        <a:gdLst>
                          <a:gd name="T0" fmla="*/ 15 w 58"/>
                          <a:gd name="T1" fmla="*/ 29 h 29"/>
                          <a:gd name="T2" fmla="*/ 43 w 58"/>
                          <a:gd name="T3" fmla="*/ 29 h 29"/>
                          <a:gd name="T4" fmla="*/ 58 w 58"/>
                          <a:gd name="T5" fmla="*/ 15 h 29"/>
                          <a:gd name="T6" fmla="*/ 43 w 58"/>
                          <a:gd name="T7" fmla="*/ 0 h 29"/>
                          <a:gd name="T8" fmla="*/ 15 w 58"/>
                          <a:gd name="T9" fmla="*/ 0 h 29"/>
                          <a:gd name="T10" fmla="*/ 0 w 58"/>
                          <a:gd name="T11" fmla="*/ 15 h 29"/>
                          <a:gd name="T12" fmla="*/ 15 w 58"/>
                          <a:gd name="T13" fmla="*/ 29 h 29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</a:cxnLst>
                        <a:rect l="0" t="0" r="r" b="b"/>
                        <a:pathLst>
                          <a:path w="58" h="29">
                            <a:moveTo>
                              <a:pt x="15" y="29"/>
                            </a:moveTo>
                            <a:cubicBezTo>
                              <a:pt x="43" y="29"/>
                              <a:pt x="43" y="29"/>
                              <a:pt x="43" y="29"/>
                            </a:cubicBezTo>
                            <a:cubicBezTo>
                              <a:pt x="51" y="29"/>
                              <a:pt x="58" y="23"/>
                              <a:pt x="58" y="15"/>
                            </a:cubicBezTo>
                            <a:cubicBezTo>
                              <a:pt x="58" y="7"/>
                              <a:pt x="51" y="0"/>
                              <a:pt x="43" y="0"/>
                            </a:cubicBezTo>
                            <a:cubicBezTo>
                              <a:pt x="15" y="0"/>
                              <a:pt x="15" y="0"/>
                              <a:pt x="15" y="0"/>
                            </a:cubicBezTo>
                            <a:cubicBezTo>
                              <a:pt x="7" y="0"/>
                              <a:pt x="0" y="7"/>
                              <a:pt x="0" y="15"/>
                            </a:cubicBezTo>
                            <a:cubicBezTo>
                              <a:pt x="0" y="23"/>
                              <a:pt x="7" y="29"/>
                              <a:pt x="15" y="29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 sz="1200" dirty="0"/>
                      </a:p>
                    </p:txBody>
                  </p:sp>
                  <p:sp>
                    <p:nvSpPr>
                      <p:cNvPr id="1432" name="Freeform 25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471988" y="2349500"/>
                        <a:ext cx="26988" cy="52388"/>
                      </a:xfrm>
                      <a:custGeom>
                        <a:avLst/>
                        <a:gdLst>
                          <a:gd name="T0" fmla="*/ 30 w 31"/>
                          <a:gd name="T1" fmla="*/ 42 h 58"/>
                          <a:gd name="T2" fmla="*/ 29 w 31"/>
                          <a:gd name="T3" fmla="*/ 28 h 58"/>
                          <a:gd name="T4" fmla="*/ 29 w 31"/>
                          <a:gd name="T5" fmla="*/ 15 h 58"/>
                          <a:gd name="T6" fmla="*/ 14 w 31"/>
                          <a:gd name="T7" fmla="*/ 0 h 58"/>
                          <a:gd name="T8" fmla="*/ 0 w 31"/>
                          <a:gd name="T9" fmla="*/ 15 h 58"/>
                          <a:gd name="T10" fmla="*/ 0 w 31"/>
                          <a:gd name="T11" fmla="*/ 28 h 58"/>
                          <a:gd name="T12" fmla="*/ 1 w 31"/>
                          <a:gd name="T13" fmla="*/ 45 h 58"/>
                          <a:gd name="T14" fmla="*/ 15 w 31"/>
                          <a:gd name="T15" fmla="*/ 58 h 58"/>
                          <a:gd name="T16" fmla="*/ 17 w 31"/>
                          <a:gd name="T17" fmla="*/ 58 h 58"/>
                          <a:gd name="T18" fmla="*/ 30 w 31"/>
                          <a:gd name="T19" fmla="*/ 42 h 58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</a:cxnLst>
                        <a:rect l="0" t="0" r="r" b="b"/>
                        <a:pathLst>
                          <a:path w="31" h="58">
                            <a:moveTo>
                              <a:pt x="30" y="42"/>
                            </a:moveTo>
                            <a:cubicBezTo>
                              <a:pt x="29" y="37"/>
                              <a:pt x="29" y="33"/>
                              <a:pt x="29" y="28"/>
                            </a:cubicBezTo>
                            <a:cubicBezTo>
                              <a:pt x="29" y="15"/>
                              <a:pt x="29" y="15"/>
                              <a:pt x="29" y="15"/>
                            </a:cubicBezTo>
                            <a:cubicBezTo>
                              <a:pt x="29" y="7"/>
                              <a:pt x="22" y="0"/>
                              <a:pt x="14" y="0"/>
                            </a:cubicBezTo>
                            <a:cubicBezTo>
                              <a:pt x="7" y="0"/>
                              <a:pt x="0" y="7"/>
                              <a:pt x="0" y="15"/>
                            </a:cubicBezTo>
                            <a:cubicBezTo>
                              <a:pt x="0" y="28"/>
                              <a:pt x="0" y="28"/>
                              <a:pt x="0" y="28"/>
                            </a:cubicBezTo>
                            <a:cubicBezTo>
                              <a:pt x="0" y="34"/>
                              <a:pt x="0" y="39"/>
                              <a:pt x="1" y="45"/>
                            </a:cubicBezTo>
                            <a:cubicBezTo>
                              <a:pt x="2" y="52"/>
                              <a:pt x="8" y="58"/>
                              <a:pt x="15" y="58"/>
                            </a:cubicBezTo>
                            <a:cubicBezTo>
                              <a:pt x="16" y="58"/>
                              <a:pt x="17" y="58"/>
                              <a:pt x="17" y="58"/>
                            </a:cubicBezTo>
                            <a:cubicBezTo>
                              <a:pt x="25" y="57"/>
                              <a:pt x="31" y="50"/>
                              <a:pt x="30" y="42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 sz="1200" dirty="0"/>
                      </a:p>
                    </p:txBody>
                  </p:sp>
                  <p:sp>
                    <p:nvSpPr>
                      <p:cNvPr id="1433" name="Freeform 26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973638" y="2282825"/>
                        <a:ext cx="25400" cy="52388"/>
                      </a:xfrm>
                      <a:custGeom>
                        <a:avLst/>
                        <a:gdLst>
                          <a:gd name="T0" fmla="*/ 14 w 29"/>
                          <a:gd name="T1" fmla="*/ 0 h 58"/>
                          <a:gd name="T2" fmla="*/ 0 w 29"/>
                          <a:gd name="T3" fmla="*/ 15 h 58"/>
                          <a:gd name="T4" fmla="*/ 0 w 29"/>
                          <a:gd name="T5" fmla="*/ 44 h 58"/>
                          <a:gd name="T6" fmla="*/ 14 w 29"/>
                          <a:gd name="T7" fmla="*/ 58 h 58"/>
                          <a:gd name="T8" fmla="*/ 29 w 29"/>
                          <a:gd name="T9" fmla="*/ 44 h 58"/>
                          <a:gd name="T10" fmla="*/ 29 w 29"/>
                          <a:gd name="T11" fmla="*/ 15 h 58"/>
                          <a:gd name="T12" fmla="*/ 14 w 29"/>
                          <a:gd name="T13" fmla="*/ 0 h 58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</a:cxnLst>
                        <a:rect l="0" t="0" r="r" b="b"/>
                        <a:pathLst>
                          <a:path w="29" h="58">
                            <a:moveTo>
                              <a:pt x="14" y="0"/>
                            </a:moveTo>
                            <a:cubicBezTo>
                              <a:pt x="6" y="0"/>
                              <a:pt x="0" y="7"/>
                              <a:pt x="0" y="15"/>
                            </a:cubicBezTo>
                            <a:cubicBezTo>
                              <a:pt x="0" y="44"/>
                              <a:pt x="0" y="44"/>
                              <a:pt x="0" y="44"/>
                            </a:cubicBezTo>
                            <a:cubicBezTo>
                              <a:pt x="0" y="52"/>
                              <a:pt x="6" y="58"/>
                              <a:pt x="14" y="58"/>
                            </a:cubicBezTo>
                            <a:cubicBezTo>
                              <a:pt x="22" y="58"/>
                              <a:pt x="29" y="52"/>
                              <a:pt x="29" y="44"/>
                            </a:cubicBezTo>
                            <a:cubicBezTo>
                              <a:pt x="29" y="15"/>
                              <a:pt x="29" y="15"/>
                              <a:pt x="29" y="15"/>
                            </a:cubicBezTo>
                            <a:cubicBezTo>
                              <a:pt x="29" y="7"/>
                              <a:pt x="22" y="0"/>
                              <a:pt x="14" y="0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 sz="1200" dirty="0"/>
                      </a:p>
                    </p:txBody>
                  </p:sp>
                  <p:sp>
                    <p:nvSpPr>
                      <p:cNvPr id="1434" name="Freeform 28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927601" y="2432050"/>
                        <a:ext cx="47625" cy="46038"/>
                      </a:xfrm>
                      <a:custGeom>
                        <a:avLst/>
                        <a:gdLst>
                          <a:gd name="T0" fmla="*/ 25 w 53"/>
                          <a:gd name="T1" fmla="*/ 7 h 51"/>
                          <a:gd name="T2" fmla="*/ 7 w 53"/>
                          <a:gd name="T3" fmla="*/ 25 h 51"/>
                          <a:gd name="T4" fmla="*/ 5 w 53"/>
                          <a:gd name="T5" fmla="*/ 45 h 51"/>
                          <a:gd name="T6" fmla="*/ 16 w 53"/>
                          <a:gd name="T7" fmla="*/ 51 h 51"/>
                          <a:gd name="T8" fmla="*/ 25 w 53"/>
                          <a:gd name="T9" fmla="*/ 47 h 51"/>
                          <a:gd name="T10" fmla="*/ 48 w 53"/>
                          <a:gd name="T11" fmla="*/ 25 h 51"/>
                          <a:gd name="T12" fmla="*/ 45 w 53"/>
                          <a:gd name="T13" fmla="*/ 5 h 51"/>
                          <a:gd name="T14" fmla="*/ 25 w 53"/>
                          <a:gd name="T15" fmla="*/ 7 h 51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</a:cxnLst>
                        <a:rect l="0" t="0" r="r" b="b"/>
                        <a:pathLst>
                          <a:path w="53" h="51">
                            <a:moveTo>
                              <a:pt x="25" y="7"/>
                            </a:moveTo>
                            <a:cubicBezTo>
                              <a:pt x="20" y="14"/>
                              <a:pt x="14" y="20"/>
                              <a:pt x="7" y="25"/>
                            </a:cubicBezTo>
                            <a:cubicBezTo>
                              <a:pt x="1" y="30"/>
                              <a:pt x="0" y="39"/>
                              <a:pt x="5" y="45"/>
                            </a:cubicBezTo>
                            <a:cubicBezTo>
                              <a:pt x="8" y="49"/>
                              <a:pt x="12" y="51"/>
                              <a:pt x="16" y="51"/>
                            </a:cubicBezTo>
                            <a:cubicBezTo>
                              <a:pt x="20" y="51"/>
                              <a:pt x="23" y="50"/>
                              <a:pt x="25" y="47"/>
                            </a:cubicBezTo>
                            <a:cubicBezTo>
                              <a:pt x="34" y="41"/>
                              <a:pt x="41" y="33"/>
                              <a:pt x="48" y="25"/>
                            </a:cubicBezTo>
                            <a:cubicBezTo>
                              <a:pt x="53" y="19"/>
                              <a:pt x="52" y="9"/>
                              <a:pt x="45" y="5"/>
                            </a:cubicBezTo>
                            <a:cubicBezTo>
                              <a:pt x="39" y="0"/>
                              <a:pt x="30" y="1"/>
                              <a:pt x="25" y="7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 sz="1200" dirty="0"/>
                      </a:p>
                    </p:txBody>
                  </p:sp>
                  <p:sp>
                    <p:nvSpPr>
                      <p:cNvPr id="1435" name="Freeform 29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968876" y="2360613"/>
                        <a:ext cx="30163" cy="52388"/>
                      </a:xfrm>
                      <a:custGeom>
                        <a:avLst/>
                        <a:gdLst>
                          <a:gd name="T0" fmla="*/ 19 w 34"/>
                          <a:gd name="T1" fmla="*/ 0 h 58"/>
                          <a:gd name="T2" fmla="*/ 5 w 34"/>
                          <a:gd name="T3" fmla="*/ 15 h 58"/>
                          <a:gd name="T4" fmla="*/ 2 w 34"/>
                          <a:gd name="T5" fmla="*/ 40 h 58"/>
                          <a:gd name="T6" fmla="*/ 13 w 34"/>
                          <a:gd name="T7" fmla="*/ 58 h 58"/>
                          <a:gd name="T8" fmla="*/ 16 w 34"/>
                          <a:gd name="T9" fmla="*/ 58 h 58"/>
                          <a:gd name="T10" fmla="*/ 30 w 34"/>
                          <a:gd name="T11" fmla="*/ 47 h 58"/>
                          <a:gd name="T12" fmla="*/ 34 w 34"/>
                          <a:gd name="T13" fmla="*/ 15 h 58"/>
                          <a:gd name="T14" fmla="*/ 34 w 34"/>
                          <a:gd name="T15" fmla="*/ 14 h 58"/>
                          <a:gd name="T16" fmla="*/ 19 w 34"/>
                          <a:gd name="T17" fmla="*/ 0 h 58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</a:cxnLst>
                        <a:rect l="0" t="0" r="r" b="b"/>
                        <a:pathLst>
                          <a:path w="34" h="58">
                            <a:moveTo>
                              <a:pt x="19" y="0"/>
                            </a:moveTo>
                            <a:cubicBezTo>
                              <a:pt x="11" y="0"/>
                              <a:pt x="5" y="7"/>
                              <a:pt x="5" y="15"/>
                            </a:cubicBezTo>
                            <a:cubicBezTo>
                              <a:pt x="5" y="24"/>
                              <a:pt x="4" y="32"/>
                              <a:pt x="2" y="40"/>
                            </a:cubicBezTo>
                            <a:cubicBezTo>
                              <a:pt x="0" y="48"/>
                              <a:pt x="5" y="56"/>
                              <a:pt x="13" y="58"/>
                            </a:cubicBezTo>
                            <a:cubicBezTo>
                              <a:pt x="14" y="58"/>
                              <a:pt x="15" y="58"/>
                              <a:pt x="16" y="58"/>
                            </a:cubicBezTo>
                            <a:cubicBezTo>
                              <a:pt x="23" y="58"/>
                              <a:pt x="29" y="53"/>
                              <a:pt x="30" y="47"/>
                            </a:cubicBezTo>
                            <a:cubicBezTo>
                              <a:pt x="32" y="36"/>
                              <a:pt x="34" y="26"/>
                              <a:pt x="34" y="15"/>
                            </a:cubicBezTo>
                            <a:cubicBezTo>
                              <a:pt x="34" y="14"/>
                              <a:pt x="34" y="14"/>
                              <a:pt x="34" y="14"/>
                            </a:cubicBezTo>
                            <a:cubicBezTo>
                              <a:pt x="34" y="6"/>
                              <a:pt x="27" y="0"/>
                              <a:pt x="19" y="0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 sz="1200" dirty="0"/>
                      </a:p>
                    </p:txBody>
                  </p:sp>
                  <p:sp>
                    <p:nvSpPr>
                      <p:cNvPr id="1436" name="Freeform 30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973638" y="2205038"/>
                        <a:ext cx="25400" cy="52388"/>
                      </a:xfrm>
                      <a:custGeom>
                        <a:avLst/>
                        <a:gdLst>
                          <a:gd name="T0" fmla="*/ 14 w 29"/>
                          <a:gd name="T1" fmla="*/ 0 h 58"/>
                          <a:gd name="T2" fmla="*/ 0 w 29"/>
                          <a:gd name="T3" fmla="*/ 15 h 58"/>
                          <a:gd name="T4" fmla="*/ 0 w 29"/>
                          <a:gd name="T5" fmla="*/ 43 h 58"/>
                          <a:gd name="T6" fmla="*/ 14 w 29"/>
                          <a:gd name="T7" fmla="*/ 58 h 58"/>
                          <a:gd name="T8" fmla="*/ 29 w 29"/>
                          <a:gd name="T9" fmla="*/ 43 h 58"/>
                          <a:gd name="T10" fmla="*/ 29 w 29"/>
                          <a:gd name="T11" fmla="*/ 15 h 58"/>
                          <a:gd name="T12" fmla="*/ 14 w 29"/>
                          <a:gd name="T13" fmla="*/ 0 h 58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</a:cxnLst>
                        <a:rect l="0" t="0" r="r" b="b"/>
                        <a:pathLst>
                          <a:path w="29" h="58">
                            <a:moveTo>
                              <a:pt x="14" y="0"/>
                            </a:moveTo>
                            <a:cubicBezTo>
                              <a:pt x="6" y="0"/>
                              <a:pt x="0" y="7"/>
                              <a:pt x="0" y="15"/>
                            </a:cubicBezTo>
                            <a:cubicBezTo>
                              <a:pt x="0" y="43"/>
                              <a:pt x="0" y="43"/>
                              <a:pt x="0" y="43"/>
                            </a:cubicBezTo>
                            <a:cubicBezTo>
                              <a:pt x="0" y="51"/>
                              <a:pt x="6" y="58"/>
                              <a:pt x="14" y="58"/>
                            </a:cubicBezTo>
                            <a:cubicBezTo>
                              <a:pt x="22" y="58"/>
                              <a:pt x="29" y="51"/>
                              <a:pt x="29" y="43"/>
                            </a:cubicBezTo>
                            <a:cubicBezTo>
                              <a:pt x="29" y="15"/>
                              <a:pt x="29" y="15"/>
                              <a:pt x="29" y="15"/>
                            </a:cubicBezTo>
                            <a:cubicBezTo>
                              <a:pt x="29" y="7"/>
                              <a:pt x="22" y="0"/>
                              <a:pt x="14" y="0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 sz="1200" dirty="0"/>
                      </a:p>
                    </p:txBody>
                  </p:sp>
                  <p:sp>
                    <p:nvSpPr>
                      <p:cNvPr id="1437" name="Freeform 31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973638" y="2127250"/>
                        <a:ext cx="25400" cy="52388"/>
                      </a:xfrm>
                      <a:custGeom>
                        <a:avLst/>
                        <a:gdLst>
                          <a:gd name="T0" fmla="*/ 14 w 29"/>
                          <a:gd name="T1" fmla="*/ 0 h 58"/>
                          <a:gd name="T2" fmla="*/ 0 w 29"/>
                          <a:gd name="T3" fmla="*/ 15 h 58"/>
                          <a:gd name="T4" fmla="*/ 0 w 29"/>
                          <a:gd name="T5" fmla="*/ 43 h 58"/>
                          <a:gd name="T6" fmla="*/ 14 w 29"/>
                          <a:gd name="T7" fmla="*/ 58 h 58"/>
                          <a:gd name="T8" fmla="*/ 29 w 29"/>
                          <a:gd name="T9" fmla="*/ 43 h 58"/>
                          <a:gd name="T10" fmla="*/ 29 w 29"/>
                          <a:gd name="T11" fmla="*/ 15 h 58"/>
                          <a:gd name="T12" fmla="*/ 14 w 29"/>
                          <a:gd name="T13" fmla="*/ 0 h 58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</a:cxnLst>
                        <a:rect l="0" t="0" r="r" b="b"/>
                        <a:pathLst>
                          <a:path w="29" h="58">
                            <a:moveTo>
                              <a:pt x="14" y="0"/>
                            </a:moveTo>
                            <a:cubicBezTo>
                              <a:pt x="6" y="0"/>
                              <a:pt x="0" y="7"/>
                              <a:pt x="0" y="15"/>
                            </a:cubicBezTo>
                            <a:cubicBezTo>
                              <a:pt x="0" y="43"/>
                              <a:pt x="0" y="43"/>
                              <a:pt x="0" y="43"/>
                            </a:cubicBezTo>
                            <a:cubicBezTo>
                              <a:pt x="0" y="51"/>
                              <a:pt x="6" y="58"/>
                              <a:pt x="14" y="58"/>
                            </a:cubicBezTo>
                            <a:cubicBezTo>
                              <a:pt x="22" y="58"/>
                              <a:pt x="29" y="51"/>
                              <a:pt x="29" y="43"/>
                            </a:cubicBezTo>
                            <a:cubicBezTo>
                              <a:pt x="29" y="15"/>
                              <a:pt x="29" y="15"/>
                              <a:pt x="29" y="15"/>
                            </a:cubicBezTo>
                            <a:cubicBezTo>
                              <a:pt x="29" y="7"/>
                              <a:pt x="22" y="0"/>
                              <a:pt x="14" y="0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 sz="1200" dirty="0"/>
                      </a:p>
                    </p:txBody>
                  </p:sp>
                  <p:sp>
                    <p:nvSpPr>
                      <p:cNvPr id="1438" name="Freeform 32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546601" y="2470150"/>
                        <a:ext cx="53975" cy="33338"/>
                      </a:xfrm>
                      <a:custGeom>
                        <a:avLst/>
                        <a:gdLst>
                          <a:gd name="T0" fmla="*/ 46 w 60"/>
                          <a:gd name="T1" fmla="*/ 8 h 37"/>
                          <a:gd name="T2" fmla="*/ 21 w 60"/>
                          <a:gd name="T3" fmla="*/ 2 h 37"/>
                          <a:gd name="T4" fmla="*/ 3 w 60"/>
                          <a:gd name="T5" fmla="*/ 11 h 37"/>
                          <a:gd name="T6" fmla="*/ 12 w 60"/>
                          <a:gd name="T7" fmla="*/ 30 h 37"/>
                          <a:gd name="T8" fmla="*/ 43 w 60"/>
                          <a:gd name="T9" fmla="*/ 37 h 37"/>
                          <a:gd name="T10" fmla="*/ 44 w 60"/>
                          <a:gd name="T11" fmla="*/ 37 h 37"/>
                          <a:gd name="T12" fmla="*/ 59 w 60"/>
                          <a:gd name="T13" fmla="*/ 24 h 37"/>
                          <a:gd name="T14" fmla="*/ 46 w 60"/>
                          <a:gd name="T15" fmla="*/ 8 h 37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</a:cxnLst>
                        <a:rect l="0" t="0" r="r" b="b"/>
                        <a:pathLst>
                          <a:path w="60" h="37">
                            <a:moveTo>
                              <a:pt x="46" y="8"/>
                            </a:moveTo>
                            <a:cubicBezTo>
                              <a:pt x="38" y="7"/>
                              <a:pt x="29" y="5"/>
                              <a:pt x="21" y="2"/>
                            </a:cubicBezTo>
                            <a:cubicBezTo>
                              <a:pt x="14" y="0"/>
                              <a:pt x="6" y="4"/>
                              <a:pt x="3" y="11"/>
                            </a:cubicBezTo>
                            <a:cubicBezTo>
                              <a:pt x="0" y="19"/>
                              <a:pt x="4" y="27"/>
                              <a:pt x="12" y="30"/>
                            </a:cubicBezTo>
                            <a:cubicBezTo>
                              <a:pt x="22" y="33"/>
                              <a:pt x="32" y="36"/>
                              <a:pt x="43" y="37"/>
                            </a:cubicBezTo>
                            <a:cubicBezTo>
                              <a:pt x="43" y="37"/>
                              <a:pt x="44" y="37"/>
                              <a:pt x="44" y="37"/>
                            </a:cubicBezTo>
                            <a:cubicBezTo>
                              <a:pt x="51" y="37"/>
                              <a:pt x="58" y="32"/>
                              <a:pt x="59" y="24"/>
                            </a:cubicBezTo>
                            <a:cubicBezTo>
                              <a:pt x="60" y="16"/>
                              <a:pt x="54" y="9"/>
                              <a:pt x="46" y="8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 sz="1200" dirty="0"/>
                      </a:p>
                    </p:txBody>
                  </p:sp>
                  <p:sp>
                    <p:nvSpPr>
                      <p:cNvPr id="1439" name="Freeform 33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781551" y="2478088"/>
                        <a:ext cx="50800" cy="25400"/>
                      </a:xfrm>
                      <a:custGeom>
                        <a:avLst/>
                        <a:gdLst>
                          <a:gd name="T0" fmla="*/ 43 w 57"/>
                          <a:gd name="T1" fmla="*/ 0 h 29"/>
                          <a:gd name="T2" fmla="*/ 14 w 57"/>
                          <a:gd name="T3" fmla="*/ 0 h 29"/>
                          <a:gd name="T4" fmla="*/ 0 w 57"/>
                          <a:gd name="T5" fmla="*/ 15 h 29"/>
                          <a:gd name="T6" fmla="*/ 14 w 57"/>
                          <a:gd name="T7" fmla="*/ 29 h 29"/>
                          <a:gd name="T8" fmla="*/ 43 w 57"/>
                          <a:gd name="T9" fmla="*/ 29 h 29"/>
                          <a:gd name="T10" fmla="*/ 57 w 57"/>
                          <a:gd name="T11" fmla="*/ 15 h 29"/>
                          <a:gd name="T12" fmla="*/ 43 w 57"/>
                          <a:gd name="T13" fmla="*/ 0 h 29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</a:cxnLst>
                        <a:rect l="0" t="0" r="r" b="b"/>
                        <a:pathLst>
                          <a:path w="57" h="29">
                            <a:moveTo>
                              <a:pt x="43" y="0"/>
                            </a:moveTo>
                            <a:cubicBezTo>
                              <a:pt x="14" y="0"/>
                              <a:pt x="14" y="0"/>
                              <a:pt x="14" y="0"/>
                            </a:cubicBezTo>
                            <a:cubicBezTo>
                              <a:pt x="6" y="0"/>
                              <a:pt x="0" y="7"/>
                              <a:pt x="0" y="15"/>
                            </a:cubicBezTo>
                            <a:cubicBezTo>
                              <a:pt x="0" y="23"/>
                              <a:pt x="6" y="29"/>
                              <a:pt x="14" y="29"/>
                            </a:cubicBezTo>
                            <a:cubicBezTo>
                              <a:pt x="43" y="29"/>
                              <a:pt x="43" y="29"/>
                              <a:pt x="43" y="29"/>
                            </a:cubicBezTo>
                            <a:cubicBezTo>
                              <a:pt x="51" y="29"/>
                              <a:pt x="57" y="23"/>
                              <a:pt x="57" y="15"/>
                            </a:cubicBezTo>
                            <a:cubicBezTo>
                              <a:pt x="57" y="7"/>
                              <a:pt x="51" y="0"/>
                              <a:pt x="43" y="0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 sz="1200" dirty="0"/>
                      </a:p>
                    </p:txBody>
                  </p:sp>
                  <p:sp>
                    <p:nvSpPr>
                      <p:cNvPr id="1440" name="Freeform 34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703763" y="2478088"/>
                        <a:ext cx="50800" cy="25400"/>
                      </a:xfrm>
                      <a:custGeom>
                        <a:avLst/>
                        <a:gdLst>
                          <a:gd name="T0" fmla="*/ 44 w 58"/>
                          <a:gd name="T1" fmla="*/ 0 h 29"/>
                          <a:gd name="T2" fmla="*/ 15 w 58"/>
                          <a:gd name="T3" fmla="*/ 0 h 29"/>
                          <a:gd name="T4" fmla="*/ 0 w 58"/>
                          <a:gd name="T5" fmla="*/ 15 h 29"/>
                          <a:gd name="T6" fmla="*/ 15 w 58"/>
                          <a:gd name="T7" fmla="*/ 29 h 29"/>
                          <a:gd name="T8" fmla="*/ 44 w 58"/>
                          <a:gd name="T9" fmla="*/ 29 h 29"/>
                          <a:gd name="T10" fmla="*/ 58 w 58"/>
                          <a:gd name="T11" fmla="*/ 15 h 29"/>
                          <a:gd name="T12" fmla="*/ 44 w 58"/>
                          <a:gd name="T13" fmla="*/ 0 h 29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</a:cxnLst>
                        <a:rect l="0" t="0" r="r" b="b"/>
                        <a:pathLst>
                          <a:path w="58" h="29">
                            <a:moveTo>
                              <a:pt x="44" y="0"/>
                            </a:moveTo>
                            <a:cubicBezTo>
                              <a:pt x="15" y="0"/>
                              <a:pt x="15" y="0"/>
                              <a:pt x="15" y="0"/>
                            </a:cubicBezTo>
                            <a:cubicBezTo>
                              <a:pt x="7" y="0"/>
                              <a:pt x="0" y="7"/>
                              <a:pt x="0" y="15"/>
                            </a:cubicBezTo>
                            <a:cubicBezTo>
                              <a:pt x="0" y="23"/>
                              <a:pt x="7" y="29"/>
                              <a:pt x="15" y="29"/>
                            </a:cubicBezTo>
                            <a:cubicBezTo>
                              <a:pt x="44" y="29"/>
                              <a:pt x="44" y="29"/>
                              <a:pt x="44" y="29"/>
                            </a:cubicBezTo>
                            <a:cubicBezTo>
                              <a:pt x="51" y="29"/>
                              <a:pt x="58" y="23"/>
                              <a:pt x="58" y="15"/>
                            </a:cubicBezTo>
                            <a:cubicBezTo>
                              <a:pt x="58" y="7"/>
                              <a:pt x="51" y="0"/>
                              <a:pt x="44" y="0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 sz="1200" dirty="0"/>
                      </a:p>
                    </p:txBody>
                  </p:sp>
                  <p:sp>
                    <p:nvSpPr>
                      <p:cNvPr id="1441" name="Freeform 35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625976" y="2478088"/>
                        <a:ext cx="52388" cy="25400"/>
                      </a:xfrm>
                      <a:custGeom>
                        <a:avLst/>
                        <a:gdLst>
                          <a:gd name="T0" fmla="*/ 43 w 58"/>
                          <a:gd name="T1" fmla="*/ 0 h 29"/>
                          <a:gd name="T2" fmla="*/ 15 w 58"/>
                          <a:gd name="T3" fmla="*/ 0 h 29"/>
                          <a:gd name="T4" fmla="*/ 0 w 58"/>
                          <a:gd name="T5" fmla="*/ 15 h 29"/>
                          <a:gd name="T6" fmla="*/ 15 w 58"/>
                          <a:gd name="T7" fmla="*/ 29 h 29"/>
                          <a:gd name="T8" fmla="*/ 43 w 58"/>
                          <a:gd name="T9" fmla="*/ 29 h 29"/>
                          <a:gd name="T10" fmla="*/ 58 w 58"/>
                          <a:gd name="T11" fmla="*/ 15 h 29"/>
                          <a:gd name="T12" fmla="*/ 43 w 58"/>
                          <a:gd name="T13" fmla="*/ 0 h 29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</a:cxnLst>
                        <a:rect l="0" t="0" r="r" b="b"/>
                        <a:pathLst>
                          <a:path w="58" h="29">
                            <a:moveTo>
                              <a:pt x="43" y="0"/>
                            </a:moveTo>
                            <a:cubicBezTo>
                              <a:pt x="15" y="0"/>
                              <a:pt x="15" y="0"/>
                              <a:pt x="15" y="0"/>
                            </a:cubicBezTo>
                            <a:cubicBezTo>
                              <a:pt x="7" y="0"/>
                              <a:pt x="0" y="7"/>
                              <a:pt x="0" y="15"/>
                            </a:cubicBezTo>
                            <a:cubicBezTo>
                              <a:pt x="0" y="23"/>
                              <a:pt x="7" y="29"/>
                              <a:pt x="15" y="29"/>
                            </a:cubicBezTo>
                            <a:cubicBezTo>
                              <a:pt x="43" y="29"/>
                              <a:pt x="43" y="29"/>
                              <a:pt x="43" y="29"/>
                            </a:cubicBezTo>
                            <a:cubicBezTo>
                              <a:pt x="51" y="29"/>
                              <a:pt x="58" y="23"/>
                              <a:pt x="58" y="15"/>
                            </a:cubicBezTo>
                            <a:cubicBezTo>
                              <a:pt x="58" y="7"/>
                              <a:pt x="51" y="0"/>
                              <a:pt x="43" y="0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 sz="1200" dirty="0"/>
                      </a:p>
                    </p:txBody>
                  </p:sp>
                  <p:sp>
                    <p:nvSpPr>
                      <p:cNvPr id="1442" name="Freeform 38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859338" y="2473325"/>
                        <a:ext cx="52388" cy="30163"/>
                      </a:xfrm>
                      <a:custGeom>
                        <a:avLst/>
                        <a:gdLst>
                          <a:gd name="T0" fmla="*/ 39 w 58"/>
                          <a:gd name="T1" fmla="*/ 2 h 34"/>
                          <a:gd name="T2" fmla="*/ 14 w 58"/>
                          <a:gd name="T3" fmla="*/ 5 h 34"/>
                          <a:gd name="T4" fmla="*/ 0 w 58"/>
                          <a:gd name="T5" fmla="*/ 20 h 34"/>
                          <a:gd name="T6" fmla="*/ 14 w 58"/>
                          <a:gd name="T7" fmla="*/ 34 h 34"/>
                          <a:gd name="T8" fmla="*/ 14 w 58"/>
                          <a:gd name="T9" fmla="*/ 34 h 34"/>
                          <a:gd name="T10" fmla="*/ 46 w 58"/>
                          <a:gd name="T11" fmla="*/ 30 h 34"/>
                          <a:gd name="T12" fmla="*/ 56 w 58"/>
                          <a:gd name="T13" fmla="*/ 12 h 34"/>
                          <a:gd name="T14" fmla="*/ 39 w 58"/>
                          <a:gd name="T15" fmla="*/ 2 h 34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</a:cxnLst>
                        <a:rect l="0" t="0" r="r" b="b"/>
                        <a:pathLst>
                          <a:path w="58" h="34">
                            <a:moveTo>
                              <a:pt x="39" y="2"/>
                            </a:moveTo>
                            <a:cubicBezTo>
                              <a:pt x="31" y="4"/>
                              <a:pt x="22" y="5"/>
                              <a:pt x="14" y="5"/>
                            </a:cubicBezTo>
                            <a:cubicBezTo>
                              <a:pt x="6" y="5"/>
                              <a:pt x="0" y="12"/>
                              <a:pt x="0" y="20"/>
                            </a:cubicBezTo>
                            <a:cubicBezTo>
                              <a:pt x="0" y="28"/>
                              <a:pt x="6" y="34"/>
                              <a:pt x="14" y="34"/>
                            </a:cubicBezTo>
                            <a:cubicBezTo>
                              <a:pt x="14" y="34"/>
                              <a:pt x="14" y="34"/>
                              <a:pt x="14" y="34"/>
                            </a:cubicBezTo>
                            <a:cubicBezTo>
                              <a:pt x="25" y="34"/>
                              <a:pt x="36" y="32"/>
                              <a:pt x="46" y="30"/>
                            </a:cubicBezTo>
                            <a:cubicBezTo>
                              <a:pt x="54" y="28"/>
                              <a:pt x="58" y="20"/>
                              <a:pt x="56" y="12"/>
                            </a:cubicBezTo>
                            <a:cubicBezTo>
                              <a:pt x="55" y="5"/>
                              <a:pt x="47" y="0"/>
                              <a:pt x="39" y="2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 sz="1200" dirty="0"/>
                      </a:p>
                    </p:txBody>
                  </p:sp>
                </p:grpSp>
                <p:sp>
                  <p:nvSpPr>
                    <p:cNvPr id="1419" name="Freeform 12"/>
                    <p:cNvSpPr>
                      <a:spLocks noEditPoints="1"/>
                    </p:cNvSpPr>
                    <p:nvPr/>
                  </p:nvSpPr>
                  <p:spPr bwMode="auto">
                    <a:xfrm>
                      <a:off x="5406483" y="2446478"/>
                      <a:ext cx="214941" cy="191168"/>
                    </a:xfrm>
                    <a:custGeom>
                      <a:avLst/>
                      <a:gdLst>
                        <a:gd name="T0" fmla="*/ 419 w 494"/>
                        <a:gd name="T1" fmla="*/ 299 h 448"/>
                        <a:gd name="T2" fmla="*/ 403 w 494"/>
                        <a:gd name="T3" fmla="*/ 301 h 448"/>
                        <a:gd name="T4" fmla="*/ 302 w 494"/>
                        <a:gd name="T5" fmla="*/ 126 h 448"/>
                        <a:gd name="T6" fmla="*/ 322 w 494"/>
                        <a:gd name="T7" fmla="*/ 75 h 448"/>
                        <a:gd name="T8" fmla="*/ 247 w 494"/>
                        <a:gd name="T9" fmla="*/ 0 h 448"/>
                        <a:gd name="T10" fmla="*/ 173 w 494"/>
                        <a:gd name="T11" fmla="*/ 75 h 448"/>
                        <a:gd name="T12" fmla="*/ 193 w 494"/>
                        <a:gd name="T13" fmla="*/ 126 h 448"/>
                        <a:gd name="T14" fmla="*/ 91 w 494"/>
                        <a:gd name="T15" fmla="*/ 301 h 448"/>
                        <a:gd name="T16" fmla="*/ 75 w 494"/>
                        <a:gd name="T17" fmla="*/ 299 h 448"/>
                        <a:gd name="T18" fmla="*/ 0 w 494"/>
                        <a:gd name="T19" fmla="*/ 373 h 448"/>
                        <a:gd name="T20" fmla="*/ 75 w 494"/>
                        <a:gd name="T21" fmla="*/ 448 h 448"/>
                        <a:gd name="T22" fmla="*/ 146 w 494"/>
                        <a:gd name="T23" fmla="*/ 395 h 448"/>
                        <a:gd name="T24" fmla="*/ 349 w 494"/>
                        <a:gd name="T25" fmla="*/ 395 h 448"/>
                        <a:gd name="T26" fmla="*/ 419 w 494"/>
                        <a:gd name="T27" fmla="*/ 448 h 448"/>
                        <a:gd name="T28" fmla="*/ 494 w 494"/>
                        <a:gd name="T29" fmla="*/ 373 h 448"/>
                        <a:gd name="T30" fmla="*/ 419 w 494"/>
                        <a:gd name="T31" fmla="*/ 299 h 448"/>
                        <a:gd name="T32" fmla="*/ 349 w 494"/>
                        <a:gd name="T33" fmla="*/ 351 h 448"/>
                        <a:gd name="T34" fmla="*/ 146 w 494"/>
                        <a:gd name="T35" fmla="*/ 351 h 448"/>
                        <a:gd name="T36" fmla="*/ 130 w 494"/>
                        <a:gd name="T37" fmla="*/ 323 h 448"/>
                        <a:gd name="T38" fmla="*/ 231 w 494"/>
                        <a:gd name="T39" fmla="*/ 148 h 448"/>
                        <a:gd name="T40" fmla="*/ 247 w 494"/>
                        <a:gd name="T41" fmla="*/ 150 h 448"/>
                        <a:gd name="T42" fmla="*/ 264 w 494"/>
                        <a:gd name="T43" fmla="*/ 148 h 448"/>
                        <a:gd name="T44" fmla="*/ 365 w 494"/>
                        <a:gd name="T45" fmla="*/ 323 h 448"/>
                        <a:gd name="T46" fmla="*/ 349 w 494"/>
                        <a:gd name="T47" fmla="*/ 351 h 44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</a:cxnLst>
                      <a:rect l="0" t="0" r="r" b="b"/>
                      <a:pathLst>
                        <a:path w="494" h="448">
                          <a:moveTo>
                            <a:pt x="419" y="299"/>
                          </a:moveTo>
                          <a:cubicBezTo>
                            <a:pt x="414" y="299"/>
                            <a:pt x="408" y="300"/>
                            <a:pt x="403" y="301"/>
                          </a:cubicBezTo>
                          <a:cubicBezTo>
                            <a:pt x="302" y="126"/>
                            <a:pt x="302" y="126"/>
                            <a:pt x="302" y="126"/>
                          </a:cubicBezTo>
                          <a:cubicBezTo>
                            <a:pt x="314" y="112"/>
                            <a:pt x="322" y="95"/>
                            <a:pt x="322" y="75"/>
                          </a:cubicBezTo>
                          <a:cubicBezTo>
                            <a:pt x="322" y="34"/>
                            <a:pt x="288" y="0"/>
                            <a:pt x="247" y="0"/>
                          </a:cubicBezTo>
                          <a:cubicBezTo>
                            <a:pt x="206" y="0"/>
                            <a:pt x="173" y="34"/>
                            <a:pt x="173" y="75"/>
                          </a:cubicBezTo>
                          <a:cubicBezTo>
                            <a:pt x="173" y="95"/>
                            <a:pt x="180" y="112"/>
                            <a:pt x="193" y="126"/>
                          </a:cubicBezTo>
                          <a:cubicBezTo>
                            <a:pt x="91" y="301"/>
                            <a:pt x="91" y="301"/>
                            <a:pt x="91" y="301"/>
                          </a:cubicBezTo>
                          <a:cubicBezTo>
                            <a:pt x="86" y="300"/>
                            <a:pt x="81" y="299"/>
                            <a:pt x="75" y="299"/>
                          </a:cubicBezTo>
                          <a:cubicBezTo>
                            <a:pt x="34" y="299"/>
                            <a:pt x="0" y="332"/>
                            <a:pt x="0" y="373"/>
                          </a:cubicBezTo>
                          <a:cubicBezTo>
                            <a:pt x="0" y="415"/>
                            <a:pt x="34" y="448"/>
                            <a:pt x="75" y="448"/>
                          </a:cubicBezTo>
                          <a:cubicBezTo>
                            <a:pt x="108" y="448"/>
                            <a:pt x="136" y="426"/>
                            <a:pt x="146" y="395"/>
                          </a:cubicBezTo>
                          <a:cubicBezTo>
                            <a:pt x="349" y="395"/>
                            <a:pt x="349" y="395"/>
                            <a:pt x="349" y="395"/>
                          </a:cubicBezTo>
                          <a:cubicBezTo>
                            <a:pt x="358" y="426"/>
                            <a:pt x="386" y="448"/>
                            <a:pt x="419" y="448"/>
                          </a:cubicBezTo>
                          <a:cubicBezTo>
                            <a:pt x="461" y="448"/>
                            <a:pt x="494" y="415"/>
                            <a:pt x="494" y="373"/>
                          </a:cubicBezTo>
                          <a:cubicBezTo>
                            <a:pt x="494" y="332"/>
                            <a:pt x="461" y="299"/>
                            <a:pt x="419" y="299"/>
                          </a:cubicBezTo>
                          <a:close/>
                          <a:moveTo>
                            <a:pt x="349" y="351"/>
                          </a:moveTo>
                          <a:cubicBezTo>
                            <a:pt x="146" y="351"/>
                            <a:pt x="146" y="351"/>
                            <a:pt x="146" y="351"/>
                          </a:cubicBezTo>
                          <a:cubicBezTo>
                            <a:pt x="142" y="341"/>
                            <a:pt x="137" y="331"/>
                            <a:pt x="130" y="323"/>
                          </a:cubicBezTo>
                          <a:cubicBezTo>
                            <a:pt x="231" y="148"/>
                            <a:pt x="231" y="148"/>
                            <a:pt x="231" y="148"/>
                          </a:cubicBezTo>
                          <a:cubicBezTo>
                            <a:pt x="236" y="149"/>
                            <a:pt x="242" y="150"/>
                            <a:pt x="247" y="150"/>
                          </a:cubicBezTo>
                          <a:cubicBezTo>
                            <a:pt x="253" y="150"/>
                            <a:pt x="258" y="149"/>
                            <a:pt x="264" y="148"/>
                          </a:cubicBezTo>
                          <a:cubicBezTo>
                            <a:pt x="365" y="323"/>
                            <a:pt x="365" y="323"/>
                            <a:pt x="365" y="323"/>
                          </a:cubicBezTo>
                          <a:cubicBezTo>
                            <a:pt x="358" y="331"/>
                            <a:pt x="352" y="341"/>
                            <a:pt x="349" y="351"/>
                          </a:cubicBezTo>
                          <a:close/>
                        </a:path>
                      </a:pathLst>
                    </a:custGeom>
                    <a:solidFill>
                      <a:schemeClr val="bg1"/>
                    </a:solidFill>
                    <a:ln>
                      <a:noFill/>
                    </a:ln>
                    <a:ex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sz="1200" dirty="0"/>
                    </a:p>
                  </p:txBody>
                </p:sp>
              </p:grpSp>
            </p:grpSp>
            <p:grpSp>
              <p:nvGrpSpPr>
                <p:cNvPr id="1388" name="Group 1387"/>
                <p:cNvGrpSpPr/>
                <p:nvPr/>
              </p:nvGrpSpPr>
              <p:grpSpPr>
                <a:xfrm>
                  <a:off x="4052026" y="3274323"/>
                  <a:ext cx="309857" cy="268010"/>
                  <a:chOff x="5310724" y="2352924"/>
                  <a:chExt cx="398754" cy="374816"/>
                </a:xfrm>
              </p:grpSpPr>
              <p:sp>
                <p:nvSpPr>
                  <p:cNvPr id="1389" name="Rounded Rectangle 1388"/>
                  <p:cNvSpPr/>
                  <p:nvPr/>
                </p:nvSpPr>
                <p:spPr>
                  <a:xfrm>
                    <a:off x="5351561" y="2386601"/>
                    <a:ext cx="308105" cy="310923"/>
                  </a:xfrm>
                  <a:prstGeom prst="roundRect">
                    <a:avLst/>
                  </a:prstGeom>
                  <a:solidFill>
                    <a:srgbClr val="948A5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grpSp>
                <p:nvGrpSpPr>
                  <p:cNvPr id="1390" name="Group 1389"/>
                  <p:cNvGrpSpPr/>
                  <p:nvPr/>
                </p:nvGrpSpPr>
                <p:grpSpPr>
                  <a:xfrm>
                    <a:off x="5310724" y="2352924"/>
                    <a:ext cx="398754" cy="374816"/>
                    <a:chOff x="5310724" y="2352924"/>
                    <a:chExt cx="398754" cy="374816"/>
                  </a:xfrm>
                </p:grpSpPr>
                <p:grpSp>
                  <p:nvGrpSpPr>
                    <p:cNvPr id="1391" name="Group 1390"/>
                    <p:cNvGrpSpPr/>
                    <p:nvPr/>
                  </p:nvGrpSpPr>
                  <p:grpSpPr>
                    <a:xfrm rot="5400000">
                      <a:off x="5322693" y="2340955"/>
                      <a:ext cx="374816" cy="398754"/>
                      <a:chOff x="4471988" y="1985963"/>
                      <a:chExt cx="527051" cy="517525"/>
                    </a:xfrm>
                  </p:grpSpPr>
                  <p:sp>
                    <p:nvSpPr>
                      <p:cNvPr id="1393" name="Freeform 13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471988" y="2117725"/>
                        <a:ext cx="25400" cy="50800"/>
                      </a:xfrm>
                      <a:custGeom>
                        <a:avLst/>
                        <a:gdLst>
                          <a:gd name="T0" fmla="*/ 14 w 29"/>
                          <a:gd name="T1" fmla="*/ 57 h 57"/>
                          <a:gd name="T2" fmla="*/ 29 w 29"/>
                          <a:gd name="T3" fmla="*/ 43 h 57"/>
                          <a:gd name="T4" fmla="*/ 29 w 29"/>
                          <a:gd name="T5" fmla="*/ 14 h 57"/>
                          <a:gd name="T6" fmla="*/ 14 w 29"/>
                          <a:gd name="T7" fmla="*/ 0 h 57"/>
                          <a:gd name="T8" fmla="*/ 0 w 29"/>
                          <a:gd name="T9" fmla="*/ 14 h 57"/>
                          <a:gd name="T10" fmla="*/ 0 w 29"/>
                          <a:gd name="T11" fmla="*/ 43 h 57"/>
                          <a:gd name="T12" fmla="*/ 14 w 29"/>
                          <a:gd name="T13" fmla="*/ 57 h 57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</a:cxnLst>
                        <a:rect l="0" t="0" r="r" b="b"/>
                        <a:pathLst>
                          <a:path w="29" h="57">
                            <a:moveTo>
                              <a:pt x="14" y="57"/>
                            </a:moveTo>
                            <a:cubicBezTo>
                              <a:pt x="22" y="57"/>
                              <a:pt x="29" y="51"/>
                              <a:pt x="29" y="43"/>
                            </a:cubicBezTo>
                            <a:cubicBezTo>
                              <a:pt x="29" y="14"/>
                              <a:pt x="29" y="14"/>
                              <a:pt x="29" y="14"/>
                            </a:cubicBezTo>
                            <a:cubicBezTo>
                              <a:pt x="29" y="6"/>
                              <a:pt x="22" y="0"/>
                              <a:pt x="14" y="0"/>
                            </a:cubicBezTo>
                            <a:cubicBezTo>
                              <a:pt x="7" y="0"/>
                              <a:pt x="0" y="6"/>
                              <a:pt x="0" y="14"/>
                            </a:cubicBezTo>
                            <a:cubicBezTo>
                              <a:pt x="0" y="43"/>
                              <a:pt x="0" y="43"/>
                              <a:pt x="0" y="43"/>
                            </a:cubicBezTo>
                            <a:cubicBezTo>
                              <a:pt x="0" y="51"/>
                              <a:pt x="7" y="57"/>
                              <a:pt x="14" y="57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 sz="1200" dirty="0"/>
                      </a:p>
                    </p:txBody>
                  </p:sp>
                  <p:sp>
                    <p:nvSpPr>
                      <p:cNvPr id="1394" name="Freeform 14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471988" y="2271713"/>
                        <a:ext cx="25400" cy="52388"/>
                      </a:xfrm>
                      <a:custGeom>
                        <a:avLst/>
                        <a:gdLst>
                          <a:gd name="T0" fmla="*/ 14 w 29"/>
                          <a:gd name="T1" fmla="*/ 58 h 58"/>
                          <a:gd name="T2" fmla="*/ 29 w 29"/>
                          <a:gd name="T3" fmla="*/ 43 h 58"/>
                          <a:gd name="T4" fmla="*/ 29 w 29"/>
                          <a:gd name="T5" fmla="*/ 15 h 58"/>
                          <a:gd name="T6" fmla="*/ 14 w 29"/>
                          <a:gd name="T7" fmla="*/ 0 h 58"/>
                          <a:gd name="T8" fmla="*/ 0 w 29"/>
                          <a:gd name="T9" fmla="*/ 15 h 58"/>
                          <a:gd name="T10" fmla="*/ 0 w 29"/>
                          <a:gd name="T11" fmla="*/ 43 h 58"/>
                          <a:gd name="T12" fmla="*/ 14 w 29"/>
                          <a:gd name="T13" fmla="*/ 58 h 58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</a:cxnLst>
                        <a:rect l="0" t="0" r="r" b="b"/>
                        <a:pathLst>
                          <a:path w="29" h="58">
                            <a:moveTo>
                              <a:pt x="14" y="58"/>
                            </a:moveTo>
                            <a:cubicBezTo>
                              <a:pt x="22" y="58"/>
                              <a:pt x="29" y="51"/>
                              <a:pt x="29" y="43"/>
                            </a:cubicBezTo>
                            <a:cubicBezTo>
                              <a:pt x="29" y="15"/>
                              <a:pt x="29" y="15"/>
                              <a:pt x="29" y="15"/>
                            </a:cubicBezTo>
                            <a:cubicBezTo>
                              <a:pt x="29" y="7"/>
                              <a:pt x="22" y="0"/>
                              <a:pt x="14" y="0"/>
                            </a:cubicBezTo>
                            <a:cubicBezTo>
                              <a:pt x="7" y="0"/>
                              <a:pt x="0" y="7"/>
                              <a:pt x="0" y="15"/>
                            </a:cubicBezTo>
                            <a:cubicBezTo>
                              <a:pt x="0" y="43"/>
                              <a:pt x="0" y="43"/>
                              <a:pt x="0" y="43"/>
                            </a:cubicBezTo>
                            <a:cubicBezTo>
                              <a:pt x="0" y="51"/>
                              <a:pt x="7" y="58"/>
                              <a:pt x="14" y="58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 sz="1200" dirty="0"/>
                      </a:p>
                    </p:txBody>
                  </p:sp>
                  <p:sp>
                    <p:nvSpPr>
                      <p:cNvPr id="1395" name="Freeform 15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487863" y="2422525"/>
                        <a:ext cx="44450" cy="47625"/>
                      </a:xfrm>
                      <a:custGeom>
                        <a:avLst/>
                        <a:gdLst>
                          <a:gd name="T0" fmla="*/ 29 w 50"/>
                          <a:gd name="T1" fmla="*/ 8 h 53"/>
                          <a:gd name="T2" fmla="*/ 9 w 50"/>
                          <a:gd name="T3" fmla="*/ 4 h 53"/>
                          <a:gd name="T4" fmla="*/ 4 w 50"/>
                          <a:gd name="T5" fmla="*/ 24 h 53"/>
                          <a:gd name="T6" fmla="*/ 24 w 50"/>
                          <a:gd name="T7" fmla="*/ 49 h 53"/>
                          <a:gd name="T8" fmla="*/ 34 w 50"/>
                          <a:gd name="T9" fmla="*/ 53 h 53"/>
                          <a:gd name="T10" fmla="*/ 45 w 50"/>
                          <a:gd name="T11" fmla="*/ 49 h 53"/>
                          <a:gd name="T12" fmla="*/ 45 w 50"/>
                          <a:gd name="T13" fmla="*/ 28 h 53"/>
                          <a:gd name="T14" fmla="*/ 29 w 50"/>
                          <a:gd name="T15" fmla="*/ 8 h 53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</a:cxnLst>
                        <a:rect l="0" t="0" r="r" b="b"/>
                        <a:pathLst>
                          <a:path w="50" h="53">
                            <a:moveTo>
                              <a:pt x="29" y="8"/>
                            </a:moveTo>
                            <a:cubicBezTo>
                              <a:pt x="24" y="2"/>
                              <a:pt x="15" y="0"/>
                              <a:pt x="9" y="4"/>
                            </a:cubicBezTo>
                            <a:cubicBezTo>
                              <a:pt x="2" y="8"/>
                              <a:pt x="0" y="17"/>
                              <a:pt x="4" y="24"/>
                            </a:cubicBezTo>
                            <a:cubicBezTo>
                              <a:pt x="10" y="33"/>
                              <a:pt x="17" y="41"/>
                              <a:pt x="24" y="49"/>
                            </a:cubicBezTo>
                            <a:cubicBezTo>
                              <a:pt x="27" y="51"/>
                              <a:pt x="31" y="53"/>
                              <a:pt x="34" y="53"/>
                            </a:cubicBezTo>
                            <a:cubicBezTo>
                              <a:pt x="38" y="53"/>
                              <a:pt x="42" y="51"/>
                              <a:pt x="45" y="49"/>
                            </a:cubicBezTo>
                            <a:cubicBezTo>
                              <a:pt x="50" y="43"/>
                              <a:pt x="50" y="34"/>
                              <a:pt x="45" y="28"/>
                            </a:cubicBezTo>
                            <a:cubicBezTo>
                              <a:pt x="39" y="22"/>
                              <a:pt x="33" y="15"/>
                              <a:pt x="29" y="8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 sz="1200" dirty="0"/>
                      </a:p>
                    </p:txBody>
                  </p:sp>
                  <p:sp>
                    <p:nvSpPr>
                      <p:cNvPr id="1396" name="Freeform 16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471988" y="2193925"/>
                        <a:ext cx="25400" cy="52388"/>
                      </a:xfrm>
                      <a:custGeom>
                        <a:avLst/>
                        <a:gdLst>
                          <a:gd name="T0" fmla="*/ 14 w 29"/>
                          <a:gd name="T1" fmla="*/ 58 h 58"/>
                          <a:gd name="T2" fmla="*/ 29 w 29"/>
                          <a:gd name="T3" fmla="*/ 43 h 58"/>
                          <a:gd name="T4" fmla="*/ 29 w 29"/>
                          <a:gd name="T5" fmla="*/ 14 h 58"/>
                          <a:gd name="T6" fmla="*/ 14 w 29"/>
                          <a:gd name="T7" fmla="*/ 0 h 58"/>
                          <a:gd name="T8" fmla="*/ 0 w 29"/>
                          <a:gd name="T9" fmla="*/ 14 h 58"/>
                          <a:gd name="T10" fmla="*/ 0 w 29"/>
                          <a:gd name="T11" fmla="*/ 43 h 58"/>
                          <a:gd name="T12" fmla="*/ 14 w 29"/>
                          <a:gd name="T13" fmla="*/ 58 h 58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</a:cxnLst>
                        <a:rect l="0" t="0" r="r" b="b"/>
                        <a:pathLst>
                          <a:path w="29" h="58">
                            <a:moveTo>
                              <a:pt x="14" y="58"/>
                            </a:moveTo>
                            <a:cubicBezTo>
                              <a:pt x="22" y="58"/>
                              <a:pt x="29" y="51"/>
                              <a:pt x="29" y="43"/>
                            </a:cubicBezTo>
                            <a:cubicBezTo>
                              <a:pt x="29" y="14"/>
                              <a:pt x="29" y="14"/>
                              <a:pt x="29" y="14"/>
                            </a:cubicBezTo>
                            <a:cubicBezTo>
                              <a:pt x="29" y="6"/>
                              <a:pt x="22" y="0"/>
                              <a:pt x="14" y="0"/>
                            </a:cubicBezTo>
                            <a:cubicBezTo>
                              <a:pt x="7" y="0"/>
                              <a:pt x="0" y="6"/>
                              <a:pt x="0" y="14"/>
                            </a:cubicBezTo>
                            <a:cubicBezTo>
                              <a:pt x="0" y="43"/>
                              <a:pt x="0" y="43"/>
                              <a:pt x="0" y="43"/>
                            </a:cubicBezTo>
                            <a:cubicBezTo>
                              <a:pt x="0" y="51"/>
                              <a:pt x="7" y="58"/>
                              <a:pt x="14" y="58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 sz="1200" dirty="0"/>
                      </a:p>
                    </p:txBody>
                  </p:sp>
                  <p:sp>
                    <p:nvSpPr>
                      <p:cNvPr id="1397" name="Freeform 17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830763" y="1985963"/>
                        <a:ext cx="50800" cy="26988"/>
                      </a:xfrm>
                      <a:custGeom>
                        <a:avLst/>
                        <a:gdLst>
                          <a:gd name="T0" fmla="*/ 15 w 57"/>
                          <a:gd name="T1" fmla="*/ 29 h 29"/>
                          <a:gd name="T2" fmla="*/ 44 w 57"/>
                          <a:gd name="T3" fmla="*/ 29 h 29"/>
                          <a:gd name="T4" fmla="*/ 57 w 57"/>
                          <a:gd name="T5" fmla="*/ 15 h 29"/>
                          <a:gd name="T6" fmla="*/ 43 w 57"/>
                          <a:gd name="T7" fmla="*/ 0 h 29"/>
                          <a:gd name="T8" fmla="*/ 15 w 57"/>
                          <a:gd name="T9" fmla="*/ 0 h 29"/>
                          <a:gd name="T10" fmla="*/ 0 w 57"/>
                          <a:gd name="T11" fmla="*/ 15 h 29"/>
                          <a:gd name="T12" fmla="*/ 15 w 57"/>
                          <a:gd name="T13" fmla="*/ 29 h 29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</a:cxnLst>
                        <a:rect l="0" t="0" r="r" b="b"/>
                        <a:pathLst>
                          <a:path w="57" h="29">
                            <a:moveTo>
                              <a:pt x="15" y="29"/>
                            </a:moveTo>
                            <a:cubicBezTo>
                              <a:pt x="44" y="29"/>
                              <a:pt x="44" y="29"/>
                              <a:pt x="44" y="29"/>
                            </a:cubicBezTo>
                            <a:cubicBezTo>
                              <a:pt x="51" y="29"/>
                              <a:pt x="57" y="23"/>
                              <a:pt x="57" y="15"/>
                            </a:cubicBezTo>
                            <a:cubicBezTo>
                              <a:pt x="57" y="7"/>
                              <a:pt x="50" y="0"/>
                              <a:pt x="43" y="0"/>
                            </a:cubicBezTo>
                            <a:cubicBezTo>
                              <a:pt x="15" y="0"/>
                              <a:pt x="15" y="0"/>
                              <a:pt x="15" y="0"/>
                            </a:cubicBezTo>
                            <a:cubicBezTo>
                              <a:pt x="7" y="0"/>
                              <a:pt x="0" y="7"/>
                              <a:pt x="0" y="15"/>
                            </a:cubicBezTo>
                            <a:cubicBezTo>
                              <a:pt x="0" y="23"/>
                              <a:pt x="7" y="29"/>
                              <a:pt x="15" y="29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 sz="1200" dirty="0"/>
                      </a:p>
                    </p:txBody>
                  </p:sp>
                  <p:sp>
                    <p:nvSpPr>
                      <p:cNvPr id="1398" name="Freeform 18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905376" y="1997075"/>
                        <a:ext cx="50800" cy="41275"/>
                      </a:xfrm>
                      <a:custGeom>
                        <a:avLst/>
                        <a:gdLst>
                          <a:gd name="T0" fmla="*/ 10 w 56"/>
                          <a:gd name="T1" fmla="*/ 30 h 47"/>
                          <a:gd name="T2" fmla="*/ 31 w 56"/>
                          <a:gd name="T3" fmla="*/ 43 h 47"/>
                          <a:gd name="T4" fmla="*/ 40 w 56"/>
                          <a:gd name="T5" fmla="*/ 47 h 47"/>
                          <a:gd name="T6" fmla="*/ 51 w 56"/>
                          <a:gd name="T7" fmla="*/ 41 h 47"/>
                          <a:gd name="T8" fmla="*/ 49 w 56"/>
                          <a:gd name="T9" fmla="*/ 21 h 47"/>
                          <a:gd name="T10" fmla="*/ 22 w 56"/>
                          <a:gd name="T11" fmla="*/ 4 h 47"/>
                          <a:gd name="T12" fmla="*/ 3 w 56"/>
                          <a:gd name="T13" fmla="*/ 11 h 47"/>
                          <a:gd name="T14" fmla="*/ 10 w 56"/>
                          <a:gd name="T15" fmla="*/ 30 h 47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</a:cxnLst>
                        <a:rect l="0" t="0" r="r" b="b"/>
                        <a:pathLst>
                          <a:path w="56" h="47">
                            <a:moveTo>
                              <a:pt x="10" y="30"/>
                            </a:moveTo>
                            <a:cubicBezTo>
                              <a:pt x="17" y="33"/>
                              <a:pt x="25" y="38"/>
                              <a:pt x="31" y="43"/>
                            </a:cubicBezTo>
                            <a:cubicBezTo>
                              <a:pt x="34" y="46"/>
                              <a:pt x="37" y="47"/>
                              <a:pt x="40" y="47"/>
                            </a:cubicBezTo>
                            <a:cubicBezTo>
                              <a:pt x="44" y="47"/>
                              <a:pt x="49" y="45"/>
                              <a:pt x="51" y="41"/>
                            </a:cubicBezTo>
                            <a:cubicBezTo>
                              <a:pt x="56" y="35"/>
                              <a:pt x="55" y="26"/>
                              <a:pt x="49" y="21"/>
                            </a:cubicBezTo>
                            <a:cubicBezTo>
                              <a:pt x="41" y="14"/>
                              <a:pt x="32" y="9"/>
                              <a:pt x="22" y="4"/>
                            </a:cubicBezTo>
                            <a:cubicBezTo>
                              <a:pt x="15" y="0"/>
                              <a:pt x="7" y="3"/>
                              <a:pt x="3" y="11"/>
                            </a:cubicBezTo>
                            <a:cubicBezTo>
                              <a:pt x="0" y="18"/>
                              <a:pt x="3" y="26"/>
                              <a:pt x="10" y="30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 sz="1200" dirty="0"/>
                      </a:p>
                    </p:txBody>
                  </p:sp>
                  <p:sp>
                    <p:nvSpPr>
                      <p:cNvPr id="1399" name="Freeform 19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476751" y="2039938"/>
                        <a:ext cx="39688" cy="52388"/>
                      </a:xfrm>
                      <a:custGeom>
                        <a:avLst/>
                        <a:gdLst>
                          <a:gd name="T0" fmla="*/ 12 w 45"/>
                          <a:gd name="T1" fmla="*/ 56 h 57"/>
                          <a:gd name="T2" fmla="*/ 16 w 45"/>
                          <a:gd name="T3" fmla="*/ 57 h 57"/>
                          <a:gd name="T4" fmla="*/ 30 w 45"/>
                          <a:gd name="T5" fmla="*/ 47 h 57"/>
                          <a:gd name="T6" fmla="*/ 41 w 45"/>
                          <a:gd name="T7" fmla="*/ 24 h 57"/>
                          <a:gd name="T8" fmla="*/ 36 w 45"/>
                          <a:gd name="T9" fmla="*/ 4 h 57"/>
                          <a:gd name="T10" fmla="*/ 16 w 45"/>
                          <a:gd name="T11" fmla="*/ 9 h 57"/>
                          <a:gd name="T12" fmla="*/ 3 w 45"/>
                          <a:gd name="T13" fmla="*/ 38 h 57"/>
                          <a:gd name="T14" fmla="*/ 12 w 45"/>
                          <a:gd name="T15" fmla="*/ 56 h 57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</a:cxnLst>
                        <a:rect l="0" t="0" r="r" b="b"/>
                        <a:pathLst>
                          <a:path w="45" h="57">
                            <a:moveTo>
                              <a:pt x="12" y="56"/>
                            </a:moveTo>
                            <a:cubicBezTo>
                              <a:pt x="13" y="57"/>
                              <a:pt x="15" y="57"/>
                              <a:pt x="16" y="57"/>
                            </a:cubicBezTo>
                            <a:cubicBezTo>
                              <a:pt x="22" y="57"/>
                              <a:pt x="28" y="53"/>
                              <a:pt x="30" y="47"/>
                            </a:cubicBezTo>
                            <a:cubicBezTo>
                              <a:pt x="33" y="39"/>
                              <a:pt x="36" y="32"/>
                              <a:pt x="41" y="24"/>
                            </a:cubicBezTo>
                            <a:cubicBezTo>
                              <a:pt x="45" y="17"/>
                              <a:pt x="43" y="9"/>
                              <a:pt x="36" y="4"/>
                            </a:cubicBezTo>
                            <a:cubicBezTo>
                              <a:pt x="29" y="0"/>
                              <a:pt x="21" y="2"/>
                              <a:pt x="16" y="9"/>
                            </a:cubicBezTo>
                            <a:cubicBezTo>
                              <a:pt x="11" y="18"/>
                              <a:pt x="6" y="28"/>
                              <a:pt x="3" y="38"/>
                            </a:cubicBezTo>
                            <a:cubicBezTo>
                              <a:pt x="0" y="45"/>
                              <a:pt x="4" y="54"/>
                              <a:pt x="12" y="56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 sz="1200" dirty="0"/>
                      </a:p>
                    </p:txBody>
                  </p:sp>
                  <p:sp>
                    <p:nvSpPr>
                      <p:cNvPr id="1400" name="Freeform 20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522788" y="1992313"/>
                        <a:ext cx="52388" cy="39688"/>
                      </a:xfrm>
                      <a:custGeom>
                        <a:avLst/>
                        <a:gdLst>
                          <a:gd name="T0" fmla="*/ 55 w 58"/>
                          <a:gd name="T1" fmla="*/ 11 h 43"/>
                          <a:gd name="T2" fmla="*/ 37 w 58"/>
                          <a:gd name="T3" fmla="*/ 2 h 43"/>
                          <a:gd name="T4" fmla="*/ 9 w 58"/>
                          <a:gd name="T5" fmla="*/ 17 h 43"/>
                          <a:gd name="T6" fmla="*/ 4 w 58"/>
                          <a:gd name="T7" fmla="*/ 37 h 43"/>
                          <a:gd name="T8" fmla="*/ 16 w 58"/>
                          <a:gd name="T9" fmla="*/ 43 h 43"/>
                          <a:gd name="T10" fmla="*/ 24 w 58"/>
                          <a:gd name="T11" fmla="*/ 41 h 43"/>
                          <a:gd name="T12" fmla="*/ 47 w 58"/>
                          <a:gd name="T13" fmla="*/ 29 h 43"/>
                          <a:gd name="T14" fmla="*/ 55 w 58"/>
                          <a:gd name="T15" fmla="*/ 11 h 43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</a:cxnLst>
                        <a:rect l="0" t="0" r="r" b="b"/>
                        <a:pathLst>
                          <a:path w="58" h="43">
                            <a:moveTo>
                              <a:pt x="55" y="11"/>
                            </a:moveTo>
                            <a:cubicBezTo>
                              <a:pt x="53" y="3"/>
                              <a:pt x="44" y="0"/>
                              <a:pt x="37" y="2"/>
                            </a:cubicBezTo>
                            <a:cubicBezTo>
                              <a:pt x="27" y="6"/>
                              <a:pt x="17" y="11"/>
                              <a:pt x="9" y="17"/>
                            </a:cubicBezTo>
                            <a:cubicBezTo>
                              <a:pt x="2" y="21"/>
                              <a:pt x="0" y="30"/>
                              <a:pt x="4" y="37"/>
                            </a:cubicBezTo>
                            <a:cubicBezTo>
                              <a:pt x="7" y="41"/>
                              <a:pt x="12" y="43"/>
                              <a:pt x="16" y="43"/>
                            </a:cubicBezTo>
                            <a:cubicBezTo>
                              <a:pt x="19" y="43"/>
                              <a:pt x="22" y="43"/>
                              <a:pt x="24" y="41"/>
                            </a:cubicBezTo>
                            <a:cubicBezTo>
                              <a:pt x="31" y="36"/>
                              <a:pt x="39" y="32"/>
                              <a:pt x="47" y="29"/>
                            </a:cubicBezTo>
                            <a:cubicBezTo>
                              <a:pt x="54" y="27"/>
                              <a:pt x="58" y="18"/>
                              <a:pt x="55" y="11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 sz="1200" dirty="0"/>
                      </a:p>
                    </p:txBody>
                  </p:sp>
                  <p:sp>
                    <p:nvSpPr>
                      <p:cNvPr id="1401" name="Freeform 21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959351" y="2051050"/>
                        <a:ext cx="36513" cy="52388"/>
                      </a:xfrm>
                      <a:custGeom>
                        <a:avLst/>
                        <a:gdLst>
                          <a:gd name="T0" fmla="*/ 13 w 42"/>
                          <a:gd name="T1" fmla="*/ 47 h 58"/>
                          <a:gd name="T2" fmla="*/ 27 w 42"/>
                          <a:gd name="T3" fmla="*/ 58 h 58"/>
                          <a:gd name="T4" fmla="*/ 30 w 42"/>
                          <a:gd name="T5" fmla="*/ 57 h 58"/>
                          <a:gd name="T6" fmla="*/ 41 w 42"/>
                          <a:gd name="T7" fmla="*/ 40 h 58"/>
                          <a:gd name="T8" fmla="*/ 30 w 42"/>
                          <a:gd name="T9" fmla="*/ 10 h 58"/>
                          <a:gd name="T10" fmla="*/ 11 w 42"/>
                          <a:gd name="T11" fmla="*/ 4 h 58"/>
                          <a:gd name="T12" fmla="*/ 4 w 42"/>
                          <a:gd name="T13" fmla="*/ 23 h 58"/>
                          <a:gd name="T14" fmla="*/ 13 w 42"/>
                          <a:gd name="T15" fmla="*/ 47 h 58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</a:cxnLst>
                        <a:rect l="0" t="0" r="r" b="b"/>
                        <a:pathLst>
                          <a:path w="42" h="58">
                            <a:moveTo>
                              <a:pt x="13" y="47"/>
                            </a:moveTo>
                            <a:cubicBezTo>
                              <a:pt x="14" y="53"/>
                              <a:pt x="20" y="58"/>
                              <a:pt x="27" y="58"/>
                            </a:cubicBezTo>
                            <a:cubicBezTo>
                              <a:pt x="28" y="58"/>
                              <a:pt x="29" y="58"/>
                              <a:pt x="30" y="57"/>
                            </a:cubicBezTo>
                            <a:cubicBezTo>
                              <a:pt x="38" y="56"/>
                              <a:pt x="42" y="48"/>
                              <a:pt x="41" y="40"/>
                            </a:cubicBezTo>
                            <a:cubicBezTo>
                              <a:pt x="38" y="30"/>
                              <a:pt x="35" y="20"/>
                              <a:pt x="30" y="10"/>
                            </a:cubicBezTo>
                            <a:cubicBezTo>
                              <a:pt x="26" y="3"/>
                              <a:pt x="18" y="0"/>
                              <a:pt x="11" y="4"/>
                            </a:cubicBezTo>
                            <a:cubicBezTo>
                              <a:pt x="3" y="7"/>
                              <a:pt x="0" y="16"/>
                              <a:pt x="4" y="23"/>
                            </a:cubicBezTo>
                            <a:cubicBezTo>
                              <a:pt x="8" y="31"/>
                              <a:pt x="11" y="39"/>
                              <a:pt x="13" y="47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 sz="1200" dirty="0"/>
                      </a:p>
                    </p:txBody>
                  </p:sp>
                  <p:sp>
                    <p:nvSpPr>
                      <p:cNvPr id="1402" name="Freeform 22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598988" y="1985963"/>
                        <a:ext cx="52388" cy="26988"/>
                      </a:xfrm>
                      <a:custGeom>
                        <a:avLst/>
                        <a:gdLst>
                          <a:gd name="T0" fmla="*/ 14 w 58"/>
                          <a:gd name="T1" fmla="*/ 29 h 29"/>
                          <a:gd name="T2" fmla="*/ 43 w 58"/>
                          <a:gd name="T3" fmla="*/ 29 h 29"/>
                          <a:gd name="T4" fmla="*/ 58 w 58"/>
                          <a:gd name="T5" fmla="*/ 15 h 29"/>
                          <a:gd name="T6" fmla="*/ 43 w 58"/>
                          <a:gd name="T7" fmla="*/ 0 h 29"/>
                          <a:gd name="T8" fmla="*/ 14 w 58"/>
                          <a:gd name="T9" fmla="*/ 0 h 29"/>
                          <a:gd name="T10" fmla="*/ 0 w 58"/>
                          <a:gd name="T11" fmla="*/ 15 h 29"/>
                          <a:gd name="T12" fmla="*/ 14 w 58"/>
                          <a:gd name="T13" fmla="*/ 29 h 29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</a:cxnLst>
                        <a:rect l="0" t="0" r="r" b="b"/>
                        <a:pathLst>
                          <a:path w="58" h="29">
                            <a:moveTo>
                              <a:pt x="14" y="29"/>
                            </a:moveTo>
                            <a:cubicBezTo>
                              <a:pt x="43" y="29"/>
                              <a:pt x="43" y="29"/>
                              <a:pt x="43" y="29"/>
                            </a:cubicBezTo>
                            <a:cubicBezTo>
                              <a:pt x="51" y="29"/>
                              <a:pt x="58" y="23"/>
                              <a:pt x="58" y="15"/>
                            </a:cubicBezTo>
                            <a:cubicBezTo>
                              <a:pt x="58" y="7"/>
                              <a:pt x="51" y="0"/>
                              <a:pt x="43" y="0"/>
                            </a:cubicBezTo>
                            <a:cubicBezTo>
                              <a:pt x="14" y="0"/>
                              <a:pt x="14" y="0"/>
                              <a:pt x="14" y="0"/>
                            </a:cubicBezTo>
                            <a:cubicBezTo>
                              <a:pt x="6" y="0"/>
                              <a:pt x="0" y="7"/>
                              <a:pt x="0" y="15"/>
                            </a:cubicBezTo>
                            <a:cubicBezTo>
                              <a:pt x="0" y="23"/>
                              <a:pt x="6" y="29"/>
                              <a:pt x="14" y="29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 sz="1200" dirty="0"/>
                      </a:p>
                    </p:txBody>
                  </p:sp>
                  <p:sp>
                    <p:nvSpPr>
                      <p:cNvPr id="1403" name="Freeform 23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676776" y="1985963"/>
                        <a:ext cx="50800" cy="26988"/>
                      </a:xfrm>
                      <a:custGeom>
                        <a:avLst/>
                        <a:gdLst>
                          <a:gd name="T0" fmla="*/ 15 w 58"/>
                          <a:gd name="T1" fmla="*/ 29 h 29"/>
                          <a:gd name="T2" fmla="*/ 43 w 58"/>
                          <a:gd name="T3" fmla="*/ 29 h 29"/>
                          <a:gd name="T4" fmla="*/ 58 w 58"/>
                          <a:gd name="T5" fmla="*/ 15 h 29"/>
                          <a:gd name="T6" fmla="*/ 43 w 58"/>
                          <a:gd name="T7" fmla="*/ 0 h 29"/>
                          <a:gd name="T8" fmla="*/ 15 w 58"/>
                          <a:gd name="T9" fmla="*/ 0 h 29"/>
                          <a:gd name="T10" fmla="*/ 0 w 58"/>
                          <a:gd name="T11" fmla="*/ 15 h 29"/>
                          <a:gd name="T12" fmla="*/ 15 w 58"/>
                          <a:gd name="T13" fmla="*/ 29 h 29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</a:cxnLst>
                        <a:rect l="0" t="0" r="r" b="b"/>
                        <a:pathLst>
                          <a:path w="58" h="29">
                            <a:moveTo>
                              <a:pt x="15" y="29"/>
                            </a:moveTo>
                            <a:cubicBezTo>
                              <a:pt x="43" y="29"/>
                              <a:pt x="43" y="29"/>
                              <a:pt x="43" y="29"/>
                            </a:cubicBezTo>
                            <a:cubicBezTo>
                              <a:pt x="51" y="29"/>
                              <a:pt x="58" y="23"/>
                              <a:pt x="58" y="15"/>
                            </a:cubicBezTo>
                            <a:cubicBezTo>
                              <a:pt x="58" y="7"/>
                              <a:pt x="51" y="0"/>
                              <a:pt x="43" y="0"/>
                            </a:cubicBezTo>
                            <a:cubicBezTo>
                              <a:pt x="15" y="0"/>
                              <a:pt x="15" y="0"/>
                              <a:pt x="15" y="0"/>
                            </a:cubicBezTo>
                            <a:cubicBezTo>
                              <a:pt x="7" y="0"/>
                              <a:pt x="0" y="7"/>
                              <a:pt x="0" y="15"/>
                            </a:cubicBezTo>
                            <a:cubicBezTo>
                              <a:pt x="0" y="23"/>
                              <a:pt x="7" y="29"/>
                              <a:pt x="15" y="29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 sz="1200" dirty="0"/>
                      </a:p>
                    </p:txBody>
                  </p:sp>
                  <p:sp>
                    <p:nvSpPr>
                      <p:cNvPr id="1404" name="Freeform 24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752976" y="1985963"/>
                        <a:ext cx="52388" cy="26988"/>
                      </a:xfrm>
                      <a:custGeom>
                        <a:avLst/>
                        <a:gdLst>
                          <a:gd name="T0" fmla="*/ 15 w 58"/>
                          <a:gd name="T1" fmla="*/ 29 h 29"/>
                          <a:gd name="T2" fmla="*/ 43 w 58"/>
                          <a:gd name="T3" fmla="*/ 29 h 29"/>
                          <a:gd name="T4" fmla="*/ 58 w 58"/>
                          <a:gd name="T5" fmla="*/ 15 h 29"/>
                          <a:gd name="T6" fmla="*/ 43 w 58"/>
                          <a:gd name="T7" fmla="*/ 0 h 29"/>
                          <a:gd name="T8" fmla="*/ 15 w 58"/>
                          <a:gd name="T9" fmla="*/ 0 h 29"/>
                          <a:gd name="T10" fmla="*/ 0 w 58"/>
                          <a:gd name="T11" fmla="*/ 15 h 29"/>
                          <a:gd name="T12" fmla="*/ 15 w 58"/>
                          <a:gd name="T13" fmla="*/ 29 h 29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</a:cxnLst>
                        <a:rect l="0" t="0" r="r" b="b"/>
                        <a:pathLst>
                          <a:path w="58" h="29">
                            <a:moveTo>
                              <a:pt x="15" y="29"/>
                            </a:moveTo>
                            <a:cubicBezTo>
                              <a:pt x="43" y="29"/>
                              <a:pt x="43" y="29"/>
                              <a:pt x="43" y="29"/>
                            </a:cubicBezTo>
                            <a:cubicBezTo>
                              <a:pt x="51" y="29"/>
                              <a:pt x="58" y="23"/>
                              <a:pt x="58" y="15"/>
                            </a:cubicBezTo>
                            <a:cubicBezTo>
                              <a:pt x="58" y="7"/>
                              <a:pt x="51" y="0"/>
                              <a:pt x="43" y="0"/>
                            </a:cubicBezTo>
                            <a:cubicBezTo>
                              <a:pt x="15" y="0"/>
                              <a:pt x="15" y="0"/>
                              <a:pt x="15" y="0"/>
                            </a:cubicBezTo>
                            <a:cubicBezTo>
                              <a:pt x="7" y="0"/>
                              <a:pt x="0" y="7"/>
                              <a:pt x="0" y="15"/>
                            </a:cubicBezTo>
                            <a:cubicBezTo>
                              <a:pt x="0" y="23"/>
                              <a:pt x="7" y="29"/>
                              <a:pt x="15" y="29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 sz="1200" dirty="0"/>
                      </a:p>
                    </p:txBody>
                  </p:sp>
                  <p:sp>
                    <p:nvSpPr>
                      <p:cNvPr id="1405" name="Freeform 25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471988" y="2349500"/>
                        <a:ext cx="26988" cy="52388"/>
                      </a:xfrm>
                      <a:custGeom>
                        <a:avLst/>
                        <a:gdLst>
                          <a:gd name="T0" fmla="*/ 30 w 31"/>
                          <a:gd name="T1" fmla="*/ 42 h 58"/>
                          <a:gd name="T2" fmla="*/ 29 w 31"/>
                          <a:gd name="T3" fmla="*/ 28 h 58"/>
                          <a:gd name="T4" fmla="*/ 29 w 31"/>
                          <a:gd name="T5" fmla="*/ 15 h 58"/>
                          <a:gd name="T6" fmla="*/ 14 w 31"/>
                          <a:gd name="T7" fmla="*/ 0 h 58"/>
                          <a:gd name="T8" fmla="*/ 0 w 31"/>
                          <a:gd name="T9" fmla="*/ 15 h 58"/>
                          <a:gd name="T10" fmla="*/ 0 w 31"/>
                          <a:gd name="T11" fmla="*/ 28 h 58"/>
                          <a:gd name="T12" fmla="*/ 1 w 31"/>
                          <a:gd name="T13" fmla="*/ 45 h 58"/>
                          <a:gd name="T14" fmla="*/ 15 w 31"/>
                          <a:gd name="T15" fmla="*/ 58 h 58"/>
                          <a:gd name="T16" fmla="*/ 17 w 31"/>
                          <a:gd name="T17" fmla="*/ 58 h 58"/>
                          <a:gd name="T18" fmla="*/ 30 w 31"/>
                          <a:gd name="T19" fmla="*/ 42 h 58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</a:cxnLst>
                        <a:rect l="0" t="0" r="r" b="b"/>
                        <a:pathLst>
                          <a:path w="31" h="58">
                            <a:moveTo>
                              <a:pt x="30" y="42"/>
                            </a:moveTo>
                            <a:cubicBezTo>
                              <a:pt x="29" y="37"/>
                              <a:pt x="29" y="33"/>
                              <a:pt x="29" y="28"/>
                            </a:cubicBezTo>
                            <a:cubicBezTo>
                              <a:pt x="29" y="15"/>
                              <a:pt x="29" y="15"/>
                              <a:pt x="29" y="15"/>
                            </a:cubicBezTo>
                            <a:cubicBezTo>
                              <a:pt x="29" y="7"/>
                              <a:pt x="22" y="0"/>
                              <a:pt x="14" y="0"/>
                            </a:cubicBezTo>
                            <a:cubicBezTo>
                              <a:pt x="7" y="0"/>
                              <a:pt x="0" y="7"/>
                              <a:pt x="0" y="15"/>
                            </a:cubicBezTo>
                            <a:cubicBezTo>
                              <a:pt x="0" y="28"/>
                              <a:pt x="0" y="28"/>
                              <a:pt x="0" y="28"/>
                            </a:cubicBezTo>
                            <a:cubicBezTo>
                              <a:pt x="0" y="34"/>
                              <a:pt x="0" y="39"/>
                              <a:pt x="1" y="45"/>
                            </a:cubicBezTo>
                            <a:cubicBezTo>
                              <a:pt x="2" y="52"/>
                              <a:pt x="8" y="58"/>
                              <a:pt x="15" y="58"/>
                            </a:cubicBezTo>
                            <a:cubicBezTo>
                              <a:pt x="16" y="58"/>
                              <a:pt x="17" y="58"/>
                              <a:pt x="17" y="58"/>
                            </a:cubicBezTo>
                            <a:cubicBezTo>
                              <a:pt x="25" y="57"/>
                              <a:pt x="31" y="50"/>
                              <a:pt x="30" y="42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 sz="1200" dirty="0"/>
                      </a:p>
                    </p:txBody>
                  </p:sp>
                  <p:sp>
                    <p:nvSpPr>
                      <p:cNvPr id="1406" name="Freeform 26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973638" y="2282825"/>
                        <a:ext cx="25400" cy="52388"/>
                      </a:xfrm>
                      <a:custGeom>
                        <a:avLst/>
                        <a:gdLst>
                          <a:gd name="T0" fmla="*/ 14 w 29"/>
                          <a:gd name="T1" fmla="*/ 0 h 58"/>
                          <a:gd name="T2" fmla="*/ 0 w 29"/>
                          <a:gd name="T3" fmla="*/ 15 h 58"/>
                          <a:gd name="T4" fmla="*/ 0 w 29"/>
                          <a:gd name="T5" fmla="*/ 44 h 58"/>
                          <a:gd name="T6" fmla="*/ 14 w 29"/>
                          <a:gd name="T7" fmla="*/ 58 h 58"/>
                          <a:gd name="T8" fmla="*/ 29 w 29"/>
                          <a:gd name="T9" fmla="*/ 44 h 58"/>
                          <a:gd name="T10" fmla="*/ 29 w 29"/>
                          <a:gd name="T11" fmla="*/ 15 h 58"/>
                          <a:gd name="T12" fmla="*/ 14 w 29"/>
                          <a:gd name="T13" fmla="*/ 0 h 58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</a:cxnLst>
                        <a:rect l="0" t="0" r="r" b="b"/>
                        <a:pathLst>
                          <a:path w="29" h="58">
                            <a:moveTo>
                              <a:pt x="14" y="0"/>
                            </a:moveTo>
                            <a:cubicBezTo>
                              <a:pt x="6" y="0"/>
                              <a:pt x="0" y="7"/>
                              <a:pt x="0" y="15"/>
                            </a:cubicBezTo>
                            <a:cubicBezTo>
                              <a:pt x="0" y="44"/>
                              <a:pt x="0" y="44"/>
                              <a:pt x="0" y="44"/>
                            </a:cubicBezTo>
                            <a:cubicBezTo>
                              <a:pt x="0" y="52"/>
                              <a:pt x="6" y="58"/>
                              <a:pt x="14" y="58"/>
                            </a:cubicBezTo>
                            <a:cubicBezTo>
                              <a:pt x="22" y="58"/>
                              <a:pt x="29" y="52"/>
                              <a:pt x="29" y="44"/>
                            </a:cubicBezTo>
                            <a:cubicBezTo>
                              <a:pt x="29" y="15"/>
                              <a:pt x="29" y="15"/>
                              <a:pt x="29" y="15"/>
                            </a:cubicBezTo>
                            <a:cubicBezTo>
                              <a:pt x="29" y="7"/>
                              <a:pt x="22" y="0"/>
                              <a:pt x="14" y="0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 sz="1200" dirty="0"/>
                      </a:p>
                    </p:txBody>
                  </p:sp>
                  <p:sp>
                    <p:nvSpPr>
                      <p:cNvPr id="1407" name="Freeform 28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927601" y="2432050"/>
                        <a:ext cx="47625" cy="46038"/>
                      </a:xfrm>
                      <a:custGeom>
                        <a:avLst/>
                        <a:gdLst>
                          <a:gd name="T0" fmla="*/ 25 w 53"/>
                          <a:gd name="T1" fmla="*/ 7 h 51"/>
                          <a:gd name="T2" fmla="*/ 7 w 53"/>
                          <a:gd name="T3" fmla="*/ 25 h 51"/>
                          <a:gd name="T4" fmla="*/ 5 w 53"/>
                          <a:gd name="T5" fmla="*/ 45 h 51"/>
                          <a:gd name="T6" fmla="*/ 16 w 53"/>
                          <a:gd name="T7" fmla="*/ 51 h 51"/>
                          <a:gd name="T8" fmla="*/ 25 w 53"/>
                          <a:gd name="T9" fmla="*/ 47 h 51"/>
                          <a:gd name="T10" fmla="*/ 48 w 53"/>
                          <a:gd name="T11" fmla="*/ 25 h 51"/>
                          <a:gd name="T12" fmla="*/ 45 w 53"/>
                          <a:gd name="T13" fmla="*/ 5 h 51"/>
                          <a:gd name="T14" fmla="*/ 25 w 53"/>
                          <a:gd name="T15" fmla="*/ 7 h 51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</a:cxnLst>
                        <a:rect l="0" t="0" r="r" b="b"/>
                        <a:pathLst>
                          <a:path w="53" h="51">
                            <a:moveTo>
                              <a:pt x="25" y="7"/>
                            </a:moveTo>
                            <a:cubicBezTo>
                              <a:pt x="20" y="14"/>
                              <a:pt x="14" y="20"/>
                              <a:pt x="7" y="25"/>
                            </a:cubicBezTo>
                            <a:cubicBezTo>
                              <a:pt x="1" y="30"/>
                              <a:pt x="0" y="39"/>
                              <a:pt x="5" y="45"/>
                            </a:cubicBezTo>
                            <a:cubicBezTo>
                              <a:pt x="8" y="49"/>
                              <a:pt x="12" y="51"/>
                              <a:pt x="16" y="51"/>
                            </a:cubicBezTo>
                            <a:cubicBezTo>
                              <a:pt x="20" y="51"/>
                              <a:pt x="23" y="50"/>
                              <a:pt x="25" y="47"/>
                            </a:cubicBezTo>
                            <a:cubicBezTo>
                              <a:pt x="34" y="41"/>
                              <a:pt x="41" y="33"/>
                              <a:pt x="48" y="25"/>
                            </a:cubicBezTo>
                            <a:cubicBezTo>
                              <a:pt x="53" y="19"/>
                              <a:pt x="52" y="9"/>
                              <a:pt x="45" y="5"/>
                            </a:cubicBezTo>
                            <a:cubicBezTo>
                              <a:pt x="39" y="0"/>
                              <a:pt x="30" y="1"/>
                              <a:pt x="25" y="7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 sz="1200" dirty="0"/>
                      </a:p>
                    </p:txBody>
                  </p:sp>
                  <p:sp>
                    <p:nvSpPr>
                      <p:cNvPr id="1408" name="Freeform 29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968876" y="2360613"/>
                        <a:ext cx="30163" cy="52388"/>
                      </a:xfrm>
                      <a:custGeom>
                        <a:avLst/>
                        <a:gdLst>
                          <a:gd name="T0" fmla="*/ 19 w 34"/>
                          <a:gd name="T1" fmla="*/ 0 h 58"/>
                          <a:gd name="T2" fmla="*/ 5 w 34"/>
                          <a:gd name="T3" fmla="*/ 15 h 58"/>
                          <a:gd name="T4" fmla="*/ 2 w 34"/>
                          <a:gd name="T5" fmla="*/ 40 h 58"/>
                          <a:gd name="T6" fmla="*/ 13 w 34"/>
                          <a:gd name="T7" fmla="*/ 58 h 58"/>
                          <a:gd name="T8" fmla="*/ 16 w 34"/>
                          <a:gd name="T9" fmla="*/ 58 h 58"/>
                          <a:gd name="T10" fmla="*/ 30 w 34"/>
                          <a:gd name="T11" fmla="*/ 47 h 58"/>
                          <a:gd name="T12" fmla="*/ 34 w 34"/>
                          <a:gd name="T13" fmla="*/ 15 h 58"/>
                          <a:gd name="T14" fmla="*/ 34 w 34"/>
                          <a:gd name="T15" fmla="*/ 14 h 58"/>
                          <a:gd name="T16" fmla="*/ 19 w 34"/>
                          <a:gd name="T17" fmla="*/ 0 h 58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</a:cxnLst>
                        <a:rect l="0" t="0" r="r" b="b"/>
                        <a:pathLst>
                          <a:path w="34" h="58">
                            <a:moveTo>
                              <a:pt x="19" y="0"/>
                            </a:moveTo>
                            <a:cubicBezTo>
                              <a:pt x="11" y="0"/>
                              <a:pt x="5" y="7"/>
                              <a:pt x="5" y="15"/>
                            </a:cubicBezTo>
                            <a:cubicBezTo>
                              <a:pt x="5" y="24"/>
                              <a:pt x="4" y="32"/>
                              <a:pt x="2" y="40"/>
                            </a:cubicBezTo>
                            <a:cubicBezTo>
                              <a:pt x="0" y="48"/>
                              <a:pt x="5" y="56"/>
                              <a:pt x="13" y="58"/>
                            </a:cubicBezTo>
                            <a:cubicBezTo>
                              <a:pt x="14" y="58"/>
                              <a:pt x="15" y="58"/>
                              <a:pt x="16" y="58"/>
                            </a:cubicBezTo>
                            <a:cubicBezTo>
                              <a:pt x="23" y="58"/>
                              <a:pt x="29" y="53"/>
                              <a:pt x="30" y="47"/>
                            </a:cubicBezTo>
                            <a:cubicBezTo>
                              <a:pt x="32" y="36"/>
                              <a:pt x="34" y="26"/>
                              <a:pt x="34" y="15"/>
                            </a:cubicBezTo>
                            <a:cubicBezTo>
                              <a:pt x="34" y="14"/>
                              <a:pt x="34" y="14"/>
                              <a:pt x="34" y="14"/>
                            </a:cubicBezTo>
                            <a:cubicBezTo>
                              <a:pt x="34" y="6"/>
                              <a:pt x="27" y="0"/>
                              <a:pt x="19" y="0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 sz="1200" dirty="0"/>
                      </a:p>
                    </p:txBody>
                  </p:sp>
                  <p:sp>
                    <p:nvSpPr>
                      <p:cNvPr id="1409" name="Freeform 30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973638" y="2205038"/>
                        <a:ext cx="25400" cy="52388"/>
                      </a:xfrm>
                      <a:custGeom>
                        <a:avLst/>
                        <a:gdLst>
                          <a:gd name="T0" fmla="*/ 14 w 29"/>
                          <a:gd name="T1" fmla="*/ 0 h 58"/>
                          <a:gd name="T2" fmla="*/ 0 w 29"/>
                          <a:gd name="T3" fmla="*/ 15 h 58"/>
                          <a:gd name="T4" fmla="*/ 0 w 29"/>
                          <a:gd name="T5" fmla="*/ 43 h 58"/>
                          <a:gd name="T6" fmla="*/ 14 w 29"/>
                          <a:gd name="T7" fmla="*/ 58 h 58"/>
                          <a:gd name="T8" fmla="*/ 29 w 29"/>
                          <a:gd name="T9" fmla="*/ 43 h 58"/>
                          <a:gd name="T10" fmla="*/ 29 w 29"/>
                          <a:gd name="T11" fmla="*/ 15 h 58"/>
                          <a:gd name="T12" fmla="*/ 14 w 29"/>
                          <a:gd name="T13" fmla="*/ 0 h 58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</a:cxnLst>
                        <a:rect l="0" t="0" r="r" b="b"/>
                        <a:pathLst>
                          <a:path w="29" h="58">
                            <a:moveTo>
                              <a:pt x="14" y="0"/>
                            </a:moveTo>
                            <a:cubicBezTo>
                              <a:pt x="6" y="0"/>
                              <a:pt x="0" y="7"/>
                              <a:pt x="0" y="15"/>
                            </a:cubicBezTo>
                            <a:cubicBezTo>
                              <a:pt x="0" y="43"/>
                              <a:pt x="0" y="43"/>
                              <a:pt x="0" y="43"/>
                            </a:cubicBezTo>
                            <a:cubicBezTo>
                              <a:pt x="0" y="51"/>
                              <a:pt x="6" y="58"/>
                              <a:pt x="14" y="58"/>
                            </a:cubicBezTo>
                            <a:cubicBezTo>
                              <a:pt x="22" y="58"/>
                              <a:pt x="29" y="51"/>
                              <a:pt x="29" y="43"/>
                            </a:cubicBezTo>
                            <a:cubicBezTo>
                              <a:pt x="29" y="15"/>
                              <a:pt x="29" y="15"/>
                              <a:pt x="29" y="15"/>
                            </a:cubicBezTo>
                            <a:cubicBezTo>
                              <a:pt x="29" y="7"/>
                              <a:pt x="22" y="0"/>
                              <a:pt x="14" y="0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 sz="1200" dirty="0"/>
                      </a:p>
                    </p:txBody>
                  </p:sp>
                  <p:sp>
                    <p:nvSpPr>
                      <p:cNvPr id="1410" name="Freeform 31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973638" y="2127250"/>
                        <a:ext cx="25400" cy="52388"/>
                      </a:xfrm>
                      <a:custGeom>
                        <a:avLst/>
                        <a:gdLst>
                          <a:gd name="T0" fmla="*/ 14 w 29"/>
                          <a:gd name="T1" fmla="*/ 0 h 58"/>
                          <a:gd name="T2" fmla="*/ 0 w 29"/>
                          <a:gd name="T3" fmla="*/ 15 h 58"/>
                          <a:gd name="T4" fmla="*/ 0 w 29"/>
                          <a:gd name="T5" fmla="*/ 43 h 58"/>
                          <a:gd name="T6" fmla="*/ 14 w 29"/>
                          <a:gd name="T7" fmla="*/ 58 h 58"/>
                          <a:gd name="T8" fmla="*/ 29 w 29"/>
                          <a:gd name="T9" fmla="*/ 43 h 58"/>
                          <a:gd name="T10" fmla="*/ 29 w 29"/>
                          <a:gd name="T11" fmla="*/ 15 h 58"/>
                          <a:gd name="T12" fmla="*/ 14 w 29"/>
                          <a:gd name="T13" fmla="*/ 0 h 58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</a:cxnLst>
                        <a:rect l="0" t="0" r="r" b="b"/>
                        <a:pathLst>
                          <a:path w="29" h="58">
                            <a:moveTo>
                              <a:pt x="14" y="0"/>
                            </a:moveTo>
                            <a:cubicBezTo>
                              <a:pt x="6" y="0"/>
                              <a:pt x="0" y="7"/>
                              <a:pt x="0" y="15"/>
                            </a:cubicBezTo>
                            <a:cubicBezTo>
                              <a:pt x="0" y="43"/>
                              <a:pt x="0" y="43"/>
                              <a:pt x="0" y="43"/>
                            </a:cubicBezTo>
                            <a:cubicBezTo>
                              <a:pt x="0" y="51"/>
                              <a:pt x="6" y="58"/>
                              <a:pt x="14" y="58"/>
                            </a:cubicBezTo>
                            <a:cubicBezTo>
                              <a:pt x="22" y="58"/>
                              <a:pt x="29" y="51"/>
                              <a:pt x="29" y="43"/>
                            </a:cubicBezTo>
                            <a:cubicBezTo>
                              <a:pt x="29" y="15"/>
                              <a:pt x="29" y="15"/>
                              <a:pt x="29" y="15"/>
                            </a:cubicBezTo>
                            <a:cubicBezTo>
                              <a:pt x="29" y="7"/>
                              <a:pt x="22" y="0"/>
                              <a:pt x="14" y="0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 sz="1200" dirty="0"/>
                      </a:p>
                    </p:txBody>
                  </p:sp>
                  <p:sp>
                    <p:nvSpPr>
                      <p:cNvPr id="1411" name="Freeform 32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546601" y="2470150"/>
                        <a:ext cx="53975" cy="33338"/>
                      </a:xfrm>
                      <a:custGeom>
                        <a:avLst/>
                        <a:gdLst>
                          <a:gd name="T0" fmla="*/ 46 w 60"/>
                          <a:gd name="T1" fmla="*/ 8 h 37"/>
                          <a:gd name="T2" fmla="*/ 21 w 60"/>
                          <a:gd name="T3" fmla="*/ 2 h 37"/>
                          <a:gd name="T4" fmla="*/ 3 w 60"/>
                          <a:gd name="T5" fmla="*/ 11 h 37"/>
                          <a:gd name="T6" fmla="*/ 12 w 60"/>
                          <a:gd name="T7" fmla="*/ 30 h 37"/>
                          <a:gd name="T8" fmla="*/ 43 w 60"/>
                          <a:gd name="T9" fmla="*/ 37 h 37"/>
                          <a:gd name="T10" fmla="*/ 44 w 60"/>
                          <a:gd name="T11" fmla="*/ 37 h 37"/>
                          <a:gd name="T12" fmla="*/ 59 w 60"/>
                          <a:gd name="T13" fmla="*/ 24 h 37"/>
                          <a:gd name="T14" fmla="*/ 46 w 60"/>
                          <a:gd name="T15" fmla="*/ 8 h 37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</a:cxnLst>
                        <a:rect l="0" t="0" r="r" b="b"/>
                        <a:pathLst>
                          <a:path w="60" h="37">
                            <a:moveTo>
                              <a:pt x="46" y="8"/>
                            </a:moveTo>
                            <a:cubicBezTo>
                              <a:pt x="38" y="7"/>
                              <a:pt x="29" y="5"/>
                              <a:pt x="21" y="2"/>
                            </a:cubicBezTo>
                            <a:cubicBezTo>
                              <a:pt x="14" y="0"/>
                              <a:pt x="6" y="4"/>
                              <a:pt x="3" y="11"/>
                            </a:cubicBezTo>
                            <a:cubicBezTo>
                              <a:pt x="0" y="19"/>
                              <a:pt x="4" y="27"/>
                              <a:pt x="12" y="30"/>
                            </a:cubicBezTo>
                            <a:cubicBezTo>
                              <a:pt x="22" y="33"/>
                              <a:pt x="32" y="36"/>
                              <a:pt x="43" y="37"/>
                            </a:cubicBezTo>
                            <a:cubicBezTo>
                              <a:pt x="43" y="37"/>
                              <a:pt x="44" y="37"/>
                              <a:pt x="44" y="37"/>
                            </a:cubicBezTo>
                            <a:cubicBezTo>
                              <a:pt x="51" y="37"/>
                              <a:pt x="58" y="32"/>
                              <a:pt x="59" y="24"/>
                            </a:cubicBezTo>
                            <a:cubicBezTo>
                              <a:pt x="60" y="16"/>
                              <a:pt x="54" y="9"/>
                              <a:pt x="46" y="8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 sz="1200" dirty="0"/>
                      </a:p>
                    </p:txBody>
                  </p:sp>
                  <p:sp>
                    <p:nvSpPr>
                      <p:cNvPr id="1412" name="Freeform 33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781551" y="2478088"/>
                        <a:ext cx="50800" cy="25400"/>
                      </a:xfrm>
                      <a:custGeom>
                        <a:avLst/>
                        <a:gdLst>
                          <a:gd name="T0" fmla="*/ 43 w 57"/>
                          <a:gd name="T1" fmla="*/ 0 h 29"/>
                          <a:gd name="T2" fmla="*/ 14 w 57"/>
                          <a:gd name="T3" fmla="*/ 0 h 29"/>
                          <a:gd name="T4" fmla="*/ 0 w 57"/>
                          <a:gd name="T5" fmla="*/ 15 h 29"/>
                          <a:gd name="T6" fmla="*/ 14 w 57"/>
                          <a:gd name="T7" fmla="*/ 29 h 29"/>
                          <a:gd name="T8" fmla="*/ 43 w 57"/>
                          <a:gd name="T9" fmla="*/ 29 h 29"/>
                          <a:gd name="T10" fmla="*/ 57 w 57"/>
                          <a:gd name="T11" fmla="*/ 15 h 29"/>
                          <a:gd name="T12" fmla="*/ 43 w 57"/>
                          <a:gd name="T13" fmla="*/ 0 h 29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</a:cxnLst>
                        <a:rect l="0" t="0" r="r" b="b"/>
                        <a:pathLst>
                          <a:path w="57" h="29">
                            <a:moveTo>
                              <a:pt x="43" y="0"/>
                            </a:moveTo>
                            <a:cubicBezTo>
                              <a:pt x="14" y="0"/>
                              <a:pt x="14" y="0"/>
                              <a:pt x="14" y="0"/>
                            </a:cubicBezTo>
                            <a:cubicBezTo>
                              <a:pt x="6" y="0"/>
                              <a:pt x="0" y="7"/>
                              <a:pt x="0" y="15"/>
                            </a:cubicBezTo>
                            <a:cubicBezTo>
                              <a:pt x="0" y="23"/>
                              <a:pt x="6" y="29"/>
                              <a:pt x="14" y="29"/>
                            </a:cubicBezTo>
                            <a:cubicBezTo>
                              <a:pt x="43" y="29"/>
                              <a:pt x="43" y="29"/>
                              <a:pt x="43" y="29"/>
                            </a:cubicBezTo>
                            <a:cubicBezTo>
                              <a:pt x="51" y="29"/>
                              <a:pt x="57" y="23"/>
                              <a:pt x="57" y="15"/>
                            </a:cubicBezTo>
                            <a:cubicBezTo>
                              <a:pt x="57" y="7"/>
                              <a:pt x="51" y="0"/>
                              <a:pt x="43" y="0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 sz="1200" dirty="0"/>
                      </a:p>
                    </p:txBody>
                  </p:sp>
                  <p:sp>
                    <p:nvSpPr>
                      <p:cNvPr id="1413" name="Freeform 34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703763" y="2478088"/>
                        <a:ext cx="50800" cy="25400"/>
                      </a:xfrm>
                      <a:custGeom>
                        <a:avLst/>
                        <a:gdLst>
                          <a:gd name="T0" fmla="*/ 44 w 58"/>
                          <a:gd name="T1" fmla="*/ 0 h 29"/>
                          <a:gd name="T2" fmla="*/ 15 w 58"/>
                          <a:gd name="T3" fmla="*/ 0 h 29"/>
                          <a:gd name="T4" fmla="*/ 0 w 58"/>
                          <a:gd name="T5" fmla="*/ 15 h 29"/>
                          <a:gd name="T6" fmla="*/ 15 w 58"/>
                          <a:gd name="T7" fmla="*/ 29 h 29"/>
                          <a:gd name="T8" fmla="*/ 44 w 58"/>
                          <a:gd name="T9" fmla="*/ 29 h 29"/>
                          <a:gd name="T10" fmla="*/ 58 w 58"/>
                          <a:gd name="T11" fmla="*/ 15 h 29"/>
                          <a:gd name="T12" fmla="*/ 44 w 58"/>
                          <a:gd name="T13" fmla="*/ 0 h 29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</a:cxnLst>
                        <a:rect l="0" t="0" r="r" b="b"/>
                        <a:pathLst>
                          <a:path w="58" h="29">
                            <a:moveTo>
                              <a:pt x="44" y="0"/>
                            </a:moveTo>
                            <a:cubicBezTo>
                              <a:pt x="15" y="0"/>
                              <a:pt x="15" y="0"/>
                              <a:pt x="15" y="0"/>
                            </a:cubicBezTo>
                            <a:cubicBezTo>
                              <a:pt x="7" y="0"/>
                              <a:pt x="0" y="7"/>
                              <a:pt x="0" y="15"/>
                            </a:cubicBezTo>
                            <a:cubicBezTo>
                              <a:pt x="0" y="23"/>
                              <a:pt x="7" y="29"/>
                              <a:pt x="15" y="29"/>
                            </a:cubicBezTo>
                            <a:cubicBezTo>
                              <a:pt x="44" y="29"/>
                              <a:pt x="44" y="29"/>
                              <a:pt x="44" y="29"/>
                            </a:cubicBezTo>
                            <a:cubicBezTo>
                              <a:pt x="51" y="29"/>
                              <a:pt x="58" y="23"/>
                              <a:pt x="58" y="15"/>
                            </a:cubicBezTo>
                            <a:cubicBezTo>
                              <a:pt x="58" y="7"/>
                              <a:pt x="51" y="0"/>
                              <a:pt x="44" y="0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 sz="1200" dirty="0"/>
                      </a:p>
                    </p:txBody>
                  </p:sp>
                  <p:sp>
                    <p:nvSpPr>
                      <p:cNvPr id="1414" name="Freeform 35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625976" y="2478088"/>
                        <a:ext cx="52388" cy="25400"/>
                      </a:xfrm>
                      <a:custGeom>
                        <a:avLst/>
                        <a:gdLst>
                          <a:gd name="T0" fmla="*/ 43 w 58"/>
                          <a:gd name="T1" fmla="*/ 0 h 29"/>
                          <a:gd name="T2" fmla="*/ 15 w 58"/>
                          <a:gd name="T3" fmla="*/ 0 h 29"/>
                          <a:gd name="T4" fmla="*/ 0 w 58"/>
                          <a:gd name="T5" fmla="*/ 15 h 29"/>
                          <a:gd name="T6" fmla="*/ 15 w 58"/>
                          <a:gd name="T7" fmla="*/ 29 h 29"/>
                          <a:gd name="T8" fmla="*/ 43 w 58"/>
                          <a:gd name="T9" fmla="*/ 29 h 29"/>
                          <a:gd name="T10" fmla="*/ 58 w 58"/>
                          <a:gd name="T11" fmla="*/ 15 h 29"/>
                          <a:gd name="T12" fmla="*/ 43 w 58"/>
                          <a:gd name="T13" fmla="*/ 0 h 29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</a:cxnLst>
                        <a:rect l="0" t="0" r="r" b="b"/>
                        <a:pathLst>
                          <a:path w="58" h="29">
                            <a:moveTo>
                              <a:pt x="43" y="0"/>
                            </a:moveTo>
                            <a:cubicBezTo>
                              <a:pt x="15" y="0"/>
                              <a:pt x="15" y="0"/>
                              <a:pt x="15" y="0"/>
                            </a:cubicBezTo>
                            <a:cubicBezTo>
                              <a:pt x="7" y="0"/>
                              <a:pt x="0" y="7"/>
                              <a:pt x="0" y="15"/>
                            </a:cubicBezTo>
                            <a:cubicBezTo>
                              <a:pt x="0" y="23"/>
                              <a:pt x="7" y="29"/>
                              <a:pt x="15" y="29"/>
                            </a:cubicBezTo>
                            <a:cubicBezTo>
                              <a:pt x="43" y="29"/>
                              <a:pt x="43" y="29"/>
                              <a:pt x="43" y="29"/>
                            </a:cubicBezTo>
                            <a:cubicBezTo>
                              <a:pt x="51" y="29"/>
                              <a:pt x="58" y="23"/>
                              <a:pt x="58" y="15"/>
                            </a:cubicBezTo>
                            <a:cubicBezTo>
                              <a:pt x="58" y="7"/>
                              <a:pt x="51" y="0"/>
                              <a:pt x="43" y="0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 sz="1200" dirty="0"/>
                      </a:p>
                    </p:txBody>
                  </p:sp>
                  <p:sp>
                    <p:nvSpPr>
                      <p:cNvPr id="1415" name="Freeform 38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859338" y="2473325"/>
                        <a:ext cx="52388" cy="30163"/>
                      </a:xfrm>
                      <a:custGeom>
                        <a:avLst/>
                        <a:gdLst>
                          <a:gd name="T0" fmla="*/ 39 w 58"/>
                          <a:gd name="T1" fmla="*/ 2 h 34"/>
                          <a:gd name="T2" fmla="*/ 14 w 58"/>
                          <a:gd name="T3" fmla="*/ 5 h 34"/>
                          <a:gd name="T4" fmla="*/ 0 w 58"/>
                          <a:gd name="T5" fmla="*/ 20 h 34"/>
                          <a:gd name="T6" fmla="*/ 14 w 58"/>
                          <a:gd name="T7" fmla="*/ 34 h 34"/>
                          <a:gd name="T8" fmla="*/ 14 w 58"/>
                          <a:gd name="T9" fmla="*/ 34 h 34"/>
                          <a:gd name="T10" fmla="*/ 46 w 58"/>
                          <a:gd name="T11" fmla="*/ 30 h 34"/>
                          <a:gd name="T12" fmla="*/ 56 w 58"/>
                          <a:gd name="T13" fmla="*/ 12 h 34"/>
                          <a:gd name="T14" fmla="*/ 39 w 58"/>
                          <a:gd name="T15" fmla="*/ 2 h 34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</a:cxnLst>
                        <a:rect l="0" t="0" r="r" b="b"/>
                        <a:pathLst>
                          <a:path w="58" h="34">
                            <a:moveTo>
                              <a:pt x="39" y="2"/>
                            </a:moveTo>
                            <a:cubicBezTo>
                              <a:pt x="31" y="4"/>
                              <a:pt x="22" y="5"/>
                              <a:pt x="14" y="5"/>
                            </a:cubicBezTo>
                            <a:cubicBezTo>
                              <a:pt x="6" y="5"/>
                              <a:pt x="0" y="12"/>
                              <a:pt x="0" y="20"/>
                            </a:cubicBezTo>
                            <a:cubicBezTo>
                              <a:pt x="0" y="28"/>
                              <a:pt x="6" y="34"/>
                              <a:pt x="14" y="34"/>
                            </a:cubicBezTo>
                            <a:cubicBezTo>
                              <a:pt x="14" y="34"/>
                              <a:pt x="14" y="34"/>
                              <a:pt x="14" y="34"/>
                            </a:cubicBezTo>
                            <a:cubicBezTo>
                              <a:pt x="25" y="34"/>
                              <a:pt x="36" y="32"/>
                              <a:pt x="46" y="30"/>
                            </a:cubicBezTo>
                            <a:cubicBezTo>
                              <a:pt x="54" y="28"/>
                              <a:pt x="58" y="20"/>
                              <a:pt x="56" y="12"/>
                            </a:cubicBezTo>
                            <a:cubicBezTo>
                              <a:pt x="55" y="5"/>
                              <a:pt x="47" y="0"/>
                              <a:pt x="39" y="2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 sz="1200" dirty="0"/>
                      </a:p>
                    </p:txBody>
                  </p:sp>
                </p:grpSp>
                <p:sp>
                  <p:nvSpPr>
                    <p:cNvPr id="1392" name="Freeform 12"/>
                    <p:cNvSpPr>
                      <a:spLocks noEditPoints="1"/>
                    </p:cNvSpPr>
                    <p:nvPr/>
                  </p:nvSpPr>
                  <p:spPr bwMode="auto">
                    <a:xfrm>
                      <a:off x="5406483" y="2446478"/>
                      <a:ext cx="214941" cy="191168"/>
                    </a:xfrm>
                    <a:custGeom>
                      <a:avLst/>
                      <a:gdLst>
                        <a:gd name="T0" fmla="*/ 419 w 494"/>
                        <a:gd name="T1" fmla="*/ 299 h 448"/>
                        <a:gd name="T2" fmla="*/ 403 w 494"/>
                        <a:gd name="T3" fmla="*/ 301 h 448"/>
                        <a:gd name="T4" fmla="*/ 302 w 494"/>
                        <a:gd name="T5" fmla="*/ 126 h 448"/>
                        <a:gd name="T6" fmla="*/ 322 w 494"/>
                        <a:gd name="T7" fmla="*/ 75 h 448"/>
                        <a:gd name="T8" fmla="*/ 247 w 494"/>
                        <a:gd name="T9" fmla="*/ 0 h 448"/>
                        <a:gd name="T10" fmla="*/ 173 w 494"/>
                        <a:gd name="T11" fmla="*/ 75 h 448"/>
                        <a:gd name="T12" fmla="*/ 193 w 494"/>
                        <a:gd name="T13" fmla="*/ 126 h 448"/>
                        <a:gd name="T14" fmla="*/ 91 w 494"/>
                        <a:gd name="T15" fmla="*/ 301 h 448"/>
                        <a:gd name="T16" fmla="*/ 75 w 494"/>
                        <a:gd name="T17" fmla="*/ 299 h 448"/>
                        <a:gd name="T18" fmla="*/ 0 w 494"/>
                        <a:gd name="T19" fmla="*/ 373 h 448"/>
                        <a:gd name="T20" fmla="*/ 75 w 494"/>
                        <a:gd name="T21" fmla="*/ 448 h 448"/>
                        <a:gd name="T22" fmla="*/ 146 w 494"/>
                        <a:gd name="T23" fmla="*/ 395 h 448"/>
                        <a:gd name="T24" fmla="*/ 349 w 494"/>
                        <a:gd name="T25" fmla="*/ 395 h 448"/>
                        <a:gd name="T26" fmla="*/ 419 w 494"/>
                        <a:gd name="T27" fmla="*/ 448 h 448"/>
                        <a:gd name="T28" fmla="*/ 494 w 494"/>
                        <a:gd name="T29" fmla="*/ 373 h 448"/>
                        <a:gd name="T30" fmla="*/ 419 w 494"/>
                        <a:gd name="T31" fmla="*/ 299 h 448"/>
                        <a:gd name="T32" fmla="*/ 349 w 494"/>
                        <a:gd name="T33" fmla="*/ 351 h 448"/>
                        <a:gd name="T34" fmla="*/ 146 w 494"/>
                        <a:gd name="T35" fmla="*/ 351 h 448"/>
                        <a:gd name="T36" fmla="*/ 130 w 494"/>
                        <a:gd name="T37" fmla="*/ 323 h 448"/>
                        <a:gd name="T38" fmla="*/ 231 w 494"/>
                        <a:gd name="T39" fmla="*/ 148 h 448"/>
                        <a:gd name="T40" fmla="*/ 247 w 494"/>
                        <a:gd name="T41" fmla="*/ 150 h 448"/>
                        <a:gd name="T42" fmla="*/ 264 w 494"/>
                        <a:gd name="T43" fmla="*/ 148 h 448"/>
                        <a:gd name="T44" fmla="*/ 365 w 494"/>
                        <a:gd name="T45" fmla="*/ 323 h 448"/>
                        <a:gd name="T46" fmla="*/ 349 w 494"/>
                        <a:gd name="T47" fmla="*/ 351 h 44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</a:cxnLst>
                      <a:rect l="0" t="0" r="r" b="b"/>
                      <a:pathLst>
                        <a:path w="494" h="448">
                          <a:moveTo>
                            <a:pt x="419" y="299"/>
                          </a:moveTo>
                          <a:cubicBezTo>
                            <a:pt x="414" y="299"/>
                            <a:pt x="408" y="300"/>
                            <a:pt x="403" y="301"/>
                          </a:cubicBezTo>
                          <a:cubicBezTo>
                            <a:pt x="302" y="126"/>
                            <a:pt x="302" y="126"/>
                            <a:pt x="302" y="126"/>
                          </a:cubicBezTo>
                          <a:cubicBezTo>
                            <a:pt x="314" y="112"/>
                            <a:pt x="322" y="95"/>
                            <a:pt x="322" y="75"/>
                          </a:cubicBezTo>
                          <a:cubicBezTo>
                            <a:pt x="322" y="34"/>
                            <a:pt x="288" y="0"/>
                            <a:pt x="247" y="0"/>
                          </a:cubicBezTo>
                          <a:cubicBezTo>
                            <a:pt x="206" y="0"/>
                            <a:pt x="173" y="34"/>
                            <a:pt x="173" y="75"/>
                          </a:cubicBezTo>
                          <a:cubicBezTo>
                            <a:pt x="173" y="95"/>
                            <a:pt x="180" y="112"/>
                            <a:pt x="193" y="126"/>
                          </a:cubicBezTo>
                          <a:cubicBezTo>
                            <a:pt x="91" y="301"/>
                            <a:pt x="91" y="301"/>
                            <a:pt x="91" y="301"/>
                          </a:cubicBezTo>
                          <a:cubicBezTo>
                            <a:pt x="86" y="300"/>
                            <a:pt x="81" y="299"/>
                            <a:pt x="75" y="299"/>
                          </a:cubicBezTo>
                          <a:cubicBezTo>
                            <a:pt x="34" y="299"/>
                            <a:pt x="0" y="332"/>
                            <a:pt x="0" y="373"/>
                          </a:cubicBezTo>
                          <a:cubicBezTo>
                            <a:pt x="0" y="415"/>
                            <a:pt x="34" y="448"/>
                            <a:pt x="75" y="448"/>
                          </a:cubicBezTo>
                          <a:cubicBezTo>
                            <a:pt x="108" y="448"/>
                            <a:pt x="136" y="426"/>
                            <a:pt x="146" y="395"/>
                          </a:cubicBezTo>
                          <a:cubicBezTo>
                            <a:pt x="349" y="395"/>
                            <a:pt x="349" y="395"/>
                            <a:pt x="349" y="395"/>
                          </a:cubicBezTo>
                          <a:cubicBezTo>
                            <a:pt x="358" y="426"/>
                            <a:pt x="386" y="448"/>
                            <a:pt x="419" y="448"/>
                          </a:cubicBezTo>
                          <a:cubicBezTo>
                            <a:pt x="461" y="448"/>
                            <a:pt x="494" y="415"/>
                            <a:pt x="494" y="373"/>
                          </a:cubicBezTo>
                          <a:cubicBezTo>
                            <a:pt x="494" y="332"/>
                            <a:pt x="461" y="299"/>
                            <a:pt x="419" y="299"/>
                          </a:cubicBezTo>
                          <a:close/>
                          <a:moveTo>
                            <a:pt x="349" y="351"/>
                          </a:moveTo>
                          <a:cubicBezTo>
                            <a:pt x="146" y="351"/>
                            <a:pt x="146" y="351"/>
                            <a:pt x="146" y="351"/>
                          </a:cubicBezTo>
                          <a:cubicBezTo>
                            <a:pt x="142" y="341"/>
                            <a:pt x="137" y="331"/>
                            <a:pt x="130" y="323"/>
                          </a:cubicBezTo>
                          <a:cubicBezTo>
                            <a:pt x="231" y="148"/>
                            <a:pt x="231" y="148"/>
                            <a:pt x="231" y="148"/>
                          </a:cubicBezTo>
                          <a:cubicBezTo>
                            <a:pt x="236" y="149"/>
                            <a:pt x="242" y="150"/>
                            <a:pt x="247" y="150"/>
                          </a:cubicBezTo>
                          <a:cubicBezTo>
                            <a:pt x="253" y="150"/>
                            <a:pt x="258" y="149"/>
                            <a:pt x="264" y="148"/>
                          </a:cubicBezTo>
                          <a:cubicBezTo>
                            <a:pt x="365" y="323"/>
                            <a:pt x="365" y="323"/>
                            <a:pt x="365" y="323"/>
                          </a:cubicBezTo>
                          <a:cubicBezTo>
                            <a:pt x="358" y="331"/>
                            <a:pt x="352" y="341"/>
                            <a:pt x="349" y="351"/>
                          </a:cubicBezTo>
                          <a:close/>
                        </a:path>
                      </a:pathLst>
                    </a:custGeom>
                    <a:solidFill>
                      <a:schemeClr val="bg1"/>
                    </a:solidFill>
                    <a:ln>
                      <a:noFill/>
                    </a:ln>
                    <a:ex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sz="1200" dirty="0"/>
                    </a:p>
                  </p:txBody>
                </p:sp>
              </p:grpSp>
            </p:grpSp>
          </p:grpSp>
        </p:grpSp>
      </p:grpSp>
      <p:grpSp>
        <p:nvGrpSpPr>
          <p:cNvPr id="2240" name="Group 2239"/>
          <p:cNvGrpSpPr/>
          <p:nvPr/>
        </p:nvGrpSpPr>
        <p:grpSpPr>
          <a:xfrm>
            <a:off x="4161953" y="3528578"/>
            <a:ext cx="1376825" cy="887923"/>
            <a:chOff x="3560849" y="2605232"/>
            <a:chExt cx="1376825" cy="887923"/>
          </a:xfrm>
        </p:grpSpPr>
        <p:sp>
          <p:nvSpPr>
            <p:cNvPr id="2241" name="Rounded Rectangle 2240"/>
            <p:cNvSpPr/>
            <p:nvPr/>
          </p:nvSpPr>
          <p:spPr bwMode="auto">
            <a:xfrm>
              <a:off x="3682554" y="2615006"/>
              <a:ext cx="1161947" cy="878149"/>
            </a:xfrm>
            <a:prstGeom prst="roundRect">
              <a:avLst>
                <a:gd name="adj" fmla="val 7065"/>
              </a:avLst>
            </a:prstGeom>
            <a:solidFill>
              <a:sysClr val="window" lastClr="FFFFFF"/>
            </a:solidFill>
            <a:ln w="9525" cap="flat" cmpd="sng" algn="ctr">
              <a:solidFill>
                <a:sysClr val="window" lastClr="FFFFFF">
                  <a:lumMod val="50000"/>
                </a:sysClr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1917" tIns="60958" rIns="121917" bIns="60958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ＭＳ Ｐゴシック" pitchFamily="-12" charset="-128"/>
                <a:cs typeface="ＭＳ Ｐゴシック" pitchFamily="-12" charset="-128"/>
              </a:endParaRPr>
            </a:p>
          </p:txBody>
        </p:sp>
        <p:grpSp>
          <p:nvGrpSpPr>
            <p:cNvPr id="2242" name="Group 2241"/>
            <p:cNvGrpSpPr/>
            <p:nvPr/>
          </p:nvGrpSpPr>
          <p:grpSpPr>
            <a:xfrm>
              <a:off x="3560849" y="2605232"/>
              <a:ext cx="1376825" cy="829021"/>
              <a:chOff x="4587685" y="3159141"/>
              <a:chExt cx="1376825" cy="829021"/>
            </a:xfrm>
          </p:grpSpPr>
          <p:sp>
            <p:nvSpPr>
              <p:cNvPr id="2243" name="TextBox 2242"/>
              <p:cNvSpPr txBox="1"/>
              <p:nvPr/>
            </p:nvSpPr>
            <p:spPr>
              <a:xfrm>
                <a:off x="4587685" y="3159141"/>
                <a:ext cx="1376825" cy="250064"/>
              </a:xfrm>
              <a:prstGeom prst="rect">
                <a:avLst/>
              </a:prstGeom>
              <a:noFill/>
            </p:spPr>
            <p:txBody>
              <a:bodyPr wrap="square" lIns="121917" tIns="60958" rIns="121917" bIns="60958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Franklin Gothic Book"/>
                    <a:cs typeface="Franklin Gothic Book"/>
                  </a:rPr>
                  <a:t>Optimization Services</a:t>
                </a:r>
              </a:p>
            </p:txBody>
          </p:sp>
          <p:grpSp>
            <p:nvGrpSpPr>
              <p:cNvPr id="2244" name="Group 2243"/>
              <p:cNvGrpSpPr/>
              <p:nvPr/>
            </p:nvGrpSpPr>
            <p:grpSpPr>
              <a:xfrm>
                <a:off x="4841618" y="3432652"/>
                <a:ext cx="935142" cy="555510"/>
                <a:chOff x="3436473" y="2986823"/>
                <a:chExt cx="935142" cy="555510"/>
              </a:xfrm>
            </p:grpSpPr>
            <p:grpSp>
              <p:nvGrpSpPr>
                <p:cNvPr id="2245" name="Group 2244"/>
                <p:cNvGrpSpPr/>
                <p:nvPr/>
              </p:nvGrpSpPr>
              <p:grpSpPr>
                <a:xfrm>
                  <a:off x="3446205" y="2986823"/>
                  <a:ext cx="309857" cy="268010"/>
                  <a:chOff x="5310724" y="2352924"/>
                  <a:chExt cx="398754" cy="374816"/>
                </a:xfrm>
              </p:grpSpPr>
              <p:sp>
                <p:nvSpPr>
                  <p:cNvPr id="2386" name="Rounded Rectangle 2385"/>
                  <p:cNvSpPr/>
                  <p:nvPr/>
                </p:nvSpPr>
                <p:spPr>
                  <a:xfrm>
                    <a:off x="5351561" y="2386601"/>
                    <a:ext cx="308105" cy="310923"/>
                  </a:xfrm>
                  <a:prstGeom prst="roundRect">
                    <a:avLst/>
                  </a:prstGeom>
                  <a:solidFill>
                    <a:srgbClr val="9BBB59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/>
                      <a:ea typeface=""/>
                      <a:cs typeface=""/>
                    </a:endParaRPr>
                  </a:p>
                </p:txBody>
              </p:sp>
              <p:grpSp>
                <p:nvGrpSpPr>
                  <p:cNvPr id="2387" name="Group 2386"/>
                  <p:cNvGrpSpPr/>
                  <p:nvPr/>
                </p:nvGrpSpPr>
                <p:grpSpPr>
                  <a:xfrm>
                    <a:off x="5310724" y="2352924"/>
                    <a:ext cx="398754" cy="374816"/>
                    <a:chOff x="5310724" y="2352924"/>
                    <a:chExt cx="398754" cy="374816"/>
                  </a:xfrm>
                </p:grpSpPr>
                <p:grpSp>
                  <p:nvGrpSpPr>
                    <p:cNvPr id="2388" name="Group 2387"/>
                    <p:cNvGrpSpPr/>
                    <p:nvPr/>
                  </p:nvGrpSpPr>
                  <p:grpSpPr>
                    <a:xfrm rot="5400000">
                      <a:off x="5322693" y="2340955"/>
                      <a:ext cx="374816" cy="398754"/>
                      <a:chOff x="4471988" y="1985963"/>
                      <a:chExt cx="527051" cy="517525"/>
                    </a:xfrm>
                  </p:grpSpPr>
                  <p:sp>
                    <p:nvSpPr>
                      <p:cNvPr id="2390" name="Freeform 13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471988" y="2117725"/>
                        <a:ext cx="25400" cy="50800"/>
                      </a:xfrm>
                      <a:custGeom>
                        <a:avLst/>
                        <a:gdLst>
                          <a:gd name="T0" fmla="*/ 14 w 29"/>
                          <a:gd name="T1" fmla="*/ 57 h 57"/>
                          <a:gd name="T2" fmla="*/ 29 w 29"/>
                          <a:gd name="T3" fmla="*/ 43 h 57"/>
                          <a:gd name="T4" fmla="*/ 29 w 29"/>
                          <a:gd name="T5" fmla="*/ 14 h 57"/>
                          <a:gd name="T6" fmla="*/ 14 w 29"/>
                          <a:gd name="T7" fmla="*/ 0 h 57"/>
                          <a:gd name="T8" fmla="*/ 0 w 29"/>
                          <a:gd name="T9" fmla="*/ 14 h 57"/>
                          <a:gd name="T10" fmla="*/ 0 w 29"/>
                          <a:gd name="T11" fmla="*/ 43 h 57"/>
                          <a:gd name="T12" fmla="*/ 14 w 29"/>
                          <a:gd name="T13" fmla="*/ 57 h 57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</a:cxnLst>
                        <a:rect l="0" t="0" r="r" b="b"/>
                        <a:pathLst>
                          <a:path w="29" h="57">
                            <a:moveTo>
                              <a:pt x="14" y="57"/>
                            </a:moveTo>
                            <a:cubicBezTo>
                              <a:pt x="22" y="57"/>
                              <a:pt x="29" y="51"/>
                              <a:pt x="29" y="43"/>
                            </a:cubicBezTo>
                            <a:cubicBezTo>
                              <a:pt x="29" y="14"/>
                              <a:pt x="29" y="14"/>
                              <a:pt x="29" y="14"/>
                            </a:cubicBezTo>
                            <a:cubicBezTo>
                              <a:pt x="29" y="6"/>
                              <a:pt x="22" y="0"/>
                              <a:pt x="14" y="0"/>
                            </a:cubicBezTo>
                            <a:cubicBezTo>
                              <a:pt x="7" y="0"/>
                              <a:pt x="0" y="6"/>
                              <a:pt x="0" y="14"/>
                            </a:cubicBezTo>
                            <a:cubicBezTo>
                              <a:pt x="0" y="43"/>
                              <a:pt x="0" y="43"/>
                              <a:pt x="0" y="43"/>
                            </a:cubicBezTo>
                            <a:cubicBezTo>
                              <a:pt x="0" y="51"/>
                              <a:pt x="7" y="57"/>
                              <a:pt x="14" y="57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2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cs typeface=""/>
                        </a:endParaRPr>
                      </a:p>
                    </p:txBody>
                  </p:sp>
                  <p:sp>
                    <p:nvSpPr>
                      <p:cNvPr id="2391" name="Freeform 14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471988" y="2271713"/>
                        <a:ext cx="25400" cy="52388"/>
                      </a:xfrm>
                      <a:custGeom>
                        <a:avLst/>
                        <a:gdLst>
                          <a:gd name="T0" fmla="*/ 14 w 29"/>
                          <a:gd name="T1" fmla="*/ 58 h 58"/>
                          <a:gd name="T2" fmla="*/ 29 w 29"/>
                          <a:gd name="T3" fmla="*/ 43 h 58"/>
                          <a:gd name="T4" fmla="*/ 29 w 29"/>
                          <a:gd name="T5" fmla="*/ 15 h 58"/>
                          <a:gd name="T6" fmla="*/ 14 w 29"/>
                          <a:gd name="T7" fmla="*/ 0 h 58"/>
                          <a:gd name="T8" fmla="*/ 0 w 29"/>
                          <a:gd name="T9" fmla="*/ 15 h 58"/>
                          <a:gd name="T10" fmla="*/ 0 w 29"/>
                          <a:gd name="T11" fmla="*/ 43 h 58"/>
                          <a:gd name="T12" fmla="*/ 14 w 29"/>
                          <a:gd name="T13" fmla="*/ 58 h 58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</a:cxnLst>
                        <a:rect l="0" t="0" r="r" b="b"/>
                        <a:pathLst>
                          <a:path w="29" h="58">
                            <a:moveTo>
                              <a:pt x="14" y="58"/>
                            </a:moveTo>
                            <a:cubicBezTo>
                              <a:pt x="22" y="58"/>
                              <a:pt x="29" y="51"/>
                              <a:pt x="29" y="43"/>
                            </a:cubicBezTo>
                            <a:cubicBezTo>
                              <a:pt x="29" y="15"/>
                              <a:pt x="29" y="15"/>
                              <a:pt x="29" y="15"/>
                            </a:cubicBezTo>
                            <a:cubicBezTo>
                              <a:pt x="29" y="7"/>
                              <a:pt x="22" y="0"/>
                              <a:pt x="14" y="0"/>
                            </a:cubicBezTo>
                            <a:cubicBezTo>
                              <a:pt x="7" y="0"/>
                              <a:pt x="0" y="7"/>
                              <a:pt x="0" y="15"/>
                            </a:cubicBezTo>
                            <a:cubicBezTo>
                              <a:pt x="0" y="43"/>
                              <a:pt x="0" y="43"/>
                              <a:pt x="0" y="43"/>
                            </a:cubicBezTo>
                            <a:cubicBezTo>
                              <a:pt x="0" y="51"/>
                              <a:pt x="7" y="58"/>
                              <a:pt x="14" y="58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2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cs typeface=""/>
                        </a:endParaRPr>
                      </a:p>
                    </p:txBody>
                  </p:sp>
                  <p:sp>
                    <p:nvSpPr>
                      <p:cNvPr id="2392" name="Freeform 15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487863" y="2422525"/>
                        <a:ext cx="44450" cy="47625"/>
                      </a:xfrm>
                      <a:custGeom>
                        <a:avLst/>
                        <a:gdLst>
                          <a:gd name="T0" fmla="*/ 29 w 50"/>
                          <a:gd name="T1" fmla="*/ 8 h 53"/>
                          <a:gd name="T2" fmla="*/ 9 w 50"/>
                          <a:gd name="T3" fmla="*/ 4 h 53"/>
                          <a:gd name="T4" fmla="*/ 4 w 50"/>
                          <a:gd name="T5" fmla="*/ 24 h 53"/>
                          <a:gd name="T6" fmla="*/ 24 w 50"/>
                          <a:gd name="T7" fmla="*/ 49 h 53"/>
                          <a:gd name="T8" fmla="*/ 34 w 50"/>
                          <a:gd name="T9" fmla="*/ 53 h 53"/>
                          <a:gd name="T10" fmla="*/ 45 w 50"/>
                          <a:gd name="T11" fmla="*/ 49 h 53"/>
                          <a:gd name="T12" fmla="*/ 45 w 50"/>
                          <a:gd name="T13" fmla="*/ 28 h 53"/>
                          <a:gd name="T14" fmla="*/ 29 w 50"/>
                          <a:gd name="T15" fmla="*/ 8 h 53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</a:cxnLst>
                        <a:rect l="0" t="0" r="r" b="b"/>
                        <a:pathLst>
                          <a:path w="50" h="53">
                            <a:moveTo>
                              <a:pt x="29" y="8"/>
                            </a:moveTo>
                            <a:cubicBezTo>
                              <a:pt x="24" y="2"/>
                              <a:pt x="15" y="0"/>
                              <a:pt x="9" y="4"/>
                            </a:cubicBezTo>
                            <a:cubicBezTo>
                              <a:pt x="2" y="8"/>
                              <a:pt x="0" y="17"/>
                              <a:pt x="4" y="24"/>
                            </a:cubicBezTo>
                            <a:cubicBezTo>
                              <a:pt x="10" y="33"/>
                              <a:pt x="17" y="41"/>
                              <a:pt x="24" y="49"/>
                            </a:cubicBezTo>
                            <a:cubicBezTo>
                              <a:pt x="27" y="51"/>
                              <a:pt x="31" y="53"/>
                              <a:pt x="34" y="53"/>
                            </a:cubicBezTo>
                            <a:cubicBezTo>
                              <a:pt x="38" y="53"/>
                              <a:pt x="42" y="51"/>
                              <a:pt x="45" y="49"/>
                            </a:cubicBezTo>
                            <a:cubicBezTo>
                              <a:pt x="50" y="43"/>
                              <a:pt x="50" y="34"/>
                              <a:pt x="45" y="28"/>
                            </a:cubicBezTo>
                            <a:cubicBezTo>
                              <a:pt x="39" y="22"/>
                              <a:pt x="33" y="15"/>
                              <a:pt x="29" y="8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2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cs typeface=""/>
                        </a:endParaRPr>
                      </a:p>
                    </p:txBody>
                  </p:sp>
                  <p:sp>
                    <p:nvSpPr>
                      <p:cNvPr id="2393" name="Freeform 16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471988" y="2193925"/>
                        <a:ext cx="25400" cy="52388"/>
                      </a:xfrm>
                      <a:custGeom>
                        <a:avLst/>
                        <a:gdLst>
                          <a:gd name="T0" fmla="*/ 14 w 29"/>
                          <a:gd name="T1" fmla="*/ 58 h 58"/>
                          <a:gd name="T2" fmla="*/ 29 w 29"/>
                          <a:gd name="T3" fmla="*/ 43 h 58"/>
                          <a:gd name="T4" fmla="*/ 29 w 29"/>
                          <a:gd name="T5" fmla="*/ 14 h 58"/>
                          <a:gd name="T6" fmla="*/ 14 w 29"/>
                          <a:gd name="T7" fmla="*/ 0 h 58"/>
                          <a:gd name="T8" fmla="*/ 0 w 29"/>
                          <a:gd name="T9" fmla="*/ 14 h 58"/>
                          <a:gd name="T10" fmla="*/ 0 w 29"/>
                          <a:gd name="T11" fmla="*/ 43 h 58"/>
                          <a:gd name="T12" fmla="*/ 14 w 29"/>
                          <a:gd name="T13" fmla="*/ 58 h 58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</a:cxnLst>
                        <a:rect l="0" t="0" r="r" b="b"/>
                        <a:pathLst>
                          <a:path w="29" h="58">
                            <a:moveTo>
                              <a:pt x="14" y="58"/>
                            </a:moveTo>
                            <a:cubicBezTo>
                              <a:pt x="22" y="58"/>
                              <a:pt x="29" y="51"/>
                              <a:pt x="29" y="43"/>
                            </a:cubicBezTo>
                            <a:cubicBezTo>
                              <a:pt x="29" y="14"/>
                              <a:pt x="29" y="14"/>
                              <a:pt x="29" y="14"/>
                            </a:cubicBezTo>
                            <a:cubicBezTo>
                              <a:pt x="29" y="6"/>
                              <a:pt x="22" y="0"/>
                              <a:pt x="14" y="0"/>
                            </a:cubicBezTo>
                            <a:cubicBezTo>
                              <a:pt x="7" y="0"/>
                              <a:pt x="0" y="6"/>
                              <a:pt x="0" y="14"/>
                            </a:cubicBezTo>
                            <a:cubicBezTo>
                              <a:pt x="0" y="43"/>
                              <a:pt x="0" y="43"/>
                              <a:pt x="0" y="43"/>
                            </a:cubicBezTo>
                            <a:cubicBezTo>
                              <a:pt x="0" y="51"/>
                              <a:pt x="7" y="58"/>
                              <a:pt x="14" y="58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2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cs typeface=""/>
                        </a:endParaRPr>
                      </a:p>
                    </p:txBody>
                  </p:sp>
                  <p:sp>
                    <p:nvSpPr>
                      <p:cNvPr id="2394" name="Freeform 17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830763" y="1985963"/>
                        <a:ext cx="50800" cy="26988"/>
                      </a:xfrm>
                      <a:custGeom>
                        <a:avLst/>
                        <a:gdLst>
                          <a:gd name="T0" fmla="*/ 15 w 57"/>
                          <a:gd name="T1" fmla="*/ 29 h 29"/>
                          <a:gd name="T2" fmla="*/ 44 w 57"/>
                          <a:gd name="T3" fmla="*/ 29 h 29"/>
                          <a:gd name="T4" fmla="*/ 57 w 57"/>
                          <a:gd name="T5" fmla="*/ 15 h 29"/>
                          <a:gd name="T6" fmla="*/ 43 w 57"/>
                          <a:gd name="T7" fmla="*/ 0 h 29"/>
                          <a:gd name="T8" fmla="*/ 15 w 57"/>
                          <a:gd name="T9" fmla="*/ 0 h 29"/>
                          <a:gd name="T10" fmla="*/ 0 w 57"/>
                          <a:gd name="T11" fmla="*/ 15 h 29"/>
                          <a:gd name="T12" fmla="*/ 15 w 57"/>
                          <a:gd name="T13" fmla="*/ 29 h 29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</a:cxnLst>
                        <a:rect l="0" t="0" r="r" b="b"/>
                        <a:pathLst>
                          <a:path w="57" h="29">
                            <a:moveTo>
                              <a:pt x="15" y="29"/>
                            </a:moveTo>
                            <a:cubicBezTo>
                              <a:pt x="44" y="29"/>
                              <a:pt x="44" y="29"/>
                              <a:pt x="44" y="29"/>
                            </a:cubicBezTo>
                            <a:cubicBezTo>
                              <a:pt x="51" y="29"/>
                              <a:pt x="57" y="23"/>
                              <a:pt x="57" y="15"/>
                            </a:cubicBezTo>
                            <a:cubicBezTo>
                              <a:pt x="57" y="7"/>
                              <a:pt x="50" y="0"/>
                              <a:pt x="43" y="0"/>
                            </a:cubicBezTo>
                            <a:cubicBezTo>
                              <a:pt x="15" y="0"/>
                              <a:pt x="15" y="0"/>
                              <a:pt x="15" y="0"/>
                            </a:cubicBezTo>
                            <a:cubicBezTo>
                              <a:pt x="7" y="0"/>
                              <a:pt x="0" y="7"/>
                              <a:pt x="0" y="15"/>
                            </a:cubicBezTo>
                            <a:cubicBezTo>
                              <a:pt x="0" y="23"/>
                              <a:pt x="7" y="29"/>
                              <a:pt x="15" y="29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2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cs typeface=""/>
                        </a:endParaRPr>
                      </a:p>
                    </p:txBody>
                  </p:sp>
                  <p:sp>
                    <p:nvSpPr>
                      <p:cNvPr id="2395" name="Freeform 18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905376" y="1997075"/>
                        <a:ext cx="50800" cy="41275"/>
                      </a:xfrm>
                      <a:custGeom>
                        <a:avLst/>
                        <a:gdLst>
                          <a:gd name="T0" fmla="*/ 10 w 56"/>
                          <a:gd name="T1" fmla="*/ 30 h 47"/>
                          <a:gd name="T2" fmla="*/ 31 w 56"/>
                          <a:gd name="T3" fmla="*/ 43 h 47"/>
                          <a:gd name="T4" fmla="*/ 40 w 56"/>
                          <a:gd name="T5" fmla="*/ 47 h 47"/>
                          <a:gd name="T6" fmla="*/ 51 w 56"/>
                          <a:gd name="T7" fmla="*/ 41 h 47"/>
                          <a:gd name="T8" fmla="*/ 49 w 56"/>
                          <a:gd name="T9" fmla="*/ 21 h 47"/>
                          <a:gd name="T10" fmla="*/ 22 w 56"/>
                          <a:gd name="T11" fmla="*/ 4 h 47"/>
                          <a:gd name="T12" fmla="*/ 3 w 56"/>
                          <a:gd name="T13" fmla="*/ 11 h 47"/>
                          <a:gd name="T14" fmla="*/ 10 w 56"/>
                          <a:gd name="T15" fmla="*/ 30 h 47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</a:cxnLst>
                        <a:rect l="0" t="0" r="r" b="b"/>
                        <a:pathLst>
                          <a:path w="56" h="47">
                            <a:moveTo>
                              <a:pt x="10" y="30"/>
                            </a:moveTo>
                            <a:cubicBezTo>
                              <a:pt x="17" y="33"/>
                              <a:pt x="25" y="38"/>
                              <a:pt x="31" y="43"/>
                            </a:cubicBezTo>
                            <a:cubicBezTo>
                              <a:pt x="34" y="46"/>
                              <a:pt x="37" y="47"/>
                              <a:pt x="40" y="47"/>
                            </a:cubicBezTo>
                            <a:cubicBezTo>
                              <a:pt x="44" y="47"/>
                              <a:pt x="49" y="45"/>
                              <a:pt x="51" y="41"/>
                            </a:cubicBezTo>
                            <a:cubicBezTo>
                              <a:pt x="56" y="35"/>
                              <a:pt x="55" y="26"/>
                              <a:pt x="49" y="21"/>
                            </a:cubicBezTo>
                            <a:cubicBezTo>
                              <a:pt x="41" y="14"/>
                              <a:pt x="32" y="9"/>
                              <a:pt x="22" y="4"/>
                            </a:cubicBezTo>
                            <a:cubicBezTo>
                              <a:pt x="15" y="0"/>
                              <a:pt x="7" y="3"/>
                              <a:pt x="3" y="11"/>
                            </a:cubicBezTo>
                            <a:cubicBezTo>
                              <a:pt x="0" y="18"/>
                              <a:pt x="3" y="26"/>
                              <a:pt x="10" y="30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2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cs typeface=""/>
                        </a:endParaRPr>
                      </a:p>
                    </p:txBody>
                  </p:sp>
                  <p:sp>
                    <p:nvSpPr>
                      <p:cNvPr id="2396" name="Freeform 19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476751" y="2039938"/>
                        <a:ext cx="39688" cy="52388"/>
                      </a:xfrm>
                      <a:custGeom>
                        <a:avLst/>
                        <a:gdLst>
                          <a:gd name="T0" fmla="*/ 12 w 45"/>
                          <a:gd name="T1" fmla="*/ 56 h 57"/>
                          <a:gd name="T2" fmla="*/ 16 w 45"/>
                          <a:gd name="T3" fmla="*/ 57 h 57"/>
                          <a:gd name="T4" fmla="*/ 30 w 45"/>
                          <a:gd name="T5" fmla="*/ 47 h 57"/>
                          <a:gd name="T6" fmla="*/ 41 w 45"/>
                          <a:gd name="T7" fmla="*/ 24 h 57"/>
                          <a:gd name="T8" fmla="*/ 36 w 45"/>
                          <a:gd name="T9" fmla="*/ 4 h 57"/>
                          <a:gd name="T10" fmla="*/ 16 w 45"/>
                          <a:gd name="T11" fmla="*/ 9 h 57"/>
                          <a:gd name="T12" fmla="*/ 3 w 45"/>
                          <a:gd name="T13" fmla="*/ 38 h 57"/>
                          <a:gd name="T14" fmla="*/ 12 w 45"/>
                          <a:gd name="T15" fmla="*/ 56 h 57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</a:cxnLst>
                        <a:rect l="0" t="0" r="r" b="b"/>
                        <a:pathLst>
                          <a:path w="45" h="57">
                            <a:moveTo>
                              <a:pt x="12" y="56"/>
                            </a:moveTo>
                            <a:cubicBezTo>
                              <a:pt x="13" y="57"/>
                              <a:pt x="15" y="57"/>
                              <a:pt x="16" y="57"/>
                            </a:cubicBezTo>
                            <a:cubicBezTo>
                              <a:pt x="22" y="57"/>
                              <a:pt x="28" y="53"/>
                              <a:pt x="30" y="47"/>
                            </a:cubicBezTo>
                            <a:cubicBezTo>
                              <a:pt x="33" y="39"/>
                              <a:pt x="36" y="32"/>
                              <a:pt x="41" y="24"/>
                            </a:cubicBezTo>
                            <a:cubicBezTo>
                              <a:pt x="45" y="17"/>
                              <a:pt x="43" y="9"/>
                              <a:pt x="36" y="4"/>
                            </a:cubicBezTo>
                            <a:cubicBezTo>
                              <a:pt x="29" y="0"/>
                              <a:pt x="21" y="2"/>
                              <a:pt x="16" y="9"/>
                            </a:cubicBezTo>
                            <a:cubicBezTo>
                              <a:pt x="11" y="18"/>
                              <a:pt x="6" y="28"/>
                              <a:pt x="3" y="38"/>
                            </a:cubicBezTo>
                            <a:cubicBezTo>
                              <a:pt x="0" y="45"/>
                              <a:pt x="4" y="54"/>
                              <a:pt x="12" y="56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2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cs typeface=""/>
                        </a:endParaRPr>
                      </a:p>
                    </p:txBody>
                  </p:sp>
                  <p:sp>
                    <p:nvSpPr>
                      <p:cNvPr id="2397" name="Freeform 20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522788" y="1992313"/>
                        <a:ext cx="52388" cy="39688"/>
                      </a:xfrm>
                      <a:custGeom>
                        <a:avLst/>
                        <a:gdLst>
                          <a:gd name="T0" fmla="*/ 55 w 58"/>
                          <a:gd name="T1" fmla="*/ 11 h 43"/>
                          <a:gd name="T2" fmla="*/ 37 w 58"/>
                          <a:gd name="T3" fmla="*/ 2 h 43"/>
                          <a:gd name="T4" fmla="*/ 9 w 58"/>
                          <a:gd name="T5" fmla="*/ 17 h 43"/>
                          <a:gd name="T6" fmla="*/ 4 w 58"/>
                          <a:gd name="T7" fmla="*/ 37 h 43"/>
                          <a:gd name="T8" fmla="*/ 16 w 58"/>
                          <a:gd name="T9" fmla="*/ 43 h 43"/>
                          <a:gd name="T10" fmla="*/ 24 w 58"/>
                          <a:gd name="T11" fmla="*/ 41 h 43"/>
                          <a:gd name="T12" fmla="*/ 47 w 58"/>
                          <a:gd name="T13" fmla="*/ 29 h 43"/>
                          <a:gd name="T14" fmla="*/ 55 w 58"/>
                          <a:gd name="T15" fmla="*/ 11 h 43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</a:cxnLst>
                        <a:rect l="0" t="0" r="r" b="b"/>
                        <a:pathLst>
                          <a:path w="58" h="43">
                            <a:moveTo>
                              <a:pt x="55" y="11"/>
                            </a:moveTo>
                            <a:cubicBezTo>
                              <a:pt x="53" y="3"/>
                              <a:pt x="44" y="0"/>
                              <a:pt x="37" y="2"/>
                            </a:cubicBezTo>
                            <a:cubicBezTo>
                              <a:pt x="27" y="6"/>
                              <a:pt x="17" y="11"/>
                              <a:pt x="9" y="17"/>
                            </a:cubicBezTo>
                            <a:cubicBezTo>
                              <a:pt x="2" y="21"/>
                              <a:pt x="0" y="30"/>
                              <a:pt x="4" y="37"/>
                            </a:cubicBezTo>
                            <a:cubicBezTo>
                              <a:pt x="7" y="41"/>
                              <a:pt x="12" y="43"/>
                              <a:pt x="16" y="43"/>
                            </a:cubicBezTo>
                            <a:cubicBezTo>
                              <a:pt x="19" y="43"/>
                              <a:pt x="22" y="43"/>
                              <a:pt x="24" y="41"/>
                            </a:cubicBezTo>
                            <a:cubicBezTo>
                              <a:pt x="31" y="36"/>
                              <a:pt x="39" y="32"/>
                              <a:pt x="47" y="29"/>
                            </a:cubicBezTo>
                            <a:cubicBezTo>
                              <a:pt x="54" y="27"/>
                              <a:pt x="58" y="18"/>
                              <a:pt x="55" y="11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2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cs typeface=""/>
                        </a:endParaRPr>
                      </a:p>
                    </p:txBody>
                  </p:sp>
                  <p:sp>
                    <p:nvSpPr>
                      <p:cNvPr id="2398" name="Freeform 21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959351" y="2051050"/>
                        <a:ext cx="36513" cy="52388"/>
                      </a:xfrm>
                      <a:custGeom>
                        <a:avLst/>
                        <a:gdLst>
                          <a:gd name="T0" fmla="*/ 13 w 42"/>
                          <a:gd name="T1" fmla="*/ 47 h 58"/>
                          <a:gd name="T2" fmla="*/ 27 w 42"/>
                          <a:gd name="T3" fmla="*/ 58 h 58"/>
                          <a:gd name="T4" fmla="*/ 30 w 42"/>
                          <a:gd name="T5" fmla="*/ 57 h 58"/>
                          <a:gd name="T6" fmla="*/ 41 w 42"/>
                          <a:gd name="T7" fmla="*/ 40 h 58"/>
                          <a:gd name="T8" fmla="*/ 30 w 42"/>
                          <a:gd name="T9" fmla="*/ 10 h 58"/>
                          <a:gd name="T10" fmla="*/ 11 w 42"/>
                          <a:gd name="T11" fmla="*/ 4 h 58"/>
                          <a:gd name="T12" fmla="*/ 4 w 42"/>
                          <a:gd name="T13" fmla="*/ 23 h 58"/>
                          <a:gd name="T14" fmla="*/ 13 w 42"/>
                          <a:gd name="T15" fmla="*/ 47 h 58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</a:cxnLst>
                        <a:rect l="0" t="0" r="r" b="b"/>
                        <a:pathLst>
                          <a:path w="42" h="58">
                            <a:moveTo>
                              <a:pt x="13" y="47"/>
                            </a:moveTo>
                            <a:cubicBezTo>
                              <a:pt x="14" y="53"/>
                              <a:pt x="20" y="58"/>
                              <a:pt x="27" y="58"/>
                            </a:cubicBezTo>
                            <a:cubicBezTo>
                              <a:pt x="28" y="58"/>
                              <a:pt x="29" y="58"/>
                              <a:pt x="30" y="57"/>
                            </a:cubicBezTo>
                            <a:cubicBezTo>
                              <a:pt x="38" y="56"/>
                              <a:pt x="42" y="48"/>
                              <a:pt x="41" y="40"/>
                            </a:cubicBezTo>
                            <a:cubicBezTo>
                              <a:pt x="38" y="30"/>
                              <a:pt x="35" y="20"/>
                              <a:pt x="30" y="10"/>
                            </a:cubicBezTo>
                            <a:cubicBezTo>
                              <a:pt x="26" y="3"/>
                              <a:pt x="18" y="0"/>
                              <a:pt x="11" y="4"/>
                            </a:cubicBezTo>
                            <a:cubicBezTo>
                              <a:pt x="3" y="7"/>
                              <a:pt x="0" y="16"/>
                              <a:pt x="4" y="23"/>
                            </a:cubicBezTo>
                            <a:cubicBezTo>
                              <a:pt x="8" y="31"/>
                              <a:pt x="11" y="39"/>
                              <a:pt x="13" y="47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2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cs typeface=""/>
                        </a:endParaRPr>
                      </a:p>
                    </p:txBody>
                  </p:sp>
                  <p:sp>
                    <p:nvSpPr>
                      <p:cNvPr id="2399" name="Freeform 22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598988" y="1985963"/>
                        <a:ext cx="52388" cy="26988"/>
                      </a:xfrm>
                      <a:custGeom>
                        <a:avLst/>
                        <a:gdLst>
                          <a:gd name="T0" fmla="*/ 14 w 58"/>
                          <a:gd name="T1" fmla="*/ 29 h 29"/>
                          <a:gd name="T2" fmla="*/ 43 w 58"/>
                          <a:gd name="T3" fmla="*/ 29 h 29"/>
                          <a:gd name="T4" fmla="*/ 58 w 58"/>
                          <a:gd name="T5" fmla="*/ 15 h 29"/>
                          <a:gd name="T6" fmla="*/ 43 w 58"/>
                          <a:gd name="T7" fmla="*/ 0 h 29"/>
                          <a:gd name="T8" fmla="*/ 14 w 58"/>
                          <a:gd name="T9" fmla="*/ 0 h 29"/>
                          <a:gd name="T10" fmla="*/ 0 w 58"/>
                          <a:gd name="T11" fmla="*/ 15 h 29"/>
                          <a:gd name="T12" fmla="*/ 14 w 58"/>
                          <a:gd name="T13" fmla="*/ 29 h 29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</a:cxnLst>
                        <a:rect l="0" t="0" r="r" b="b"/>
                        <a:pathLst>
                          <a:path w="58" h="29">
                            <a:moveTo>
                              <a:pt x="14" y="29"/>
                            </a:moveTo>
                            <a:cubicBezTo>
                              <a:pt x="43" y="29"/>
                              <a:pt x="43" y="29"/>
                              <a:pt x="43" y="29"/>
                            </a:cubicBezTo>
                            <a:cubicBezTo>
                              <a:pt x="51" y="29"/>
                              <a:pt x="58" y="23"/>
                              <a:pt x="58" y="15"/>
                            </a:cubicBezTo>
                            <a:cubicBezTo>
                              <a:pt x="58" y="7"/>
                              <a:pt x="51" y="0"/>
                              <a:pt x="43" y="0"/>
                            </a:cubicBezTo>
                            <a:cubicBezTo>
                              <a:pt x="14" y="0"/>
                              <a:pt x="14" y="0"/>
                              <a:pt x="14" y="0"/>
                            </a:cubicBezTo>
                            <a:cubicBezTo>
                              <a:pt x="6" y="0"/>
                              <a:pt x="0" y="7"/>
                              <a:pt x="0" y="15"/>
                            </a:cubicBezTo>
                            <a:cubicBezTo>
                              <a:pt x="0" y="23"/>
                              <a:pt x="6" y="29"/>
                              <a:pt x="14" y="29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2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cs typeface=""/>
                        </a:endParaRPr>
                      </a:p>
                    </p:txBody>
                  </p:sp>
                  <p:sp>
                    <p:nvSpPr>
                      <p:cNvPr id="2400" name="Freeform 23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676776" y="1985963"/>
                        <a:ext cx="50800" cy="26988"/>
                      </a:xfrm>
                      <a:custGeom>
                        <a:avLst/>
                        <a:gdLst>
                          <a:gd name="T0" fmla="*/ 15 w 58"/>
                          <a:gd name="T1" fmla="*/ 29 h 29"/>
                          <a:gd name="T2" fmla="*/ 43 w 58"/>
                          <a:gd name="T3" fmla="*/ 29 h 29"/>
                          <a:gd name="T4" fmla="*/ 58 w 58"/>
                          <a:gd name="T5" fmla="*/ 15 h 29"/>
                          <a:gd name="T6" fmla="*/ 43 w 58"/>
                          <a:gd name="T7" fmla="*/ 0 h 29"/>
                          <a:gd name="T8" fmla="*/ 15 w 58"/>
                          <a:gd name="T9" fmla="*/ 0 h 29"/>
                          <a:gd name="T10" fmla="*/ 0 w 58"/>
                          <a:gd name="T11" fmla="*/ 15 h 29"/>
                          <a:gd name="T12" fmla="*/ 15 w 58"/>
                          <a:gd name="T13" fmla="*/ 29 h 29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</a:cxnLst>
                        <a:rect l="0" t="0" r="r" b="b"/>
                        <a:pathLst>
                          <a:path w="58" h="29">
                            <a:moveTo>
                              <a:pt x="15" y="29"/>
                            </a:moveTo>
                            <a:cubicBezTo>
                              <a:pt x="43" y="29"/>
                              <a:pt x="43" y="29"/>
                              <a:pt x="43" y="29"/>
                            </a:cubicBezTo>
                            <a:cubicBezTo>
                              <a:pt x="51" y="29"/>
                              <a:pt x="58" y="23"/>
                              <a:pt x="58" y="15"/>
                            </a:cubicBezTo>
                            <a:cubicBezTo>
                              <a:pt x="58" y="7"/>
                              <a:pt x="51" y="0"/>
                              <a:pt x="43" y="0"/>
                            </a:cubicBezTo>
                            <a:cubicBezTo>
                              <a:pt x="15" y="0"/>
                              <a:pt x="15" y="0"/>
                              <a:pt x="15" y="0"/>
                            </a:cubicBezTo>
                            <a:cubicBezTo>
                              <a:pt x="7" y="0"/>
                              <a:pt x="0" y="7"/>
                              <a:pt x="0" y="15"/>
                            </a:cubicBezTo>
                            <a:cubicBezTo>
                              <a:pt x="0" y="23"/>
                              <a:pt x="7" y="29"/>
                              <a:pt x="15" y="29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2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cs typeface=""/>
                        </a:endParaRPr>
                      </a:p>
                    </p:txBody>
                  </p:sp>
                  <p:sp>
                    <p:nvSpPr>
                      <p:cNvPr id="2401" name="Freeform 24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752976" y="1985963"/>
                        <a:ext cx="52388" cy="26988"/>
                      </a:xfrm>
                      <a:custGeom>
                        <a:avLst/>
                        <a:gdLst>
                          <a:gd name="T0" fmla="*/ 15 w 58"/>
                          <a:gd name="T1" fmla="*/ 29 h 29"/>
                          <a:gd name="T2" fmla="*/ 43 w 58"/>
                          <a:gd name="T3" fmla="*/ 29 h 29"/>
                          <a:gd name="T4" fmla="*/ 58 w 58"/>
                          <a:gd name="T5" fmla="*/ 15 h 29"/>
                          <a:gd name="T6" fmla="*/ 43 w 58"/>
                          <a:gd name="T7" fmla="*/ 0 h 29"/>
                          <a:gd name="T8" fmla="*/ 15 w 58"/>
                          <a:gd name="T9" fmla="*/ 0 h 29"/>
                          <a:gd name="T10" fmla="*/ 0 w 58"/>
                          <a:gd name="T11" fmla="*/ 15 h 29"/>
                          <a:gd name="T12" fmla="*/ 15 w 58"/>
                          <a:gd name="T13" fmla="*/ 29 h 29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</a:cxnLst>
                        <a:rect l="0" t="0" r="r" b="b"/>
                        <a:pathLst>
                          <a:path w="58" h="29">
                            <a:moveTo>
                              <a:pt x="15" y="29"/>
                            </a:moveTo>
                            <a:cubicBezTo>
                              <a:pt x="43" y="29"/>
                              <a:pt x="43" y="29"/>
                              <a:pt x="43" y="29"/>
                            </a:cubicBezTo>
                            <a:cubicBezTo>
                              <a:pt x="51" y="29"/>
                              <a:pt x="58" y="23"/>
                              <a:pt x="58" y="15"/>
                            </a:cubicBezTo>
                            <a:cubicBezTo>
                              <a:pt x="58" y="7"/>
                              <a:pt x="51" y="0"/>
                              <a:pt x="43" y="0"/>
                            </a:cubicBezTo>
                            <a:cubicBezTo>
                              <a:pt x="15" y="0"/>
                              <a:pt x="15" y="0"/>
                              <a:pt x="15" y="0"/>
                            </a:cubicBezTo>
                            <a:cubicBezTo>
                              <a:pt x="7" y="0"/>
                              <a:pt x="0" y="7"/>
                              <a:pt x="0" y="15"/>
                            </a:cubicBezTo>
                            <a:cubicBezTo>
                              <a:pt x="0" y="23"/>
                              <a:pt x="7" y="29"/>
                              <a:pt x="15" y="29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2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cs typeface=""/>
                        </a:endParaRPr>
                      </a:p>
                    </p:txBody>
                  </p:sp>
                  <p:sp>
                    <p:nvSpPr>
                      <p:cNvPr id="2402" name="Freeform 25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471988" y="2349500"/>
                        <a:ext cx="26988" cy="52388"/>
                      </a:xfrm>
                      <a:custGeom>
                        <a:avLst/>
                        <a:gdLst>
                          <a:gd name="T0" fmla="*/ 30 w 31"/>
                          <a:gd name="T1" fmla="*/ 42 h 58"/>
                          <a:gd name="T2" fmla="*/ 29 w 31"/>
                          <a:gd name="T3" fmla="*/ 28 h 58"/>
                          <a:gd name="T4" fmla="*/ 29 w 31"/>
                          <a:gd name="T5" fmla="*/ 15 h 58"/>
                          <a:gd name="T6" fmla="*/ 14 w 31"/>
                          <a:gd name="T7" fmla="*/ 0 h 58"/>
                          <a:gd name="T8" fmla="*/ 0 w 31"/>
                          <a:gd name="T9" fmla="*/ 15 h 58"/>
                          <a:gd name="T10" fmla="*/ 0 w 31"/>
                          <a:gd name="T11" fmla="*/ 28 h 58"/>
                          <a:gd name="T12" fmla="*/ 1 w 31"/>
                          <a:gd name="T13" fmla="*/ 45 h 58"/>
                          <a:gd name="T14" fmla="*/ 15 w 31"/>
                          <a:gd name="T15" fmla="*/ 58 h 58"/>
                          <a:gd name="T16" fmla="*/ 17 w 31"/>
                          <a:gd name="T17" fmla="*/ 58 h 58"/>
                          <a:gd name="T18" fmla="*/ 30 w 31"/>
                          <a:gd name="T19" fmla="*/ 42 h 58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</a:cxnLst>
                        <a:rect l="0" t="0" r="r" b="b"/>
                        <a:pathLst>
                          <a:path w="31" h="58">
                            <a:moveTo>
                              <a:pt x="30" y="42"/>
                            </a:moveTo>
                            <a:cubicBezTo>
                              <a:pt x="29" y="37"/>
                              <a:pt x="29" y="33"/>
                              <a:pt x="29" y="28"/>
                            </a:cubicBezTo>
                            <a:cubicBezTo>
                              <a:pt x="29" y="15"/>
                              <a:pt x="29" y="15"/>
                              <a:pt x="29" y="15"/>
                            </a:cubicBezTo>
                            <a:cubicBezTo>
                              <a:pt x="29" y="7"/>
                              <a:pt x="22" y="0"/>
                              <a:pt x="14" y="0"/>
                            </a:cubicBezTo>
                            <a:cubicBezTo>
                              <a:pt x="7" y="0"/>
                              <a:pt x="0" y="7"/>
                              <a:pt x="0" y="15"/>
                            </a:cubicBezTo>
                            <a:cubicBezTo>
                              <a:pt x="0" y="28"/>
                              <a:pt x="0" y="28"/>
                              <a:pt x="0" y="28"/>
                            </a:cubicBezTo>
                            <a:cubicBezTo>
                              <a:pt x="0" y="34"/>
                              <a:pt x="0" y="39"/>
                              <a:pt x="1" y="45"/>
                            </a:cubicBezTo>
                            <a:cubicBezTo>
                              <a:pt x="2" y="52"/>
                              <a:pt x="8" y="58"/>
                              <a:pt x="15" y="58"/>
                            </a:cubicBezTo>
                            <a:cubicBezTo>
                              <a:pt x="16" y="58"/>
                              <a:pt x="17" y="58"/>
                              <a:pt x="17" y="58"/>
                            </a:cubicBezTo>
                            <a:cubicBezTo>
                              <a:pt x="25" y="57"/>
                              <a:pt x="31" y="50"/>
                              <a:pt x="30" y="42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2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cs typeface=""/>
                        </a:endParaRPr>
                      </a:p>
                    </p:txBody>
                  </p:sp>
                  <p:sp>
                    <p:nvSpPr>
                      <p:cNvPr id="2403" name="Freeform 26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973638" y="2282825"/>
                        <a:ext cx="25400" cy="52388"/>
                      </a:xfrm>
                      <a:custGeom>
                        <a:avLst/>
                        <a:gdLst>
                          <a:gd name="T0" fmla="*/ 14 w 29"/>
                          <a:gd name="T1" fmla="*/ 0 h 58"/>
                          <a:gd name="T2" fmla="*/ 0 w 29"/>
                          <a:gd name="T3" fmla="*/ 15 h 58"/>
                          <a:gd name="T4" fmla="*/ 0 w 29"/>
                          <a:gd name="T5" fmla="*/ 44 h 58"/>
                          <a:gd name="T6" fmla="*/ 14 w 29"/>
                          <a:gd name="T7" fmla="*/ 58 h 58"/>
                          <a:gd name="T8" fmla="*/ 29 w 29"/>
                          <a:gd name="T9" fmla="*/ 44 h 58"/>
                          <a:gd name="T10" fmla="*/ 29 w 29"/>
                          <a:gd name="T11" fmla="*/ 15 h 58"/>
                          <a:gd name="T12" fmla="*/ 14 w 29"/>
                          <a:gd name="T13" fmla="*/ 0 h 58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</a:cxnLst>
                        <a:rect l="0" t="0" r="r" b="b"/>
                        <a:pathLst>
                          <a:path w="29" h="58">
                            <a:moveTo>
                              <a:pt x="14" y="0"/>
                            </a:moveTo>
                            <a:cubicBezTo>
                              <a:pt x="6" y="0"/>
                              <a:pt x="0" y="7"/>
                              <a:pt x="0" y="15"/>
                            </a:cubicBezTo>
                            <a:cubicBezTo>
                              <a:pt x="0" y="44"/>
                              <a:pt x="0" y="44"/>
                              <a:pt x="0" y="44"/>
                            </a:cubicBezTo>
                            <a:cubicBezTo>
                              <a:pt x="0" y="52"/>
                              <a:pt x="6" y="58"/>
                              <a:pt x="14" y="58"/>
                            </a:cubicBezTo>
                            <a:cubicBezTo>
                              <a:pt x="22" y="58"/>
                              <a:pt x="29" y="52"/>
                              <a:pt x="29" y="44"/>
                            </a:cubicBezTo>
                            <a:cubicBezTo>
                              <a:pt x="29" y="15"/>
                              <a:pt x="29" y="15"/>
                              <a:pt x="29" y="15"/>
                            </a:cubicBezTo>
                            <a:cubicBezTo>
                              <a:pt x="29" y="7"/>
                              <a:pt x="22" y="0"/>
                              <a:pt x="14" y="0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2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cs typeface=""/>
                        </a:endParaRPr>
                      </a:p>
                    </p:txBody>
                  </p:sp>
                  <p:sp>
                    <p:nvSpPr>
                      <p:cNvPr id="2404" name="Freeform 28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927601" y="2432050"/>
                        <a:ext cx="47625" cy="46038"/>
                      </a:xfrm>
                      <a:custGeom>
                        <a:avLst/>
                        <a:gdLst>
                          <a:gd name="T0" fmla="*/ 25 w 53"/>
                          <a:gd name="T1" fmla="*/ 7 h 51"/>
                          <a:gd name="T2" fmla="*/ 7 w 53"/>
                          <a:gd name="T3" fmla="*/ 25 h 51"/>
                          <a:gd name="T4" fmla="*/ 5 w 53"/>
                          <a:gd name="T5" fmla="*/ 45 h 51"/>
                          <a:gd name="T6" fmla="*/ 16 w 53"/>
                          <a:gd name="T7" fmla="*/ 51 h 51"/>
                          <a:gd name="T8" fmla="*/ 25 w 53"/>
                          <a:gd name="T9" fmla="*/ 47 h 51"/>
                          <a:gd name="T10" fmla="*/ 48 w 53"/>
                          <a:gd name="T11" fmla="*/ 25 h 51"/>
                          <a:gd name="T12" fmla="*/ 45 w 53"/>
                          <a:gd name="T13" fmla="*/ 5 h 51"/>
                          <a:gd name="T14" fmla="*/ 25 w 53"/>
                          <a:gd name="T15" fmla="*/ 7 h 51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</a:cxnLst>
                        <a:rect l="0" t="0" r="r" b="b"/>
                        <a:pathLst>
                          <a:path w="53" h="51">
                            <a:moveTo>
                              <a:pt x="25" y="7"/>
                            </a:moveTo>
                            <a:cubicBezTo>
                              <a:pt x="20" y="14"/>
                              <a:pt x="14" y="20"/>
                              <a:pt x="7" y="25"/>
                            </a:cubicBezTo>
                            <a:cubicBezTo>
                              <a:pt x="1" y="30"/>
                              <a:pt x="0" y="39"/>
                              <a:pt x="5" y="45"/>
                            </a:cubicBezTo>
                            <a:cubicBezTo>
                              <a:pt x="8" y="49"/>
                              <a:pt x="12" y="51"/>
                              <a:pt x="16" y="51"/>
                            </a:cubicBezTo>
                            <a:cubicBezTo>
                              <a:pt x="20" y="51"/>
                              <a:pt x="23" y="50"/>
                              <a:pt x="25" y="47"/>
                            </a:cubicBezTo>
                            <a:cubicBezTo>
                              <a:pt x="34" y="41"/>
                              <a:pt x="41" y="33"/>
                              <a:pt x="48" y="25"/>
                            </a:cubicBezTo>
                            <a:cubicBezTo>
                              <a:pt x="53" y="19"/>
                              <a:pt x="52" y="9"/>
                              <a:pt x="45" y="5"/>
                            </a:cubicBezTo>
                            <a:cubicBezTo>
                              <a:pt x="39" y="0"/>
                              <a:pt x="30" y="1"/>
                              <a:pt x="25" y="7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2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cs typeface=""/>
                        </a:endParaRPr>
                      </a:p>
                    </p:txBody>
                  </p:sp>
                  <p:sp>
                    <p:nvSpPr>
                      <p:cNvPr id="2405" name="Freeform 29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968876" y="2360613"/>
                        <a:ext cx="30163" cy="52388"/>
                      </a:xfrm>
                      <a:custGeom>
                        <a:avLst/>
                        <a:gdLst>
                          <a:gd name="T0" fmla="*/ 19 w 34"/>
                          <a:gd name="T1" fmla="*/ 0 h 58"/>
                          <a:gd name="T2" fmla="*/ 5 w 34"/>
                          <a:gd name="T3" fmla="*/ 15 h 58"/>
                          <a:gd name="T4" fmla="*/ 2 w 34"/>
                          <a:gd name="T5" fmla="*/ 40 h 58"/>
                          <a:gd name="T6" fmla="*/ 13 w 34"/>
                          <a:gd name="T7" fmla="*/ 58 h 58"/>
                          <a:gd name="T8" fmla="*/ 16 w 34"/>
                          <a:gd name="T9" fmla="*/ 58 h 58"/>
                          <a:gd name="T10" fmla="*/ 30 w 34"/>
                          <a:gd name="T11" fmla="*/ 47 h 58"/>
                          <a:gd name="T12" fmla="*/ 34 w 34"/>
                          <a:gd name="T13" fmla="*/ 15 h 58"/>
                          <a:gd name="T14" fmla="*/ 34 w 34"/>
                          <a:gd name="T15" fmla="*/ 14 h 58"/>
                          <a:gd name="T16" fmla="*/ 19 w 34"/>
                          <a:gd name="T17" fmla="*/ 0 h 58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</a:cxnLst>
                        <a:rect l="0" t="0" r="r" b="b"/>
                        <a:pathLst>
                          <a:path w="34" h="58">
                            <a:moveTo>
                              <a:pt x="19" y="0"/>
                            </a:moveTo>
                            <a:cubicBezTo>
                              <a:pt x="11" y="0"/>
                              <a:pt x="5" y="7"/>
                              <a:pt x="5" y="15"/>
                            </a:cubicBezTo>
                            <a:cubicBezTo>
                              <a:pt x="5" y="24"/>
                              <a:pt x="4" y="32"/>
                              <a:pt x="2" y="40"/>
                            </a:cubicBezTo>
                            <a:cubicBezTo>
                              <a:pt x="0" y="48"/>
                              <a:pt x="5" y="56"/>
                              <a:pt x="13" y="58"/>
                            </a:cubicBezTo>
                            <a:cubicBezTo>
                              <a:pt x="14" y="58"/>
                              <a:pt x="15" y="58"/>
                              <a:pt x="16" y="58"/>
                            </a:cubicBezTo>
                            <a:cubicBezTo>
                              <a:pt x="23" y="58"/>
                              <a:pt x="29" y="53"/>
                              <a:pt x="30" y="47"/>
                            </a:cubicBezTo>
                            <a:cubicBezTo>
                              <a:pt x="32" y="36"/>
                              <a:pt x="34" y="26"/>
                              <a:pt x="34" y="15"/>
                            </a:cubicBezTo>
                            <a:cubicBezTo>
                              <a:pt x="34" y="14"/>
                              <a:pt x="34" y="14"/>
                              <a:pt x="34" y="14"/>
                            </a:cubicBezTo>
                            <a:cubicBezTo>
                              <a:pt x="34" y="6"/>
                              <a:pt x="27" y="0"/>
                              <a:pt x="19" y="0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2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cs typeface=""/>
                        </a:endParaRPr>
                      </a:p>
                    </p:txBody>
                  </p:sp>
                  <p:sp>
                    <p:nvSpPr>
                      <p:cNvPr id="2406" name="Freeform 30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973638" y="2205038"/>
                        <a:ext cx="25400" cy="52388"/>
                      </a:xfrm>
                      <a:custGeom>
                        <a:avLst/>
                        <a:gdLst>
                          <a:gd name="T0" fmla="*/ 14 w 29"/>
                          <a:gd name="T1" fmla="*/ 0 h 58"/>
                          <a:gd name="T2" fmla="*/ 0 w 29"/>
                          <a:gd name="T3" fmla="*/ 15 h 58"/>
                          <a:gd name="T4" fmla="*/ 0 w 29"/>
                          <a:gd name="T5" fmla="*/ 43 h 58"/>
                          <a:gd name="T6" fmla="*/ 14 w 29"/>
                          <a:gd name="T7" fmla="*/ 58 h 58"/>
                          <a:gd name="T8" fmla="*/ 29 w 29"/>
                          <a:gd name="T9" fmla="*/ 43 h 58"/>
                          <a:gd name="T10" fmla="*/ 29 w 29"/>
                          <a:gd name="T11" fmla="*/ 15 h 58"/>
                          <a:gd name="T12" fmla="*/ 14 w 29"/>
                          <a:gd name="T13" fmla="*/ 0 h 58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</a:cxnLst>
                        <a:rect l="0" t="0" r="r" b="b"/>
                        <a:pathLst>
                          <a:path w="29" h="58">
                            <a:moveTo>
                              <a:pt x="14" y="0"/>
                            </a:moveTo>
                            <a:cubicBezTo>
                              <a:pt x="6" y="0"/>
                              <a:pt x="0" y="7"/>
                              <a:pt x="0" y="15"/>
                            </a:cubicBezTo>
                            <a:cubicBezTo>
                              <a:pt x="0" y="43"/>
                              <a:pt x="0" y="43"/>
                              <a:pt x="0" y="43"/>
                            </a:cubicBezTo>
                            <a:cubicBezTo>
                              <a:pt x="0" y="51"/>
                              <a:pt x="6" y="58"/>
                              <a:pt x="14" y="58"/>
                            </a:cubicBezTo>
                            <a:cubicBezTo>
                              <a:pt x="22" y="58"/>
                              <a:pt x="29" y="51"/>
                              <a:pt x="29" y="43"/>
                            </a:cubicBezTo>
                            <a:cubicBezTo>
                              <a:pt x="29" y="15"/>
                              <a:pt x="29" y="15"/>
                              <a:pt x="29" y="15"/>
                            </a:cubicBezTo>
                            <a:cubicBezTo>
                              <a:pt x="29" y="7"/>
                              <a:pt x="22" y="0"/>
                              <a:pt x="14" y="0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2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cs typeface=""/>
                        </a:endParaRPr>
                      </a:p>
                    </p:txBody>
                  </p:sp>
                  <p:sp>
                    <p:nvSpPr>
                      <p:cNvPr id="2407" name="Freeform 31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973638" y="2127250"/>
                        <a:ext cx="25400" cy="52388"/>
                      </a:xfrm>
                      <a:custGeom>
                        <a:avLst/>
                        <a:gdLst>
                          <a:gd name="T0" fmla="*/ 14 w 29"/>
                          <a:gd name="T1" fmla="*/ 0 h 58"/>
                          <a:gd name="T2" fmla="*/ 0 w 29"/>
                          <a:gd name="T3" fmla="*/ 15 h 58"/>
                          <a:gd name="T4" fmla="*/ 0 w 29"/>
                          <a:gd name="T5" fmla="*/ 43 h 58"/>
                          <a:gd name="T6" fmla="*/ 14 w 29"/>
                          <a:gd name="T7" fmla="*/ 58 h 58"/>
                          <a:gd name="T8" fmla="*/ 29 w 29"/>
                          <a:gd name="T9" fmla="*/ 43 h 58"/>
                          <a:gd name="T10" fmla="*/ 29 w 29"/>
                          <a:gd name="T11" fmla="*/ 15 h 58"/>
                          <a:gd name="T12" fmla="*/ 14 w 29"/>
                          <a:gd name="T13" fmla="*/ 0 h 58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</a:cxnLst>
                        <a:rect l="0" t="0" r="r" b="b"/>
                        <a:pathLst>
                          <a:path w="29" h="58">
                            <a:moveTo>
                              <a:pt x="14" y="0"/>
                            </a:moveTo>
                            <a:cubicBezTo>
                              <a:pt x="6" y="0"/>
                              <a:pt x="0" y="7"/>
                              <a:pt x="0" y="15"/>
                            </a:cubicBezTo>
                            <a:cubicBezTo>
                              <a:pt x="0" y="43"/>
                              <a:pt x="0" y="43"/>
                              <a:pt x="0" y="43"/>
                            </a:cubicBezTo>
                            <a:cubicBezTo>
                              <a:pt x="0" y="51"/>
                              <a:pt x="6" y="58"/>
                              <a:pt x="14" y="58"/>
                            </a:cubicBezTo>
                            <a:cubicBezTo>
                              <a:pt x="22" y="58"/>
                              <a:pt x="29" y="51"/>
                              <a:pt x="29" y="43"/>
                            </a:cubicBezTo>
                            <a:cubicBezTo>
                              <a:pt x="29" y="15"/>
                              <a:pt x="29" y="15"/>
                              <a:pt x="29" y="15"/>
                            </a:cubicBezTo>
                            <a:cubicBezTo>
                              <a:pt x="29" y="7"/>
                              <a:pt x="22" y="0"/>
                              <a:pt x="14" y="0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2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cs typeface=""/>
                        </a:endParaRPr>
                      </a:p>
                    </p:txBody>
                  </p:sp>
                  <p:sp>
                    <p:nvSpPr>
                      <p:cNvPr id="2408" name="Freeform 32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546601" y="2470150"/>
                        <a:ext cx="53975" cy="33338"/>
                      </a:xfrm>
                      <a:custGeom>
                        <a:avLst/>
                        <a:gdLst>
                          <a:gd name="T0" fmla="*/ 46 w 60"/>
                          <a:gd name="T1" fmla="*/ 8 h 37"/>
                          <a:gd name="T2" fmla="*/ 21 w 60"/>
                          <a:gd name="T3" fmla="*/ 2 h 37"/>
                          <a:gd name="T4" fmla="*/ 3 w 60"/>
                          <a:gd name="T5" fmla="*/ 11 h 37"/>
                          <a:gd name="T6" fmla="*/ 12 w 60"/>
                          <a:gd name="T7" fmla="*/ 30 h 37"/>
                          <a:gd name="T8" fmla="*/ 43 w 60"/>
                          <a:gd name="T9" fmla="*/ 37 h 37"/>
                          <a:gd name="T10" fmla="*/ 44 w 60"/>
                          <a:gd name="T11" fmla="*/ 37 h 37"/>
                          <a:gd name="T12" fmla="*/ 59 w 60"/>
                          <a:gd name="T13" fmla="*/ 24 h 37"/>
                          <a:gd name="T14" fmla="*/ 46 w 60"/>
                          <a:gd name="T15" fmla="*/ 8 h 37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</a:cxnLst>
                        <a:rect l="0" t="0" r="r" b="b"/>
                        <a:pathLst>
                          <a:path w="60" h="37">
                            <a:moveTo>
                              <a:pt x="46" y="8"/>
                            </a:moveTo>
                            <a:cubicBezTo>
                              <a:pt x="38" y="7"/>
                              <a:pt x="29" y="5"/>
                              <a:pt x="21" y="2"/>
                            </a:cubicBezTo>
                            <a:cubicBezTo>
                              <a:pt x="14" y="0"/>
                              <a:pt x="6" y="4"/>
                              <a:pt x="3" y="11"/>
                            </a:cubicBezTo>
                            <a:cubicBezTo>
                              <a:pt x="0" y="19"/>
                              <a:pt x="4" y="27"/>
                              <a:pt x="12" y="30"/>
                            </a:cubicBezTo>
                            <a:cubicBezTo>
                              <a:pt x="22" y="33"/>
                              <a:pt x="32" y="36"/>
                              <a:pt x="43" y="37"/>
                            </a:cubicBezTo>
                            <a:cubicBezTo>
                              <a:pt x="43" y="37"/>
                              <a:pt x="44" y="37"/>
                              <a:pt x="44" y="37"/>
                            </a:cubicBezTo>
                            <a:cubicBezTo>
                              <a:pt x="51" y="37"/>
                              <a:pt x="58" y="32"/>
                              <a:pt x="59" y="24"/>
                            </a:cubicBezTo>
                            <a:cubicBezTo>
                              <a:pt x="60" y="16"/>
                              <a:pt x="54" y="9"/>
                              <a:pt x="46" y="8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2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cs typeface=""/>
                        </a:endParaRPr>
                      </a:p>
                    </p:txBody>
                  </p:sp>
                  <p:sp>
                    <p:nvSpPr>
                      <p:cNvPr id="2409" name="Freeform 33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781551" y="2478088"/>
                        <a:ext cx="50800" cy="25400"/>
                      </a:xfrm>
                      <a:custGeom>
                        <a:avLst/>
                        <a:gdLst>
                          <a:gd name="T0" fmla="*/ 43 w 57"/>
                          <a:gd name="T1" fmla="*/ 0 h 29"/>
                          <a:gd name="T2" fmla="*/ 14 w 57"/>
                          <a:gd name="T3" fmla="*/ 0 h 29"/>
                          <a:gd name="T4" fmla="*/ 0 w 57"/>
                          <a:gd name="T5" fmla="*/ 15 h 29"/>
                          <a:gd name="T6" fmla="*/ 14 w 57"/>
                          <a:gd name="T7" fmla="*/ 29 h 29"/>
                          <a:gd name="T8" fmla="*/ 43 w 57"/>
                          <a:gd name="T9" fmla="*/ 29 h 29"/>
                          <a:gd name="T10" fmla="*/ 57 w 57"/>
                          <a:gd name="T11" fmla="*/ 15 h 29"/>
                          <a:gd name="T12" fmla="*/ 43 w 57"/>
                          <a:gd name="T13" fmla="*/ 0 h 29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</a:cxnLst>
                        <a:rect l="0" t="0" r="r" b="b"/>
                        <a:pathLst>
                          <a:path w="57" h="29">
                            <a:moveTo>
                              <a:pt x="43" y="0"/>
                            </a:moveTo>
                            <a:cubicBezTo>
                              <a:pt x="14" y="0"/>
                              <a:pt x="14" y="0"/>
                              <a:pt x="14" y="0"/>
                            </a:cubicBezTo>
                            <a:cubicBezTo>
                              <a:pt x="6" y="0"/>
                              <a:pt x="0" y="7"/>
                              <a:pt x="0" y="15"/>
                            </a:cubicBezTo>
                            <a:cubicBezTo>
                              <a:pt x="0" y="23"/>
                              <a:pt x="6" y="29"/>
                              <a:pt x="14" y="29"/>
                            </a:cubicBezTo>
                            <a:cubicBezTo>
                              <a:pt x="43" y="29"/>
                              <a:pt x="43" y="29"/>
                              <a:pt x="43" y="29"/>
                            </a:cubicBezTo>
                            <a:cubicBezTo>
                              <a:pt x="51" y="29"/>
                              <a:pt x="57" y="23"/>
                              <a:pt x="57" y="15"/>
                            </a:cubicBezTo>
                            <a:cubicBezTo>
                              <a:pt x="57" y="7"/>
                              <a:pt x="51" y="0"/>
                              <a:pt x="43" y="0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2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cs typeface=""/>
                        </a:endParaRPr>
                      </a:p>
                    </p:txBody>
                  </p:sp>
                  <p:sp>
                    <p:nvSpPr>
                      <p:cNvPr id="2410" name="Freeform 34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703763" y="2478088"/>
                        <a:ext cx="50800" cy="25400"/>
                      </a:xfrm>
                      <a:custGeom>
                        <a:avLst/>
                        <a:gdLst>
                          <a:gd name="T0" fmla="*/ 44 w 58"/>
                          <a:gd name="T1" fmla="*/ 0 h 29"/>
                          <a:gd name="T2" fmla="*/ 15 w 58"/>
                          <a:gd name="T3" fmla="*/ 0 h 29"/>
                          <a:gd name="T4" fmla="*/ 0 w 58"/>
                          <a:gd name="T5" fmla="*/ 15 h 29"/>
                          <a:gd name="T6" fmla="*/ 15 w 58"/>
                          <a:gd name="T7" fmla="*/ 29 h 29"/>
                          <a:gd name="T8" fmla="*/ 44 w 58"/>
                          <a:gd name="T9" fmla="*/ 29 h 29"/>
                          <a:gd name="T10" fmla="*/ 58 w 58"/>
                          <a:gd name="T11" fmla="*/ 15 h 29"/>
                          <a:gd name="T12" fmla="*/ 44 w 58"/>
                          <a:gd name="T13" fmla="*/ 0 h 29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</a:cxnLst>
                        <a:rect l="0" t="0" r="r" b="b"/>
                        <a:pathLst>
                          <a:path w="58" h="29">
                            <a:moveTo>
                              <a:pt x="44" y="0"/>
                            </a:moveTo>
                            <a:cubicBezTo>
                              <a:pt x="15" y="0"/>
                              <a:pt x="15" y="0"/>
                              <a:pt x="15" y="0"/>
                            </a:cubicBezTo>
                            <a:cubicBezTo>
                              <a:pt x="7" y="0"/>
                              <a:pt x="0" y="7"/>
                              <a:pt x="0" y="15"/>
                            </a:cubicBezTo>
                            <a:cubicBezTo>
                              <a:pt x="0" y="23"/>
                              <a:pt x="7" y="29"/>
                              <a:pt x="15" y="29"/>
                            </a:cubicBezTo>
                            <a:cubicBezTo>
                              <a:pt x="44" y="29"/>
                              <a:pt x="44" y="29"/>
                              <a:pt x="44" y="29"/>
                            </a:cubicBezTo>
                            <a:cubicBezTo>
                              <a:pt x="51" y="29"/>
                              <a:pt x="58" y="23"/>
                              <a:pt x="58" y="15"/>
                            </a:cubicBezTo>
                            <a:cubicBezTo>
                              <a:pt x="58" y="7"/>
                              <a:pt x="51" y="0"/>
                              <a:pt x="44" y="0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2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cs typeface=""/>
                        </a:endParaRPr>
                      </a:p>
                    </p:txBody>
                  </p:sp>
                  <p:sp>
                    <p:nvSpPr>
                      <p:cNvPr id="2411" name="Freeform 35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625976" y="2478088"/>
                        <a:ext cx="52388" cy="25400"/>
                      </a:xfrm>
                      <a:custGeom>
                        <a:avLst/>
                        <a:gdLst>
                          <a:gd name="T0" fmla="*/ 43 w 58"/>
                          <a:gd name="T1" fmla="*/ 0 h 29"/>
                          <a:gd name="T2" fmla="*/ 15 w 58"/>
                          <a:gd name="T3" fmla="*/ 0 h 29"/>
                          <a:gd name="T4" fmla="*/ 0 w 58"/>
                          <a:gd name="T5" fmla="*/ 15 h 29"/>
                          <a:gd name="T6" fmla="*/ 15 w 58"/>
                          <a:gd name="T7" fmla="*/ 29 h 29"/>
                          <a:gd name="T8" fmla="*/ 43 w 58"/>
                          <a:gd name="T9" fmla="*/ 29 h 29"/>
                          <a:gd name="T10" fmla="*/ 58 w 58"/>
                          <a:gd name="T11" fmla="*/ 15 h 29"/>
                          <a:gd name="T12" fmla="*/ 43 w 58"/>
                          <a:gd name="T13" fmla="*/ 0 h 29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</a:cxnLst>
                        <a:rect l="0" t="0" r="r" b="b"/>
                        <a:pathLst>
                          <a:path w="58" h="29">
                            <a:moveTo>
                              <a:pt x="43" y="0"/>
                            </a:moveTo>
                            <a:cubicBezTo>
                              <a:pt x="15" y="0"/>
                              <a:pt x="15" y="0"/>
                              <a:pt x="15" y="0"/>
                            </a:cubicBezTo>
                            <a:cubicBezTo>
                              <a:pt x="7" y="0"/>
                              <a:pt x="0" y="7"/>
                              <a:pt x="0" y="15"/>
                            </a:cubicBezTo>
                            <a:cubicBezTo>
                              <a:pt x="0" y="23"/>
                              <a:pt x="7" y="29"/>
                              <a:pt x="15" y="29"/>
                            </a:cubicBezTo>
                            <a:cubicBezTo>
                              <a:pt x="43" y="29"/>
                              <a:pt x="43" y="29"/>
                              <a:pt x="43" y="29"/>
                            </a:cubicBezTo>
                            <a:cubicBezTo>
                              <a:pt x="51" y="29"/>
                              <a:pt x="58" y="23"/>
                              <a:pt x="58" y="15"/>
                            </a:cubicBezTo>
                            <a:cubicBezTo>
                              <a:pt x="58" y="7"/>
                              <a:pt x="51" y="0"/>
                              <a:pt x="43" y="0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2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cs typeface=""/>
                        </a:endParaRPr>
                      </a:p>
                    </p:txBody>
                  </p:sp>
                  <p:sp>
                    <p:nvSpPr>
                      <p:cNvPr id="2412" name="Freeform 38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859338" y="2473325"/>
                        <a:ext cx="52388" cy="30163"/>
                      </a:xfrm>
                      <a:custGeom>
                        <a:avLst/>
                        <a:gdLst>
                          <a:gd name="T0" fmla="*/ 39 w 58"/>
                          <a:gd name="T1" fmla="*/ 2 h 34"/>
                          <a:gd name="T2" fmla="*/ 14 w 58"/>
                          <a:gd name="T3" fmla="*/ 5 h 34"/>
                          <a:gd name="T4" fmla="*/ 0 w 58"/>
                          <a:gd name="T5" fmla="*/ 20 h 34"/>
                          <a:gd name="T6" fmla="*/ 14 w 58"/>
                          <a:gd name="T7" fmla="*/ 34 h 34"/>
                          <a:gd name="T8" fmla="*/ 14 w 58"/>
                          <a:gd name="T9" fmla="*/ 34 h 34"/>
                          <a:gd name="T10" fmla="*/ 46 w 58"/>
                          <a:gd name="T11" fmla="*/ 30 h 34"/>
                          <a:gd name="T12" fmla="*/ 56 w 58"/>
                          <a:gd name="T13" fmla="*/ 12 h 34"/>
                          <a:gd name="T14" fmla="*/ 39 w 58"/>
                          <a:gd name="T15" fmla="*/ 2 h 34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</a:cxnLst>
                        <a:rect l="0" t="0" r="r" b="b"/>
                        <a:pathLst>
                          <a:path w="58" h="34">
                            <a:moveTo>
                              <a:pt x="39" y="2"/>
                            </a:moveTo>
                            <a:cubicBezTo>
                              <a:pt x="31" y="4"/>
                              <a:pt x="22" y="5"/>
                              <a:pt x="14" y="5"/>
                            </a:cubicBezTo>
                            <a:cubicBezTo>
                              <a:pt x="6" y="5"/>
                              <a:pt x="0" y="12"/>
                              <a:pt x="0" y="20"/>
                            </a:cubicBezTo>
                            <a:cubicBezTo>
                              <a:pt x="0" y="28"/>
                              <a:pt x="6" y="34"/>
                              <a:pt x="14" y="34"/>
                            </a:cubicBezTo>
                            <a:cubicBezTo>
                              <a:pt x="14" y="34"/>
                              <a:pt x="14" y="34"/>
                              <a:pt x="14" y="34"/>
                            </a:cubicBezTo>
                            <a:cubicBezTo>
                              <a:pt x="25" y="34"/>
                              <a:pt x="36" y="32"/>
                              <a:pt x="46" y="30"/>
                            </a:cubicBezTo>
                            <a:cubicBezTo>
                              <a:pt x="54" y="28"/>
                              <a:pt x="58" y="20"/>
                              <a:pt x="56" y="12"/>
                            </a:cubicBezTo>
                            <a:cubicBezTo>
                              <a:pt x="55" y="5"/>
                              <a:pt x="47" y="0"/>
                              <a:pt x="39" y="2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2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cs typeface=""/>
                        </a:endParaRPr>
                      </a:p>
                    </p:txBody>
                  </p:sp>
                </p:grpSp>
                <p:sp>
                  <p:nvSpPr>
                    <p:cNvPr id="2389" name="Freeform 12"/>
                    <p:cNvSpPr>
                      <a:spLocks noEditPoints="1"/>
                    </p:cNvSpPr>
                    <p:nvPr/>
                  </p:nvSpPr>
                  <p:spPr bwMode="auto">
                    <a:xfrm>
                      <a:off x="5406483" y="2446478"/>
                      <a:ext cx="214941" cy="191168"/>
                    </a:xfrm>
                    <a:custGeom>
                      <a:avLst/>
                      <a:gdLst>
                        <a:gd name="T0" fmla="*/ 419 w 494"/>
                        <a:gd name="T1" fmla="*/ 299 h 448"/>
                        <a:gd name="T2" fmla="*/ 403 w 494"/>
                        <a:gd name="T3" fmla="*/ 301 h 448"/>
                        <a:gd name="T4" fmla="*/ 302 w 494"/>
                        <a:gd name="T5" fmla="*/ 126 h 448"/>
                        <a:gd name="T6" fmla="*/ 322 w 494"/>
                        <a:gd name="T7" fmla="*/ 75 h 448"/>
                        <a:gd name="T8" fmla="*/ 247 w 494"/>
                        <a:gd name="T9" fmla="*/ 0 h 448"/>
                        <a:gd name="T10" fmla="*/ 173 w 494"/>
                        <a:gd name="T11" fmla="*/ 75 h 448"/>
                        <a:gd name="T12" fmla="*/ 193 w 494"/>
                        <a:gd name="T13" fmla="*/ 126 h 448"/>
                        <a:gd name="T14" fmla="*/ 91 w 494"/>
                        <a:gd name="T15" fmla="*/ 301 h 448"/>
                        <a:gd name="T16" fmla="*/ 75 w 494"/>
                        <a:gd name="T17" fmla="*/ 299 h 448"/>
                        <a:gd name="T18" fmla="*/ 0 w 494"/>
                        <a:gd name="T19" fmla="*/ 373 h 448"/>
                        <a:gd name="T20" fmla="*/ 75 w 494"/>
                        <a:gd name="T21" fmla="*/ 448 h 448"/>
                        <a:gd name="T22" fmla="*/ 146 w 494"/>
                        <a:gd name="T23" fmla="*/ 395 h 448"/>
                        <a:gd name="T24" fmla="*/ 349 w 494"/>
                        <a:gd name="T25" fmla="*/ 395 h 448"/>
                        <a:gd name="T26" fmla="*/ 419 w 494"/>
                        <a:gd name="T27" fmla="*/ 448 h 448"/>
                        <a:gd name="T28" fmla="*/ 494 w 494"/>
                        <a:gd name="T29" fmla="*/ 373 h 448"/>
                        <a:gd name="T30" fmla="*/ 419 w 494"/>
                        <a:gd name="T31" fmla="*/ 299 h 448"/>
                        <a:gd name="T32" fmla="*/ 349 w 494"/>
                        <a:gd name="T33" fmla="*/ 351 h 448"/>
                        <a:gd name="T34" fmla="*/ 146 w 494"/>
                        <a:gd name="T35" fmla="*/ 351 h 448"/>
                        <a:gd name="T36" fmla="*/ 130 w 494"/>
                        <a:gd name="T37" fmla="*/ 323 h 448"/>
                        <a:gd name="T38" fmla="*/ 231 w 494"/>
                        <a:gd name="T39" fmla="*/ 148 h 448"/>
                        <a:gd name="T40" fmla="*/ 247 w 494"/>
                        <a:gd name="T41" fmla="*/ 150 h 448"/>
                        <a:gd name="T42" fmla="*/ 264 w 494"/>
                        <a:gd name="T43" fmla="*/ 148 h 448"/>
                        <a:gd name="T44" fmla="*/ 365 w 494"/>
                        <a:gd name="T45" fmla="*/ 323 h 448"/>
                        <a:gd name="T46" fmla="*/ 349 w 494"/>
                        <a:gd name="T47" fmla="*/ 351 h 44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</a:cxnLst>
                      <a:rect l="0" t="0" r="r" b="b"/>
                      <a:pathLst>
                        <a:path w="494" h="448">
                          <a:moveTo>
                            <a:pt x="419" y="299"/>
                          </a:moveTo>
                          <a:cubicBezTo>
                            <a:pt x="414" y="299"/>
                            <a:pt x="408" y="300"/>
                            <a:pt x="403" y="301"/>
                          </a:cubicBezTo>
                          <a:cubicBezTo>
                            <a:pt x="302" y="126"/>
                            <a:pt x="302" y="126"/>
                            <a:pt x="302" y="126"/>
                          </a:cubicBezTo>
                          <a:cubicBezTo>
                            <a:pt x="314" y="112"/>
                            <a:pt x="322" y="95"/>
                            <a:pt x="322" y="75"/>
                          </a:cubicBezTo>
                          <a:cubicBezTo>
                            <a:pt x="322" y="34"/>
                            <a:pt x="288" y="0"/>
                            <a:pt x="247" y="0"/>
                          </a:cubicBezTo>
                          <a:cubicBezTo>
                            <a:pt x="206" y="0"/>
                            <a:pt x="173" y="34"/>
                            <a:pt x="173" y="75"/>
                          </a:cubicBezTo>
                          <a:cubicBezTo>
                            <a:pt x="173" y="95"/>
                            <a:pt x="180" y="112"/>
                            <a:pt x="193" y="126"/>
                          </a:cubicBezTo>
                          <a:cubicBezTo>
                            <a:pt x="91" y="301"/>
                            <a:pt x="91" y="301"/>
                            <a:pt x="91" y="301"/>
                          </a:cubicBezTo>
                          <a:cubicBezTo>
                            <a:pt x="86" y="300"/>
                            <a:pt x="81" y="299"/>
                            <a:pt x="75" y="299"/>
                          </a:cubicBezTo>
                          <a:cubicBezTo>
                            <a:pt x="34" y="299"/>
                            <a:pt x="0" y="332"/>
                            <a:pt x="0" y="373"/>
                          </a:cubicBezTo>
                          <a:cubicBezTo>
                            <a:pt x="0" y="415"/>
                            <a:pt x="34" y="448"/>
                            <a:pt x="75" y="448"/>
                          </a:cubicBezTo>
                          <a:cubicBezTo>
                            <a:pt x="108" y="448"/>
                            <a:pt x="136" y="426"/>
                            <a:pt x="146" y="395"/>
                          </a:cubicBezTo>
                          <a:cubicBezTo>
                            <a:pt x="349" y="395"/>
                            <a:pt x="349" y="395"/>
                            <a:pt x="349" y="395"/>
                          </a:cubicBezTo>
                          <a:cubicBezTo>
                            <a:pt x="358" y="426"/>
                            <a:pt x="386" y="448"/>
                            <a:pt x="419" y="448"/>
                          </a:cubicBezTo>
                          <a:cubicBezTo>
                            <a:pt x="461" y="448"/>
                            <a:pt x="494" y="415"/>
                            <a:pt x="494" y="373"/>
                          </a:cubicBezTo>
                          <a:cubicBezTo>
                            <a:pt x="494" y="332"/>
                            <a:pt x="461" y="299"/>
                            <a:pt x="419" y="299"/>
                          </a:cubicBezTo>
                          <a:close/>
                          <a:moveTo>
                            <a:pt x="349" y="351"/>
                          </a:moveTo>
                          <a:cubicBezTo>
                            <a:pt x="146" y="351"/>
                            <a:pt x="146" y="351"/>
                            <a:pt x="146" y="351"/>
                          </a:cubicBezTo>
                          <a:cubicBezTo>
                            <a:pt x="142" y="341"/>
                            <a:pt x="137" y="331"/>
                            <a:pt x="130" y="323"/>
                          </a:cubicBezTo>
                          <a:cubicBezTo>
                            <a:pt x="231" y="148"/>
                            <a:pt x="231" y="148"/>
                            <a:pt x="231" y="148"/>
                          </a:cubicBezTo>
                          <a:cubicBezTo>
                            <a:pt x="236" y="149"/>
                            <a:pt x="242" y="150"/>
                            <a:pt x="247" y="150"/>
                          </a:cubicBezTo>
                          <a:cubicBezTo>
                            <a:pt x="253" y="150"/>
                            <a:pt x="258" y="149"/>
                            <a:pt x="264" y="148"/>
                          </a:cubicBezTo>
                          <a:cubicBezTo>
                            <a:pt x="365" y="323"/>
                            <a:pt x="365" y="323"/>
                            <a:pt x="365" y="323"/>
                          </a:cubicBezTo>
                          <a:cubicBezTo>
                            <a:pt x="358" y="331"/>
                            <a:pt x="352" y="341"/>
                            <a:pt x="349" y="351"/>
                          </a:cubicBezTo>
                          <a:close/>
                        </a:path>
                      </a:pathLst>
                    </a:custGeom>
                    <a:solidFill>
                      <a:sysClr val="window" lastClr="FFFFFF"/>
                    </a:solidFill>
                    <a:ln>
                      <a:noFill/>
                    </a:ln>
                    <a:ex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cs typeface=""/>
                      </a:endParaRPr>
                    </a:p>
                  </p:txBody>
                </p:sp>
              </p:grpSp>
            </p:grpSp>
            <p:grpSp>
              <p:nvGrpSpPr>
                <p:cNvPr id="2246" name="Group 2245"/>
                <p:cNvGrpSpPr/>
                <p:nvPr/>
              </p:nvGrpSpPr>
              <p:grpSpPr>
                <a:xfrm>
                  <a:off x="3753982" y="2986823"/>
                  <a:ext cx="309857" cy="268010"/>
                  <a:chOff x="5310724" y="2352924"/>
                  <a:chExt cx="398754" cy="374816"/>
                </a:xfrm>
              </p:grpSpPr>
              <p:sp>
                <p:nvSpPr>
                  <p:cNvPr id="2359" name="Rounded Rectangle 2358"/>
                  <p:cNvSpPr/>
                  <p:nvPr/>
                </p:nvSpPr>
                <p:spPr>
                  <a:xfrm>
                    <a:off x="5351561" y="2386601"/>
                    <a:ext cx="308105" cy="310923"/>
                  </a:xfrm>
                  <a:prstGeom prst="roundRect">
                    <a:avLst/>
                  </a:prstGeom>
                  <a:solidFill>
                    <a:srgbClr val="9BBB59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/>
                      <a:ea typeface=""/>
                      <a:cs typeface=""/>
                    </a:endParaRPr>
                  </a:p>
                </p:txBody>
              </p:sp>
              <p:grpSp>
                <p:nvGrpSpPr>
                  <p:cNvPr id="2360" name="Group 2359"/>
                  <p:cNvGrpSpPr/>
                  <p:nvPr/>
                </p:nvGrpSpPr>
                <p:grpSpPr>
                  <a:xfrm>
                    <a:off x="5310724" y="2352924"/>
                    <a:ext cx="398754" cy="374816"/>
                    <a:chOff x="5310724" y="2352924"/>
                    <a:chExt cx="398754" cy="374816"/>
                  </a:xfrm>
                </p:grpSpPr>
                <p:grpSp>
                  <p:nvGrpSpPr>
                    <p:cNvPr id="2361" name="Group 2360"/>
                    <p:cNvGrpSpPr/>
                    <p:nvPr/>
                  </p:nvGrpSpPr>
                  <p:grpSpPr>
                    <a:xfrm rot="5400000">
                      <a:off x="5322693" y="2340955"/>
                      <a:ext cx="374816" cy="398754"/>
                      <a:chOff x="4471988" y="1985963"/>
                      <a:chExt cx="527051" cy="517525"/>
                    </a:xfrm>
                  </p:grpSpPr>
                  <p:sp>
                    <p:nvSpPr>
                      <p:cNvPr id="2363" name="Freeform 13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471988" y="2117725"/>
                        <a:ext cx="25400" cy="50800"/>
                      </a:xfrm>
                      <a:custGeom>
                        <a:avLst/>
                        <a:gdLst>
                          <a:gd name="T0" fmla="*/ 14 w 29"/>
                          <a:gd name="T1" fmla="*/ 57 h 57"/>
                          <a:gd name="T2" fmla="*/ 29 w 29"/>
                          <a:gd name="T3" fmla="*/ 43 h 57"/>
                          <a:gd name="T4" fmla="*/ 29 w 29"/>
                          <a:gd name="T5" fmla="*/ 14 h 57"/>
                          <a:gd name="T6" fmla="*/ 14 w 29"/>
                          <a:gd name="T7" fmla="*/ 0 h 57"/>
                          <a:gd name="T8" fmla="*/ 0 w 29"/>
                          <a:gd name="T9" fmla="*/ 14 h 57"/>
                          <a:gd name="T10" fmla="*/ 0 w 29"/>
                          <a:gd name="T11" fmla="*/ 43 h 57"/>
                          <a:gd name="T12" fmla="*/ 14 w 29"/>
                          <a:gd name="T13" fmla="*/ 57 h 57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</a:cxnLst>
                        <a:rect l="0" t="0" r="r" b="b"/>
                        <a:pathLst>
                          <a:path w="29" h="57">
                            <a:moveTo>
                              <a:pt x="14" y="57"/>
                            </a:moveTo>
                            <a:cubicBezTo>
                              <a:pt x="22" y="57"/>
                              <a:pt x="29" y="51"/>
                              <a:pt x="29" y="43"/>
                            </a:cubicBezTo>
                            <a:cubicBezTo>
                              <a:pt x="29" y="14"/>
                              <a:pt x="29" y="14"/>
                              <a:pt x="29" y="14"/>
                            </a:cubicBezTo>
                            <a:cubicBezTo>
                              <a:pt x="29" y="6"/>
                              <a:pt x="22" y="0"/>
                              <a:pt x="14" y="0"/>
                            </a:cubicBezTo>
                            <a:cubicBezTo>
                              <a:pt x="7" y="0"/>
                              <a:pt x="0" y="6"/>
                              <a:pt x="0" y="14"/>
                            </a:cubicBezTo>
                            <a:cubicBezTo>
                              <a:pt x="0" y="43"/>
                              <a:pt x="0" y="43"/>
                              <a:pt x="0" y="43"/>
                            </a:cubicBezTo>
                            <a:cubicBezTo>
                              <a:pt x="0" y="51"/>
                              <a:pt x="7" y="57"/>
                              <a:pt x="14" y="57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2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cs typeface=""/>
                        </a:endParaRPr>
                      </a:p>
                    </p:txBody>
                  </p:sp>
                  <p:sp>
                    <p:nvSpPr>
                      <p:cNvPr id="2364" name="Freeform 14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471988" y="2271713"/>
                        <a:ext cx="25400" cy="52388"/>
                      </a:xfrm>
                      <a:custGeom>
                        <a:avLst/>
                        <a:gdLst>
                          <a:gd name="T0" fmla="*/ 14 w 29"/>
                          <a:gd name="T1" fmla="*/ 58 h 58"/>
                          <a:gd name="T2" fmla="*/ 29 w 29"/>
                          <a:gd name="T3" fmla="*/ 43 h 58"/>
                          <a:gd name="T4" fmla="*/ 29 w 29"/>
                          <a:gd name="T5" fmla="*/ 15 h 58"/>
                          <a:gd name="T6" fmla="*/ 14 w 29"/>
                          <a:gd name="T7" fmla="*/ 0 h 58"/>
                          <a:gd name="T8" fmla="*/ 0 w 29"/>
                          <a:gd name="T9" fmla="*/ 15 h 58"/>
                          <a:gd name="T10" fmla="*/ 0 w 29"/>
                          <a:gd name="T11" fmla="*/ 43 h 58"/>
                          <a:gd name="T12" fmla="*/ 14 w 29"/>
                          <a:gd name="T13" fmla="*/ 58 h 58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</a:cxnLst>
                        <a:rect l="0" t="0" r="r" b="b"/>
                        <a:pathLst>
                          <a:path w="29" h="58">
                            <a:moveTo>
                              <a:pt x="14" y="58"/>
                            </a:moveTo>
                            <a:cubicBezTo>
                              <a:pt x="22" y="58"/>
                              <a:pt x="29" y="51"/>
                              <a:pt x="29" y="43"/>
                            </a:cubicBezTo>
                            <a:cubicBezTo>
                              <a:pt x="29" y="15"/>
                              <a:pt x="29" y="15"/>
                              <a:pt x="29" y="15"/>
                            </a:cubicBezTo>
                            <a:cubicBezTo>
                              <a:pt x="29" y="7"/>
                              <a:pt x="22" y="0"/>
                              <a:pt x="14" y="0"/>
                            </a:cubicBezTo>
                            <a:cubicBezTo>
                              <a:pt x="7" y="0"/>
                              <a:pt x="0" y="7"/>
                              <a:pt x="0" y="15"/>
                            </a:cubicBezTo>
                            <a:cubicBezTo>
                              <a:pt x="0" y="43"/>
                              <a:pt x="0" y="43"/>
                              <a:pt x="0" y="43"/>
                            </a:cubicBezTo>
                            <a:cubicBezTo>
                              <a:pt x="0" y="51"/>
                              <a:pt x="7" y="58"/>
                              <a:pt x="14" y="58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2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cs typeface=""/>
                        </a:endParaRPr>
                      </a:p>
                    </p:txBody>
                  </p:sp>
                  <p:sp>
                    <p:nvSpPr>
                      <p:cNvPr id="2365" name="Freeform 15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487863" y="2422525"/>
                        <a:ext cx="44450" cy="47625"/>
                      </a:xfrm>
                      <a:custGeom>
                        <a:avLst/>
                        <a:gdLst>
                          <a:gd name="T0" fmla="*/ 29 w 50"/>
                          <a:gd name="T1" fmla="*/ 8 h 53"/>
                          <a:gd name="T2" fmla="*/ 9 w 50"/>
                          <a:gd name="T3" fmla="*/ 4 h 53"/>
                          <a:gd name="T4" fmla="*/ 4 w 50"/>
                          <a:gd name="T5" fmla="*/ 24 h 53"/>
                          <a:gd name="T6" fmla="*/ 24 w 50"/>
                          <a:gd name="T7" fmla="*/ 49 h 53"/>
                          <a:gd name="T8" fmla="*/ 34 w 50"/>
                          <a:gd name="T9" fmla="*/ 53 h 53"/>
                          <a:gd name="T10" fmla="*/ 45 w 50"/>
                          <a:gd name="T11" fmla="*/ 49 h 53"/>
                          <a:gd name="T12" fmla="*/ 45 w 50"/>
                          <a:gd name="T13" fmla="*/ 28 h 53"/>
                          <a:gd name="T14" fmla="*/ 29 w 50"/>
                          <a:gd name="T15" fmla="*/ 8 h 53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</a:cxnLst>
                        <a:rect l="0" t="0" r="r" b="b"/>
                        <a:pathLst>
                          <a:path w="50" h="53">
                            <a:moveTo>
                              <a:pt x="29" y="8"/>
                            </a:moveTo>
                            <a:cubicBezTo>
                              <a:pt x="24" y="2"/>
                              <a:pt x="15" y="0"/>
                              <a:pt x="9" y="4"/>
                            </a:cubicBezTo>
                            <a:cubicBezTo>
                              <a:pt x="2" y="8"/>
                              <a:pt x="0" y="17"/>
                              <a:pt x="4" y="24"/>
                            </a:cubicBezTo>
                            <a:cubicBezTo>
                              <a:pt x="10" y="33"/>
                              <a:pt x="17" y="41"/>
                              <a:pt x="24" y="49"/>
                            </a:cubicBezTo>
                            <a:cubicBezTo>
                              <a:pt x="27" y="51"/>
                              <a:pt x="31" y="53"/>
                              <a:pt x="34" y="53"/>
                            </a:cubicBezTo>
                            <a:cubicBezTo>
                              <a:pt x="38" y="53"/>
                              <a:pt x="42" y="51"/>
                              <a:pt x="45" y="49"/>
                            </a:cubicBezTo>
                            <a:cubicBezTo>
                              <a:pt x="50" y="43"/>
                              <a:pt x="50" y="34"/>
                              <a:pt x="45" y="28"/>
                            </a:cubicBezTo>
                            <a:cubicBezTo>
                              <a:pt x="39" y="22"/>
                              <a:pt x="33" y="15"/>
                              <a:pt x="29" y="8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2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cs typeface=""/>
                        </a:endParaRPr>
                      </a:p>
                    </p:txBody>
                  </p:sp>
                  <p:sp>
                    <p:nvSpPr>
                      <p:cNvPr id="2366" name="Freeform 16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471988" y="2193925"/>
                        <a:ext cx="25400" cy="52388"/>
                      </a:xfrm>
                      <a:custGeom>
                        <a:avLst/>
                        <a:gdLst>
                          <a:gd name="T0" fmla="*/ 14 w 29"/>
                          <a:gd name="T1" fmla="*/ 58 h 58"/>
                          <a:gd name="T2" fmla="*/ 29 w 29"/>
                          <a:gd name="T3" fmla="*/ 43 h 58"/>
                          <a:gd name="T4" fmla="*/ 29 w 29"/>
                          <a:gd name="T5" fmla="*/ 14 h 58"/>
                          <a:gd name="T6" fmla="*/ 14 w 29"/>
                          <a:gd name="T7" fmla="*/ 0 h 58"/>
                          <a:gd name="T8" fmla="*/ 0 w 29"/>
                          <a:gd name="T9" fmla="*/ 14 h 58"/>
                          <a:gd name="T10" fmla="*/ 0 w 29"/>
                          <a:gd name="T11" fmla="*/ 43 h 58"/>
                          <a:gd name="T12" fmla="*/ 14 w 29"/>
                          <a:gd name="T13" fmla="*/ 58 h 58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</a:cxnLst>
                        <a:rect l="0" t="0" r="r" b="b"/>
                        <a:pathLst>
                          <a:path w="29" h="58">
                            <a:moveTo>
                              <a:pt x="14" y="58"/>
                            </a:moveTo>
                            <a:cubicBezTo>
                              <a:pt x="22" y="58"/>
                              <a:pt x="29" y="51"/>
                              <a:pt x="29" y="43"/>
                            </a:cubicBezTo>
                            <a:cubicBezTo>
                              <a:pt x="29" y="14"/>
                              <a:pt x="29" y="14"/>
                              <a:pt x="29" y="14"/>
                            </a:cubicBezTo>
                            <a:cubicBezTo>
                              <a:pt x="29" y="6"/>
                              <a:pt x="22" y="0"/>
                              <a:pt x="14" y="0"/>
                            </a:cubicBezTo>
                            <a:cubicBezTo>
                              <a:pt x="7" y="0"/>
                              <a:pt x="0" y="6"/>
                              <a:pt x="0" y="14"/>
                            </a:cubicBezTo>
                            <a:cubicBezTo>
                              <a:pt x="0" y="43"/>
                              <a:pt x="0" y="43"/>
                              <a:pt x="0" y="43"/>
                            </a:cubicBezTo>
                            <a:cubicBezTo>
                              <a:pt x="0" y="51"/>
                              <a:pt x="7" y="58"/>
                              <a:pt x="14" y="58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2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cs typeface=""/>
                        </a:endParaRPr>
                      </a:p>
                    </p:txBody>
                  </p:sp>
                  <p:sp>
                    <p:nvSpPr>
                      <p:cNvPr id="2367" name="Freeform 17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830763" y="1985963"/>
                        <a:ext cx="50800" cy="26988"/>
                      </a:xfrm>
                      <a:custGeom>
                        <a:avLst/>
                        <a:gdLst>
                          <a:gd name="T0" fmla="*/ 15 w 57"/>
                          <a:gd name="T1" fmla="*/ 29 h 29"/>
                          <a:gd name="T2" fmla="*/ 44 w 57"/>
                          <a:gd name="T3" fmla="*/ 29 h 29"/>
                          <a:gd name="T4" fmla="*/ 57 w 57"/>
                          <a:gd name="T5" fmla="*/ 15 h 29"/>
                          <a:gd name="T6" fmla="*/ 43 w 57"/>
                          <a:gd name="T7" fmla="*/ 0 h 29"/>
                          <a:gd name="T8" fmla="*/ 15 w 57"/>
                          <a:gd name="T9" fmla="*/ 0 h 29"/>
                          <a:gd name="T10" fmla="*/ 0 w 57"/>
                          <a:gd name="T11" fmla="*/ 15 h 29"/>
                          <a:gd name="T12" fmla="*/ 15 w 57"/>
                          <a:gd name="T13" fmla="*/ 29 h 29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</a:cxnLst>
                        <a:rect l="0" t="0" r="r" b="b"/>
                        <a:pathLst>
                          <a:path w="57" h="29">
                            <a:moveTo>
                              <a:pt x="15" y="29"/>
                            </a:moveTo>
                            <a:cubicBezTo>
                              <a:pt x="44" y="29"/>
                              <a:pt x="44" y="29"/>
                              <a:pt x="44" y="29"/>
                            </a:cubicBezTo>
                            <a:cubicBezTo>
                              <a:pt x="51" y="29"/>
                              <a:pt x="57" y="23"/>
                              <a:pt x="57" y="15"/>
                            </a:cubicBezTo>
                            <a:cubicBezTo>
                              <a:pt x="57" y="7"/>
                              <a:pt x="50" y="0"/>
                              <a:pt x="43" y="0"/>
                            </a:cubicBezTo>
                            <a:cubicBezTo>
                              <a:pt x="15" y="0"/>
                              <a:pt x="15" y="0"/>
                              <a:pt x="15" y="0"/>
                            </a:cubicBezTo>
                            <a:cubicBezTo>
                              <a:pt x="7" y="0"/>
                              <a:pt x="0" y="7"/>
                              <a:pt x="0" y="15"/>
                            </a:cubicBezTo>
                            <a:cubicBezTo>
                              <a:pt x="0" y="23"/>
                              <a:pt x="7" y="29"/>
                              <a:pt x="15" y="29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2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cs typeface=""/>
                        </a:endParaRPr>
                      </a:p>
                    </p:txBody>
                  </p:sp>
                  <p:sp>
                    <p:nvSpPr>
                      <p:cNvPr id="2368" name="Freeform 18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905376" y="1997075"/>
                        <a:ext cx="50800" cy="41275"/>
                      </a:xfrm>
                      <a:custGeom>
                        <a:avLst/>
                        <a:gdLst>
                          <a:gd name="T0" fmla="*/ 10 w 56"/>
                          <a:gd name="T1" fmla="*/ 30 h 47"/>
                          <a:gd name="T2" fmla="*/ 31 w 56"/>
                          <a:gd name="T3" fmla="*/ 43 h 47"/>
                          <a:gd name="T4" fmla="*/ 40 w 56"/>
                          <a:gd name="T5" fmla="*/ 47 h 47"/>
                          <a:gd name="T6" fmla="*/ 51 w 56"/>
                          <a:gd name="T7" fmla="*/ 41 h 47"/>
                          <a:gd name="T8" fmla="*/ 49 w 56"/>
                          <a:gd name="T9" fmla="*/ 21 h 47"/>
                          <a:gd name="T10" fmla="*/ 22 w 56"/>
                          <a:gd name="T11" fmla="*/ 4 h 47"/>
                          <a:gd name="T12" fmla="*/ 3 w 56"/>
                          <a:gd name="T13" fmla="*/ 11 h 47"/>
                          <a:gd name="T14" fmla="*/ 10 w 56"/>
                          <a:gd name="T15" fmla="*/ 30 h 47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</a:cxnLst>
                        <a:rect l="0" t="0" r="r" b="b"/>
                        <a:pathLst>
                          <a:path w="56" h="47">
                            <a:moveTo>
                              <a:pt x="10" y="30"/>
                            </a:moveTo>
                            <a:cubicBezTo>
                              <a:pt x="17" y="33"/>
                              <a:pt x="25" y="38"/>
                              <a:pt x="31" y="43"/>
                            </a:cubicBezTo>
                            <a:cubicBezTo>
                              <a:pt x="34" y="46"/>
                              <a:pt x="37" y="47"/>
                              <a:pt x="40" y="47"/>
                            </a:cubicBezTo>
                            <a:cubicBezTo>
                              <a:pt x="44" y="47"/>
                              <a:pt x="49" y="45"/>
                              <a:pt x="51" y="41"/>
                            </a:cubicBezTo>
                            <a:cubicBezTo>
                              <a:pt x="56" y="35"/>
                              <a:pt x="55" y="26"/>
                              <a:pt x="49" y="21"/>
                            </a:cubicBezTo>
                            <a:cubicBezTo>
                              <a:pt x="41" y="14"/>
                              <a:pt x="32" y="9"/>
                              <a:pt x="22" y="4"/>
                            </a:cubicBezTo>
                            <a:cubicBezTo>
                              <a:pt x="15" y="0"/>
                              <a:pt x="7" y="3"/>
                              <a:pt x="3" y="11"/>
                            </a:cubicBezTo>
                            <a:cubicBezTo>
                              <a:pt x="0" y="18"/>
                              <a:pt x="3" y="26"/>
                              <a:pt x="10" y="30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2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cs typeface=""/>
                        </a:endParaRPr>
                      </a:p>
                    </p:txBody>
                  </p:sp>
                  <p:sp>
                    <p:nvSpPr>
                      <p:cNvPr id="2369" name="Freeform 19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476751" y="2039938"/>
                        <a:ext cx="39688" cy="52388"/>
                      </a:xfrm>
                      <a:custGeom>
                        <a:avLst/>
                        <a:gdLst>
                          <a:gd name="T0" fmla="*/ 12 w 45"/>
                          <a:gd name="T1" fmla="*/ 56 h 57"/>
                          <a:gd name="T2" fmla="*/ 16 w 45"/>
                          <a:gd name="T3" fmla="*/ 57 h 57"/>
                          <a:gd name="T4" fmla="*/ 30 w 45"/>
                          <a:gd name="T5" fmla="*/ 47 h 57"/>
                          <a:gd name="T6" fmla="*/ 41 w 45"/>
                          <a:gd name="T7" fmla="*/ 24 h 57"/>
                          <a:gd name="T8" fmla="*/ 36 w 45"/>
                          <a:gd name="T9" fmla="*/ 4 h 57"/>
                          <a:gd name="T10" fmla="*/ 16 w 45"/>
                          <a:gd name="T11" fmla="*/ 9 h 57"/>
                          <a:gd name="T12" fmla="*/ 3 w 45"/>
                          <a:gd name="T13" fmla="*/ 38 h 57"/>
                          <a:gd name="T14" fmla="*/ 12 w 45"/>
                          <a:gd name="T15" fmla="*/ 56 h 57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</a:cxnLst>
                        <a:rect l="0" t="0" r="r" b="b"/>
                        <a:pathLst>
                          <a:path w="45" h="57">
                            <a:moveTo>
                              <a:pt x="12" y="56"/>
                            </a:moveTo>
                            <a:cubicBezTo>
                              <a:pt x="13" y="57"/>
                              <a:pt x="15" y="57"/>
                              <a:pt x="16" y="57"/>
                            </a:cubicBezTo>
                            <a:cubicBezTo>
                              <a:pt x="22" y="57"/>
                              <a:pt x="28" y="53"/>
                              <a:pt x="30" y="47"/>
                            </a:cubicBezTo>
                            <a:cubicBezTo>
                              <a:pt x="33" y="39"/>
                              <a:pt x="36" y="32"/>
                              <a:pt x="41" y="24"/>
                            </a:cubicBezTo>
                            <a:cubicBezTo>
                              <a:pt x="45" y="17"/>
                              <a:pt x="43" y="9"/>
                              <a:pt x="36" y="4"/>
                            </a:cubicBezTo>
                            <a:cubicBezTo>
                              <a:pt x="29" y="0"/>
                              <a:pt x="21" y="2"/>
                              <a:pt x="16" y="9"/>
                            </a:cubicBezTo>
                            <a:cubicBezTo>
                              <a:pt x="11" y="18"/>
                              <a:pt x="6" y="28"/>
                              <a:pt x="3" y="38"/>
                            </a:cubicBezTo>
                            <a:cubicBezTo>
                              <a:pt x="0" y="45"/>
                              <a:pt x="4" y="54"/>
                              <a:pt x="12" y="56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2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cs typeface=""/>
                        </a:endParaRPr>
                      </a:p>
                    </p:txBody>
                  </p:sp>
                  <p:sp>
                    <p:nvSpPr>
                      <p:cNvPr id="2370" name="Freeform 20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522788" y="1992313"/>
                        <a:ext cx="52388" cy="39688"/>
                      </a:xfrm>
                      <a:custGeom>
                        <a:avLst/>
                        <a:gdLst>
                          <a:gd name="T0" fmla="*/ 55 w 58"/>
                          <a:gd name="T1" fmla="*/ 11 h 43"/>
                          <a:gd name="T2" fmla="*/ 37 w 58"/>
                          <a:gd name="T3" fmla="*/ 2 h 43"/>
                          <a:gd name="T4" fmla="*/ 9 w 58"/>
                          <a:gd name="T5" fmla="*/ 17 h 43"/>
                          <a:gd name="T6" fmla="*/ 4 w 58"/>
                          <a:gd name="T7" fmla="*/ 37 h 43"/>
                          <a:gd name="T8" fmla="*/ 16 w 58"/>
                          <a:gd name="T9" fmla="*/ 43 h 43"/>
                          <a:gd name="T10" fmla="*/ 24 w 58"/>
                          <a:gd name="T11" fmla="*/ 41 h 43"/>
                          <a:gd name="T12" fmla="*/ 47 w 58"/>
                          <a:gd name="T13" fmla="*/ 29 h 43"/>
                          <a:gd name="T14" fmla="*/ 55 w 58"/>
                          <a:gd name="T15" fmla="*/ 11 h 43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</a:cxnLst>
                        <a:rect l="0" t="0" r="r" b="b"/>
                        <a:pathLst>
                          <a:path w="58" h="43">
                            <a:moveTo>
                              <a:pt x="55" y="11"/>
                            </a:moveTo>
                            <a:cubicBezTo>
                              <a:pt x="53" y="3"/>
                              <a:pt x="44" y="0"/>
                              <a:pt x="37" y="2"/>
                            </a:cubicBezTo>
                            <a:cubicBezTo>
                              <a:pt x="27" y="6"/>
                              <a:pt x="17" y="11"/>
                              <a:pt x="9" y="17"/>
                            </a:cubicBezTo>
                            <a:cubicBezTo>
                              <a:pt x="2" y="21"/>
                              <a:pt x="0" y="30"/>
                              <a:pt x="4" y="37"/>
                            </a:cubicBezTo>
                            <a:cubicBezTo>
                              <a:pt x="7" y="41"/>
                              <a:pt x="12" y="43"/>
                              <a:pt x="16" y="43"/>
                            </a:cubicBezTo>
                            <a:cubicBezTo>
                              <a:pt x="19" y="43"/>
                              <a:pt x="22" y="43"/>
                              <a:pt x="24" y="41"/>
                            </a:cubicBezTo>
                            <a:cubicBezTo>
                              <a:pt x="31" y="36"/>
                              <a:pt x="39" y="32"/>
                              <a:pt x="47" y="29"/>
                            </a:cubicBezTo>
                            <a:cubicBezTo>
                              <a:pt x="54" y="27"/>
                              <a:pt x="58" y="18"/>
                              <a:pt x="55" y="11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2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cs typeface=""/>
                        </a:endParaRPr>
                      </a:p>
                    </p:txBody>
                  </p:sp>
                  <p:sp>
                    <p:nvSpPr>
                      <p:cNvPr id="2371" name="Freeform 21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959351" y="2051050"/>
                        <a:ext cx="36513" cy="52388"/>
                      </a:xfrm>
                      <a:custGeom>
                        <a:avLst/>
                        <a:gdLst>
                          <a:gd name="T0" fmla="*/ 13 w 42"/>
                          <a:gd name="T1" fmla="*/ 47 h 58"/>
                          <a:gd name="T2" fmla="*/ 27 w 42"/>
                          <a:gd name="T3" fmla="*/ 58 h 58"/>
                          <a:gd name="T4" fmla="*/ 30 w 42"/>
                          <a:gd name="T5" fmla="*/ 57 h 58"/>
                          <a:gd name="T6" fmla="*/ 41 w 42"/>
                          <a:gd name="T7" fmla="*/ 40 h 58"/>
                          <a:gd name="T8" fmla="*/ 30 w 42"/>
                          <a:gd name="T9" fmla="*/ 10 h 58"/>
                          <a:gd name="T10" fmla="*/ 11 w 42"/>
                          <a:gd name="T11" fmla="*/ 4 h 58"/>
                          <a:gd name="T12" fmla="*/ 4 w 42"/>
                          <a:gd name="T13" fmla="*/ 23 h 58"/>
                          <a:gd name="T14" fmla="*/ 13 w 42"/>
                          <a:gd name="T15" fmla="*/ 47 h 58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</a:cxnLst>
                        <a:rect l="0" t="0" r="r" b="b"/>
                        <a:pathLst>
                          <a:path w="42" h="58">
                            <a:moveTo>
                              <a:pt x="13" y="47"/>
                            </a:moveTo>
                            <a:cubicBezTo>
                              <a:pt x="14" y="53"/>
                              <a:pt x="20" y="58"/>
                              <a:pt x="27" y="58"/>
                            </a:cubicBezTo>
                            <a:cubicBezTo>
                              <a:pt x="28" y="58"/>
                              <a:pt x="29" y="58"/>
                              <a:pt x="30" y="57"/>
                            </a:cubicBezTo>
                            <a:cubicBezTo>
                              <a:pt x="38" y="56"/>
                              <a:pt x="42" y="48"/>
                              <a:pt x="41" y="40"/>
                            </a:cubicBezTo>
                            <a:cubicBezTo>
                              <a:pt x="38" y="30"/>
                              <a:pt x="35" y="20"/>
                              <a:pt x="30" y="10"/>
                            </a:cubicBezTo>
                            <a:cubicBezTo>
                              <a:pt x="26" y="3"/>
                              <a:pt x="18" y="0"/>
                              <a:pt x="11" y="4"/>
                            </a:cubicBezTo>
                            <a:cubicBezTo>
                              <a:pt x="3" y="7"/>
                              <a:pt x="0" y="16"/>
                              <a:pt x="4" y="23"/>
                            </a:cubicBezTo>
                            <a:cubicBezTo>
                              <a:pt x="8" y="31"/>
                              <a:pt x="11" y="39"/>
                              <a:pt x="13" y="47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2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cs typeface=""/>
                        </a:endParaRPr>
                      </a:p>
                    </p:txBody>
                  </p:sp>
                  <p:sp>
                    <p:nvSpPr>
                      <p:cNvPr id="2372" name="Freeform 22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598988" y="1985963"/>
                        <a:ext cx="52388" cy="26988"/>
                      </a:xfrm>
                      <a:custGeom>
                        <a:avLst/>
                        <a:gdLst>
                          <a:gd name="T0" fmla="*/ 14 w 58"/>
                          <a:gd name="T1" fmla="*/ 29 h 29"/>
                          <a:gd name="T2" fmla="*/ 43 w 58"/>
                          <a:gd name="T3" fmla="*/ 29 h 29"/>
                          <a:gd name="T4" fmla="*/ 58 w 58"/>
                          <a:gd name="T5" fmla="*/ 15 h 29"/>
                          <a:gd name="T6" fmla="*/ 43 w 58"/>
                          <a:gd name="T7" fmla="*/ 0 h 29"/>
                          <a:gd name="T8" fmla="*/ 14 w 58"/>
                          <a:gd name="T9" fmla="*/ 0 h 29"/>
                          <a:gd name="T10" fmla="*/ 0 w 58"/>
                          <a:gd name="T11" fmla="*/ 15 h 29"/>
                          <a:gd name="T12" fmla="*/ 14 w 58"/>
                          <a:gd name="T13" fmla="*/ 29 h 29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</a:cxnLst>
                        <a:rect l="0" t="0" r="r" b="b"/>
                        <a:pathLst>
                          <a:path w="58" h="29">
                            <a:moveTo>
                              <a:pt x="14" y="29"/>
                            </a:moveTo>
                            <a:cubicBezTo>
                              <a:pt x="43" y="29"/>
                              <a:pt x="43" y="29"/>
                              <a:pt x="43" y="29"/>
                            </a:cubicBezTo>
                            <a:cubicBezTo>
                              <a:pt x="51" y="29"/>
                              <a:pt x="58" y="23"/>
                              <a:pt x="58" y="15"/>
                            </a:cubicBezTo>
                            <a:cubicBezTo>
                              <a:pt x="58" y="7"/>
                              <a:pt x="51" y="0"/>
                              <a:pt x="43" y="0"/>
                            </a:cubicBezTo>
                            <a:cubicBezTo>
                              <a:pt x="14" y="0"/>
                              <a:pt x="14" y="0"/>
                              <a:pt x="14" y="0"/>
                            </a:cubicBezTo>
                            <a:cubicBezTo>
                              <a:pt x="6" y="0"/>
                              <a:pt x="0" y="7"/>
                              <a:pt x="0" y="15"/>
                            </a:cubicBezTo>
                            <a:cubicBezTo>
                              <a:pt x="0" y="23"/>
                              <a:pt x="6" y="29"/>
                              <a:pt x="14" y="29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2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cs typeface=""/>
                        </a:endParaRPr>
                      </a:p>
                    </p:txBody>
                  </p:sp>
                  <p:sp>
                    <p:nvSpPr>
                      <p:cNvPr id="2373" name="Freeform 23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676776" y="1985963"/>
                        <a:ext cx="50800" cy="26988"/>
                      </a:xfrm>
                      <a:custGeom>
                        <a:avLst/>
                        <a:gdLst>
                          <a:gd name="T0" fmla="*/ 15 w 58"/>
                          <a:gd name="T1" fmla="*/ 29 h 29"/>
                          <a:gd name="T2" fmla="*/ 43 w 58"/>
                          <a:gd name="T3" fmla="*/ 29 h 29"/>
                          <a:gd name="T4" fmla="*/ 58 w 58"/>
                          <a:gd name="T5" fmla="*/ 15 h 29"/>
                          <a:gd name="T6" fmla="*/ 43 w 58"/>
                          <a:gd name="T7" fmla="*/ 0 h 29"/>
                          <a:gd name="T8" fmla="*/ 15 w 58"/>
                          <a:gd name="T9" fmla="*/ 0 h 29"/>
                          <a:gd name="T10" fmla="*/ 0 w 58"/>
                          <a:gd name="T11" fmla="*/ 15 h 29"/>
                          <a:gd name="T12" fmla="*/ 15 w 58"/>
                          <a:gd name="T13" fmla="*/ 29 h 29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</a:cxnLst>
                        <a:rect l="0" t="0" r="r" b="b"/>
                        <a:pathLst>
                          <a:path w="58" h="29">
                            <a:moveTo>
                              <a:pt x="15" y="29"/>
                            </a:moveTo>
                            <a:cubicBezTo>
                              <a:pt x="43" y="29"/>
                              <a:pt x="43" y="29"/>
                              <a:pt x="43" y="29"/>
                            </a:cubicBezTo>
                            <a:cubicBezTo>
                              <a:pt x="51" y="29"/>
                              <a:pt x="58" y="23"/>
                              <a:pt x="58" y="15"/>
                            </a:cubicBezTo>
                            <a:cubicBezTo>
                              <a:pt x="58" y="7"/>
                              <a:pt x="51" y="0"/>
                              <a:pt x="43" y="0"/>
                            </a:cubicBezTo>
                            <a:cubicBezTo>
                              <a:pt x="15" y="0"/>
                              <a:pt x="15" y="0"/>
                              <a:pt x="15" y="0"/>
                            </a:cubicBezTo>
                            <a:cubicBezTo>
                              <a:pt x="7" y="0"/>
                              <a:pt x="0" y="7"/>
                              <a:pt x="0" y="15"/>
                            </a:cubicBezTo>
                            <a:cubicBezTo>
                              <a:pt x="0" y="23"/>
                              <a:pt x="7" y="29"/>
                              <a:pt x="15" y="29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2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cs typeface=""/>
                        </a:endParaRPr>
                      </a:p>
                    </p:txBody>
                  </p:sp>
                  <p:sp>
                    <p:nvSpPr>
                      <p:cNvPr id="2374" name="Freeform 24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752976" y="1985963"/>
                        <a:ext cx="52388" cy="26988"/>
                      </a:xfrm>
                      <a:custGeom>
                        <a:avLst/>
                        <a:gdLst>
                          <a:gd name="T0" fmla="*/ 15 w 58"/>
                          <a:gd name="T1" fmla="*/ 29 h 29"/>
                          <a:gd name="T2" fmla="*/ 43 w 58"/>
                          <a:gd name="T3" fmla="*/ 29 h 29"/>
                          <a:gd name="T4" fmla="*/ 58 w 58"/>
                          <a:gd name="T5" fmla="*/ 15 h 29"/>
                          <a:gd name="T6" fmla="*/ 43 w 58"/>
                          <a:gd name="T7" fmla="*/ 0 h 29"/>
                          <a:gd name="T8" fmla="*/ 15 w 58"/>
                          <a:gd name="T9" fmla="*/ 0 h 29"/>
                          <a:gd name="T10" fmla="*/ 0 w 58"/>
                          <a:gd name="T11" fmla="*/ 15 h 29"/>
                          <a:gd name="T12" fmla="*/ 15 w 58"/>
                          <a:gd name="T13" fmla="*/ 29 h 29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</a:cxnLst>
                        <a:rect l="0" t="0" r="r" b="b"/>
                        <a:pathLst>
                          <a:path w="58" h="29">
                            <a:moveTo>
                              <a:pt x="15" y="29"/>
                            </a:moveTo>
                            <a:cubicBezTo>
                              <a:pt x="43" y="29"/>
                              <a:pt x="43" y="29"/>
                              <a:pt x="43" y="29"/>
                            </a:cubicBezTo>
                            <a:cubicBezTo>
                              <a:pt x="51" y="29"/>
                              <a:pt x="58" y="23"/>
                              <a:pt x="58" y="15"/>
                            </a:cubicBezTo>
                            <a:cubicBezTo>
                              <a:pt x="58" y="7"/>
                              <a:pt x="51" y="0"/>
                              <a:pt x="43" y="0"/>
                            </a:cubicBezTo>
                            <a:cubicBezTo>
                              <a:pt x="15" y="0"/>
                              <a:pt x="15" y="0"/>
                              <a:pt x="15" y="0"/>
                            </a:cubicBezTo>
                            <a:cubicBezTo>
                              <a:pt x="7" y="0"/>
                              <a:pt x="0" y="7"/>
                              <a:pt x="0" y="15"/>
                            </a:cubicBezTo>
                            <a:cubicBezTo>
                              <a:pt x="0" y="23"/>
                              <a:pt x="7" y="29"/>
                              <a:pt x="15" y="29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2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cs typeface=""/>
                        </a:endParaRPr>
                      </a:p>
                    </p:txBody>
                  </p:sp>
                  <p:sp>
                    <p:nvSpPr>
                      <p:cNvPr id="2375" name="Freeform 25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471988" y="2349500"/>
                        <a:ext cx="26988" cy="52388"/>
                      </a:xfrm>
                      <a:custGeom>
                        <a:avLst/>
                        <a:gdLst>
                          <a:gd name="T0" fmla="*/ 30 w 31"/>
                          <a:gd name="T1" fmla="*/ 42 h 58"/>
                          <a:gd name="T2" fmla="*/ 29 w 31"/>
                          <a:gd name="T3" fmla="*/ 28 h 58"/>
                          <a:gd name="T4" fmla="*/ 29 w 31"/>
                          <a:gd name="T5" fmla="*/ 15 h 58"/>
                          <a:gd name="T6" fmla="*/ 14 w 31"/>
                          <a:gd name="T7" fmla="*/ 0 h 58"/>
                          <a:gd name="T8" fmla="*/ 0 w 31"/>
                          <a:gd name="T9" fmla="*/ 15 h 58"/>
                          <a:gd name="T10" fmla="*/ 0 w 31"/>
                          <a:gd name="T11" fmla="*/ 28 h 58"/>
                          <a:gd name="T12" fmla="*/ 1 w 31"/>
                          <a:gd name="T13" fmla="*/ 45 h 58"/>
                          <a:gd name="T14" fmla="*/ 15 w 31"/>
                          <a:gd name="T15" fmla="*/ 58 h 58"/>
                          <a:gd name="T16" fmla="*/ 17 w 31"/>
                          <a:gd name="T17" fmla="*/ 58 h 58"/>
                          <a:gd name="T18" fmla="*/ 30 w 31"/>
                          <a:gd name="T19" fmla="*/ 42 h 58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</a:cxnLst>
                        <a:rect l="0" t="0" r="r" b="b"/>
                        <a:pathLst>
                          <a:path w="31" h="58">
                            <a:moveTo>
                              <a:pt x="30" y="42"/>
                            </a:moveTo>
                            <a:cubicBezTo>
                              <a:pt x="29" y="37"/>
                              <a:pt x="29" y="33"/>
                              <a:pt x="29" y="28"/>
                            </a:cubicBezTo>
                            <a:cubicBezTo>
                              <a:pt x="29" y="15"/>
                              <a:pt x="29" y="15"/>
                              <a:pt x="29" y="15"/>
                            </a:cubicBezTo>
                            <a:cubicBezTo>
                              <a:pt x="29" y="7"/>
                              <a:pt x="22" y="0"/>
                              <a:pt x="14" y="0"/>
                            </a:cubicBezTo>
                            <a:cubicBezTo>
                              <a:pt x="7" y="0"/>
                              <a:pt x="0" y="7"/>
                              <a:pt x="0" y="15"/>
                            </a:cubicBezTo>
                            <a:cubicBezTo>
                              <a:pt x="0" y="28"/>
                              <a:pt x="0" y="28"/>
                              <a:pt x="0" y="28"/>
                            </a:cubicBezTo>
                            <a:cubicBezTo>
                              <a:pt x="0" y="34"/>
                              <a:pt x="0" y="39"/>
                              <a:pt x="1" y="45"/>
                            </a:cubicBezTo>
                            <a:cubicBezTo>
                              <a:pt x="2" y="52"/>
                              <a:pt x="8" y="58"/>
                              <a:pt x="15" y="58"/>
                            </a:cubicBezTo>
                            <a:cubicBezTo>
                              <a:pt x="16" y="58"/>
                              <a:pt x="17" y="58"/>
                              <a:pt x="17" y="58"/>
                            </a:cubicBezTo>
                            <a:cubicBezTo>
                              <a:pt x="25" y="57"/>
                              <a:pt x="31" y="50"/>
                              <a:pt x="30" y="42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2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cs typeface=""/>
                        </a:endParaRPr>
                      </a:p>
                    </p:txBody>
                  </p:sp>
                  <p:sp>
                    <p:nvSpPr>
                      <p:cNvPr id="2376" name="Freeform 26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973638" y="2282825"/>
                        <a:ext cx="25400" cy="52388"/>
                      </a:xfrm>
                      <a:custGeom>
                        <a:avLst/>
                        <a:gdLst>
                          <a:gd name="T0" fmla="*/ 14 w 29"/>
                          <a:gd name="T1" fmla="*/ 0 h 58"/>
                          <a:gd name="T2" fmla="*/ 0 w 29"/>
                          <a:gd name="T3" fmla="*/ 15 h 58"/>
                          <a:gd name="T4" fmla="*/ 0 w 29"/>
                          <a:gd name="T5" fmla="*/ 44 h 58"/>
                          <a:gd name="T6" fmla="*/ 14 w 29"/>
                          <a:gd name="T7" fmla="*/ 58 h 58"/>
                          <a:gd name="T8" fmla="*/ 29 w 29"/>
                          <a:gd name="T9" fmla="*/ 44 h 58"/>
                          <a:gd name="T10" fmla="*/ 29 w 29"/>
                          <a:gd name="T11" fmla="*/ 15 h 58"/>
                          <a:gd name="T12" fmla="*/ 14 w 29"/>
                          <a:gd name="T13" fmla="*/ 0 h 58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</a:cxnLst>
                        <a:rect l="0" t="0" r="r" b="b"/>
                        <a:pathLst>
                          <a:path w="29" h="58">
                            <a:moveTo>
                              <a:pt x="14" y="0"/>
                            </a:moveTo>
                            <a:cubicBezTo>
                              <a:pt x="6" y="0"/>
                              <a:pt x="0" y="7"/>
                              <a:pt x="0" y="15"/>
                            </a:cubicBezTo>
                            <a:cubicBezTo>
                              <a:pt x="0" y="44"/>
                              <a:pt x="0" y="44"/>
                              <a:pt x="0" y="44"/>
                            </a:cubicBezTo>
                            <a:cubicBezTo>
                              <a:pt x="0" y="52"/>
                              <a:pt x="6" y="58"/>
                              <a:pt x="14" y="58"/>
                            </a:cubicBezTo>
                            <a:cubicBezTo>
                              <a:pt x="22" y="58"/>
                              <a:pt x="29" y="52"/>
                              <a:pt x="29" y="44"/>
                            </a:cubicBezTo>
                            <a:cubicBezTo>
                              <a:pt x="29" y="15"/>
                              <a:pt x="29" y="15"/>
                              <a:pt x="29" y="15"/>
                            </a:cubicBezTo>
                            <a:cubicBezTo>
                              <a:pt x="29" y="7"/>
                              <a:pt x="22" y="0"/>
                              <a:pt x="14" y="0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2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cs typeface=""/>
                        </a:endParaRPr>
                      </a:p>
                    </p:txBody>
                  </p:sp>
                  <p:sp>
                    <p:nvSpPr>
                      <p:cNvPr id="2377" name="Freeform 28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927601" y="2432050"/>
                        <a:ext cx="47625" cy="46038"/>
                      </a:xfrm>
                      <a:custGeom>
                        <a:avLst/>
                        <a:gdLst>
                          <a:gd name="T0" fmla="*/ 25 w 53"/>
                          <a:gd name="T1" fmla="*/ 7 h 51"/>
                          <a:gd name="T2" fmla="*/ 7 w 53"/>
                          <a:gd name="T3" fmla="*/ 25 h 51"/>
                          <a:gd name="T4" fmla="*/ 5 w 53"/>
                          <a:gd name="T5" fmla="*/ 45 h 51"/>
                          <a:gd name="T6" fmla="*/ 16 w 53"/>
                          <a:gd name="T7" fmla="*/ 51 h 51"/>
                          <a:gd name="T8" fmla="*/ 25 w 53"/>
                          <a:gd name="T9" fmla="*/ 47 h 51"/>
                          <a:gd name="T10" fmla="*/ 48 w 53"/>
                          <a:gd name="T11" fmla="*/ 25 h 51"/>
                          <a:gd name="T12" fmla="*/ 45 w 53"/>
                          <a:gd name="T13" fmla="*/ 5 h 51"/>
                          <a:gd name="T14" fmla="*/ 25 w 53"/>
                          <a:gd name="T15" fmla="*/ 7 h 51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</a:cxnLst>
                        <a:rect l="0" t="0" r="r" b="b"/>
                        <a:pathLst>
                          <a:path w="53" h="51">
                            <a:moveTo>
                              <a:pt x="25" y="7"/>
                            </a:moveTo>
                            <a:cubicBezTo>
                              <a:pt x="20" y="14"/>
                              <a:pt x="14" y="20"/>
                              <a:pt x="7" y="25"/>
                            </a:cubicBezTo>
                            <a:cubicBezTo>
                              <a:pt x="1" y="30"/>
                              <a:pt x="0" y="39"/>
                              <a:pt x="5" y="45"/>
                            </a:cubicBezTo>
                            <a:cubicBezTo>
                              <a:pt x="8" y="49"/>
                              <a:pt x="12" y="51"/>
                              <a:pt x="16" y="51"/>
                            </a:cubicBezTo>
                            <a:cubicBezTo>
                              <a:pt x="20" y="51"/>
                              <a:pt x="23" y="50"/>
                              <a:pt x="25" y="47"/>
                            </a:cubicBezTo>
                            <a:cubicBezTo>
                              <a:pt x="34" y="41"/>
                              <a:pt x="41" y="33"/>
                              <a:pt x="48" y="25"/>
                            </a:cubicBezTo>
                            <a:cubicBezTo>
                              <a:pt x="53" y="19"/>
                              <a:pt x="52" y="9"/>
                              <a:pt x="45" y="5"/>
                            </a:cubicBezTo>
                            <a:cubicBezTo>
                              <a:pt x="39" y="0"/>
                              <a:pt x="30" y="1"/>
                              <a:pt x="25" y="7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2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cs typeface=""/>
                        </a:endParaRPr>
                      </a:p>
                    </p:txBody>
                  </p:sp>
                  <p:sp>
                    <p:nvSpPr>
                      <p:cNvPr id="2378" name="Freeform 29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968876" y="2360613"/>
                        <a:ext cx="30163" cy="52388"/>
                      </a:xfrm>
                      <a:custGeom>
                        <a:avLst/>
                        <a:gdLst>
                          <a:gd name="T0" fmla="*/ 19 w 34"/>
                          <a:gd name="T1" fmla="*/ 0 h 58"/>
                          <a:gd name="T2" fmla="*/ 5 w 34"/>
                          <a:gd name="T3" fmla="*/ 15 h 58"/>
                          <a:gd name="T4" fmla="*/ 2 w 34"/>
                          <a:gd name="T5" fmla="*/ 40 h 58"/>
                          <a:gd name="T6" fmla="*/ 13 w 34"/>
                          <a:gd name="T7" fmla="*/ 58 h 58"/>
                          <a:gd name="T8" fmla="*/ 16 w 34"/>
                          <a:gd name="T9" fmla="*/ 58 h 58"/>
                          <a:gd name="T10" fmla="*/ 30 w 34"/>
                          <a:gd name="T11" fmla="*/ 47 h 58"/>
                          <a:gd name="T12" fmla="*/ 34 w 34"/>
                          <a:gd name="T13" fmla="*/ 15 h 58"/>
                          <a:gd name="T14" fmla="*/ 34 w 34"/>
                          <a:gd name="T15" fmla="*/ 14 h 58"/>
                          <a:gd name="T16" fmla="*/ 19 w 34"/>
                          <a:gd name="T17" fmla="*/ 0 h 58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</a:cxnLst>
                        <a:rect l="0" t="0" r="r" b="b"/>
                        <a:pathLst>
                          <a:path w="34" h="58">
                            <a:moveTo>
                              <a:pt x="19" y="0"/>
                            </a:moveTo>
                            <a:cubicBezTo>
                              <a:pt x="11" y="0"/>
                              <a:pt x="5" y="7"/>
                              <a:pt x="5" y="15"/>
                            </a:cubicBezTo>
                            <a:cubicBezTo>
                              <a:pt x="5" y="24"/>
                              <a:pt x="4" y="32"/>
                              <a:pt x="2" y="40"/>
                            </a:cubicBezTo>
                            <a:cubicBezTo>
                              <a:pt x="0" y="48"/>
                              <a:pt x="5" y="56"/>
                              <a:pt x="13" y="58"/>
                            </a:cubicBezTo>
                            <a:cubicBezTo>
                              <a:pt x="14" y="58"/>
                              <a:pt x="15" y="58"/>
                              <a:pt x="16" y="58"/>
                            </a:cubicBezTo>
                            <a:cubicBezTo>
                              <a:pt x="23" y="58"/>
                              <a:pt x="29" y="53"/>
                              <a:pt x="30" y="47"/>
                            </a:cubicBezTo>
                            <a:cubicBezTo>
                              <a:pt x="32" y="36"/>
                              <a:pt x="34" y="26"/>
                              <a:pt x="34" y="15"/>
                            </a:cubicBezTo>
                            <a:cubicBezTo>
                              <a:pt x="34" y="14"/>
                              <a:pt x="34" y="14"/>
                              <a:pt x="34" y="14"/>
                            </a:cubicBezTo>
                            <a:cubicBezTo>
                              <a:pt x="34" y="6"/>
                              <a:pt x="27" y="0"/>
                              <a:pt x="19" y="0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2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cs typeface=""/>
                        </a:endParaRPr>
                      </a:p>
                    </p:txBody>
                  </p:sp>
                  <p:sp>
                    <p:nvSpPr>
                      <p:cNvPr id="2379" name="Freeform 30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973638" y="2205038"/>
                        <a:ext cx="25400" cy="52388"/>
                      </a:xfrm>
                      <a:custGeom>
                        <a:avLst/>
                        <a:gdLst>
                          <a:gd name="T0" fmla="*/ 14 w 29"/>
                          <a:gd name="T1" fmla="*/ 0 h 58"/>
                          <a:gd name="T2" fmla="*/ 0 w 29"/>
                          <a:gd name="T3" fmla="*/ 15 h 58"/>
                          <a:gd name="T4" fmla="*/ 0 w 29"/>
                          <a:gd name="T5" fmla="*/ 43 h 58"/>
                          <a:gd name="T6" fmla="*/ 14 w 29"/>
                          <a:gd name="T7" fmla="*/ 58 h 58"/>
                          <a:gd name="T8" fmla="*/ 29 w 29"/>
                          <a:gd name="T9" fmla="*/ 43 h 58"/>
                          <a:gd name="T10" fmla="*/ 29 w 29"/>
                          <a:gd name="T11" fmla="*/ 15 h 58"/>
                          <a:gd name="T12" fmla="*/ 14 w 29"/>
                          <a:gd name="T13" fmla="*/ 0 h 58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</a:cxnLst>
                        <a:rect l="0" t="0" r="r" b="b"/>
                        <a:pathLst>
                          <a:path w="29" h="58">
                            <a:moveTo>
                              <a:pt x="14" y="0"/>
                            </a:moveTo>
                            <a:cubicBezTo>
                              <a:pt x="6" y="0"/>
                              <a:pt x="0" y="7"/>
                              <a:pt x="0" y="15"/>
                            </a:cubicBezTo>
                            <a:cubicBezTo>
                              <a:pt x="0" y="43"/>
                              <a:pt x="0" y="43"/>
                              <a:pt x="0" y="43"/>
                            </a:cubicBezTo>
                            <a:cubicBezTo>
                              <a:pt x="0" y="51"/>
                              <a:pt x="6" y="58"/>
                              <a:pt x="14" y="58"/>
                            </a:cubicBezTo>
                            <a:cubicBezTo>
                              <a:pt x="22" y="58"/>
                              <a:pt x="29" y="51"/>
                              <a:pt x="29" y="43"/>
                            </a:cubicBezTo>
                            <a:cubicBezTo>
                              <a:pt x="29" y="15"/>
                              <a:pt x="29" y="15"/>
                              <a:pt x="29" y="15"/>
                            </a:cubicBezTo>
                            <a:cubicBezTo>
                              <a:pt x="29" y="7"/>
                              <a:pt x="22" y="0"/>
                              <a:pt x="14" y="0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2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cs typeface=""/>
                        </a:endParaRPr>
                      </a:p>
                    </p:txBody>
                  </p:sp>
                  <p:sp>
                    <p:nvSpPr>
                      <p:cNvPr id="2380" name="Freeform 31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973638" y="2127250"/>
                        <a:ext cx="25400" cy="52388"/>
                      </a:xfrm>
                      <a:custGeom>
                        <a:avLst/>
                        <a:gdLst>
                          <a:gd name="T0" fmla="*/ 14 w 29"/>
                          <a:gd name="T1" fmla="*/ 0 h 58"/>
                          <a:gd name="T2" fmla="*/ 0 w 29"/>
                          <a:gd name="T3" fmla="*/ 15 h 58"/>
                          <a:gd name="T4" fmla="*/ 0 w 29"/>
                          <a:gd name="T5" fmla="*/ 43 h 58"/>
                          <a:gd name="T6" fmla="*/ 14 w 29"/>
                          <a:gd name="T7" fmla="*/ 58 h 58"/>
                          <a:gd name="T8" fmla="*/ 29 w 29"/>
                          <a:gd name="T9" fmla="*/ 43 h 58"/>
                          <a:gd name="T10" fmla="*/ 29 w 29"/>
                          <a:gd name="T11" fmla="*/ 15 h 58"/>
                          <a:gd name="T12" fmla="*/ 14 w 29"/>
                          <a:gd name="T13" fmla="*/ 0 h 58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</a:cxnLst>
                        <a:rect l="0" t="0" r="r" b="b"/>
                        <a:pathLst>
                          <a:path w="29" h="58">
                            <a:moveTo>
                              <a:pt x="14" y="0"/>
                            </a:moveTo>
                            <a:cubicBezTo>
                              <a:pt x="6" y="0"/>
                              <a:pt x="0" y="7"/>
                              <a:pt x="0" y="15"/>
                            </a:cubicBezTo>
                            <a:cubicBezTo>
                              <a:pt x="0" y="43"/>
                              <a:pt x="0" y="43"/>
                              <a:pt x="0" y="43"/>
                            </a:cubicBezTo>
                            <a:cubicBezTo>
                              <a:pt x="0" y="51"/>
                              <a:pt x="6" y="58"/>
                              <a:pt x="14" y="58"/>
                            </a:cubicBezTo>
                            <a:cubicBezTo>
                              <a:pt x="22" y="58"/>
                              <a:pt x="29" y="51"/>
                              <a:pt x="29" y="43"/>
                            </a:cubicBezTo>
                            <a:cubicBezTo>
                              <a:pt x="29" y="15"/>
                              <a:pt x="29" y="15"/>
                              <a:pt x="29" y="15"/>
                            </a:cubicBezTo>
                            <a:cubicBezTo>
                              <a:pt x="29" y="7"/>
                              <a:pt x="22" y="0"/>
                              <a:pt x="14" y="0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2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cs typeface=""/>
                        </a:endParaRPr>
                      </a:p>
                    </p:txBody>
                  </p:sp>
                  <p:sp>
                    <p:nvSpPr>
                      <p:cNvPr id="2381" name="Freeform 32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546601" y="2470150"/>
                        <a:ext cx="53975" cy="33338"/>
                      </a:xfrm>
                      <a:custGeom>
                        <a:avLst/>
                        <a:gdLst>
                          <a:gd name="T0" fmla="*/ 46 w 60"/>
                          <a:gd name="T1" fmla="*/ 8 h 37"/>
                          <a:gd name="T2" fmla="*/ 21 w 60"/>
                          <a:gd name="T3" fmla="*/ 2 h 37"/>
                          <a:gd name="T4" fmla="*/ 3 w 60"/>
                          <a:gd name="T5" fmla="*/ 11 h 37"/>
                          <a:gd name="T6" fmla="*/ 12 w 60"/>
                          <a:gd name="T7" fmla="*/ 30 h 37"/>
                          <a:gd name="T8" fmla="*/ 43 w 60"/>
                          <a:gd name="T9" fmla="*/ 37 h 37"/>
                          <a:gd name="T10" fmla="*/ 44 w 60"/>
                          <a:gd name="T11" fmla="*/ 37 h 37"/>
                          <a:gd name="T12" fmla="*/ 59 w 60"/>
                          <a:gd name="T13" fmla="*/ 24 h 37"/>
                          <a:gd name="T14" fmla="*/ 46 w 60"/>
                          <a:gd name="T15" fmla="*/ 8 h 37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</a:cxnLst>
                        <a:rect l="0" t="0" r="r" b="b"/>
                        <a:pathLst>
                          <a:path w="60" h="37">
                            <a:moveTo>
                              <a:pt x="46" y="8"/>
                            </a:moveTo>
                            <a:cubicBezTo>
                              <a:pt x="38" y="7"/>
                              <a:pt x="29" y="5"/>
                              <a:pt x="21" y="2"/>
                            </a:cubicBezTo>
                            <a:cubicBezTo>
                              <a:pt x="14" y="0"/>
                              <a:pt x="6" y="4"/>
                              <a:pt x="3" y="11"/>
                            </a:cubicBezTo>
                            <a:cubicBezTo>
                              <a:pt x="0" y="19"/>
                              <a:pt x="4" y="27"/>
                              <a:pt x="12" y="30"/>
                            </a:cubicBezTo>
                            <a:cubicBezTo>
                              <a:pt x="22" y="33"/>
                              <a:pt x="32" y="36"/>
                              <a:pt x="43" y="37"/>
                            </a:cubicBezTo>
                            <a:cubicBezTo>
                              <a:pt x="43" y="37"/>
                              <a:pt x="44" y="37"/>
                              <a:pt x="44" y="37"/>
                            </a:cubicBezTo>
                            <a:cubicBezTo>
                              <a:pt x="51" y="37"/>
                              <a:pt x="58" y="32"/>
                              <a:pt x="59" y="24"/>
                            </a:cubicBezTo>
                            <a:cubicBezTo>
                              <a:pt x="60" y="16"/>
                              <a:pt x="54" y="9"/>
                              <a:pt x="46" y="8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2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cs typeface=""/>
                        </a:endParaRPr>
                      </a:p>
                    </p:txBody>
                  </p:sp>
                  <p:sp>
                    <p:nvSpPr>
                      <p:cNvPr id="2382" name="Freeform 33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781551" y="2478088"/>
                        <a:ext cx="50800" cy="25400"/>
                      </a:xfrm>
                      <a:custGeom>
                        <a:avLst/>
                        <a:gdLst>
                          <a:gd name="T0" fmla="*/ 43 w 57"/>
                          <a:gd name="T1" fmla="*/ 0 h 29"/>
                          <a:gd name="T2" fmla="*/ 14 w 57"/>
                          <a:gd name="T3" fmla="*/ 0 h 29"/>
                          <a:gd name="T4" fmla="*/ 0 w 57"/>
                          <a:gd name="T5" fmla="*/ 15 h 29"/>
                          <a:gd name="T6" fmla="*/ 14 w 57"/>
                          <a:gd name="T7" fmla="*/ 29 h 29"/>
                          <a:gd name="T8" fmla="*/ 43 w 57"/>
                          <a:gd name="T9" fmla="*/ 29 h 29"/>
                          <a:gd name="T10" fmla="*/ 57 w 57"/>
                          <a:gd name="T11" fmla="*/ 15 h 29"/>
                          <a:gd name="T12" fmla="*/ 43 w 57"/>
                          <a:gd name="T13" fmla="*/ 0 h 29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</a:cxnLst>
                        <a:rect l="0" t="0" r="r" b="b"/>
                        <a:pathLst>
                          <a:path w="57" h="29">
                            <a:moveTo>
                              <a:pt x="43" y="0"/>
                            </a:moveTo>
                            <a:cubicBezTo>
                              <a:pt x="14" y="0"/>
                              <a:pt x="14" y="0"/>
                              <a:pt x="14" y="0"/>
                            </a:cubicBezTo>
                            <a:cubicBezTo>
                              <a:pt x="6" y="0"/>
                              <a:pt x="0" y="7"/>
                              <a:pt x="0" y="15"/>
                            </a:cubicBezTo>
                            <a:cubicBezTo>
                              <a:pt x="0" y="23"/>
                              <a:pt x="6" y="29"/>
                              <a:pt x="14" y="29"/>
                            </a:cubicBezTo>
                            <a:cubicBezTo>
                              <a:pt x="43" y="29"/>
                              <a:pt x="43" y="29"/>
                              <a:pt x="43" y="29"/>
                            </a:cubicBezTo>
                            <a:cubicBezTo>
                              <a:pt x="51" y="29"/>
                              <a:pt x="57" y="23"/>
                              <a:pt x="57" y="15"/>
                            </a:cubicBezTo>
                            <a:cubicBezTo>
                              <a:pt x="57" y="7"/>
                              <a:pt x="51" y="0"/>
                              <a:pt x="43" y="0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2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cs typeface=""/>
                        </a:endParaRPr>
                      </a:p>
                    </p:txBody>
                  </p:sp>
                  <p:sp>
                    <p:nvSpPr>
                      <p:cNvPr id="2383" name="Freeform 34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703763" y="2478088"/>
                        <a:ext cx="50800" cy="25400"/>
                      </a:xfrm>
                      <a:custGeom>
                        <a:avLst/>
                        <a:gdLst>
                          <a:gd name="T0" fmla="*/ 44 w 58"/>
                          <a:gd name="T1" fmla="*/ 0 h 29"/>
                          <a:gd name="T2" fmla="*/ 15 w 58"/>
                          <a:gd name="T3" fmla="*/ 0 h 29"/>
                          <a:gd name="T4" fmla="*/ 0 w 58"/>
                          <a:gd name="T5" fmla="*/ 15 h 29"/>
                          <a:gd name="T6" fmla="*/ 15 w 58"/>
                          <a:gd name="T7" fmla="*/ 29 h 29"/>
                          <a:gd name="T8" fmla="*/ 44 w 58"/>
                          <a:gd name="T9" fmla="*/ 29 h 29"/>
                          <a:gd name="T10" fmla="*/ 58 w 58"/>
                          <a:gd name="T11" fmla="*/ 15 h 29"/>
                          <a:gd name="T12" fmla="*/ 44 w 58"/>
                          <a:gd name="T13" fmla="*/ 0 h 29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</a:cxnLst>
                        <a:rect l="0" t="0" r="r" b="b"/>
                        <a:pathLst>
                          <a:path w="58" h="29">
                            <a:moveTo>
                              <a:pt x="44" y="0"/>
                            </a:moveTo>
                            <a:cubicBezTo>
                              <a:pt x="15" y="0"/>
                              <a:pt x="15" y="0"/>
                              <a:pt x="15" y="0"/>
                            </a:cubicBezTo>
                            <a:cubicBezTo>
                              <a:pt x="7" y="0"/>
                              <a:pt x="0" y="7"/>
                              <a:pt x="0" y="15"/>
                            </a:cubicBezTo>
                            <a:cubicBezTo>
                              <a:pt x="0" y="23"/>
                              <a:pt x="7" y="29"/>
                              <a:pt x="15" y="29"/>
                            </a:cubicBezTo>
                            <a:cubicBezTo>
                              <a:pt x="44" y="29"/>
                              <a:pt x="44" y="29"/>
                              <a:pt x="44" y="29"/>
                            </a:cubicBezTo>
                            <a:cubicBezTo>
                              <a:pt x="51" y="29"/>
                              <a:pt x="58" y="23"/>
                              <a:pt x="58" y="15"/>
                            </a:cubicBezTo>
                            <a:cubicBezTo>
                              <a:pt x="58" y="7"/>
                              <a:pt x="51" y="0"/>
                              <a:pt x="44" y="0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2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cs typeface=""/>
                        </a:endParaRPr>
                      </a:p>
                    </p:txBody>
                  </p:sp>
                  <p:sp>
                    <p:nvSpPr>
                      <p:cNvPr id="2384" name="Freeform 35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625976" y="2478088"/>
                        <a:ext cx="52388" cy="25400"/>
                      </a:xfrm>
                      <a:custGeom>
                        <a:avLst/>
                        <a:gdLst>
                          <a:gd name="T0" fmla="*/ 43 w 58"/>
                          <a:gd name="T1" fmla="*/ 0 h 29"/>
                          <a:gd name="T2" fmla="*/ 15 w 58"/>
                          <a:gd name="T3" fmla="*/ 0 h 29"/>
                          <a:gd name="T4" fmla="*/ 0 w 58"/>
                          <a:gd name="T5" fmla="*/ 15 h 29"/>
                          <a:gd name="T6" fmla="*/ 15 w 58"/>
                          <a:gd name="T7" fmla="*/ 29 h 29"/>
                          <a:gd name="T8" fmla="*/ 43 w 58"/>
                          <a:gd name="T9" fmla="*/ 29 h 29"/>
                          <a:gd name="T10" fmla="*/ 58 w 58"/>
                          <a:gd name="T11" fmla="*/ 15 h 29"/>
                          <a:gd name="T12" fmla="*/ 43 w 58"/>
                          <a:gd name="T13" fmla="*/ 0 h 29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</a:cxnLst>
                        <a:rect l="0" t="0" r="r" b="b"/>
                        <a:pathLst>
                          <a:path w="58" h="29">
                            <a:moveTo>
                              <a:pt x="43" y="0"/>
                            </a:moveTo>
                            <a:cubicBezTo>
                              <a:pt x="15" y="0"/>
                              <a:pt x="15" y="0"/>
                              <a:pt x="15" y="0"/>
                            </a:cubicBezTo>
                            <a:cubicBezTo>
                              <a:pt x="7" y="0"/>
                              <a:pt x="0" y="7"/>
                              <a:pt x="0" y="15"/>
                            </a:cubicBezTo>
                            <a:cubicBezTo>
                              <a:pt x="0" y="23"/>
                              <a:pt x="7" y="29"/>
                              <a:pt x="15" y="29"/>
                            </a:cubicBezTo>
                            <a:cubicBezTo>
                              <a:pt x="43" y="29"/>
                              <a:pt x="43" y="29"/>
                              <a:pt x="43" y="29"/>
                            </a:cubicBezTo>
                            <a:cubicBezTo>
                              <a:pt x="51" y="29"/>
                              <a:pt x="58" y="23"/>
                              <a:pt x="58" y="15"/>
                            </a:cubicBezTo>
                            <a:cubicBezTo>
                              <a:pt x="58" y="7"/>
                              <a:pt x="51" y="0"/>
                              <a:pt x="43" y="0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2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cs typeface=""/>
                        </a:endParaRPr>
                      </a:p>
                    </p:txBody>
                  </p:sp>
                  <p:sp>
                    <p:nvSpPr>
                      <p:cNvPr id="2385" name="Freeform 38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859338" y="2473325"/>
                        <a:ext cx="52388" cy="30163"/>
                      </a:xfrm>
                      <a:custGeom>
                        <a:avLst/>
                        <a:gdLst>
                          <a:gd name="T0" fmla="*/ 39 w 58"/>
                          <a:gd name="T1" fmla="*/ 2 h 34"/>
                          <a:gd name="T2" fmla="*/ 14 w 58"/>
                          <a:gd name="T3" fmla="*/ 5 h 34"/>
                          <a:gd name="T4" fmla="*/ 0 w 58"/>
                          <a:gd name="T5" fmla="*/ 20 h 34"/>
                          <a:gd name="T6" fmla="*/ 14 w 58"/>
                          <a:gd name="T7" fmla="*/ 34 h 34"/>
                          <a:gd name="T8" fmla="*/ 14 w 58"/>
                          <a:gd name="T9" fmla="*/ 34 h 34"/>
                          <a:gd name="T10" fmla="*/ 46 w 58"/>
                          <a:gd name="T11" fmla="*/ 30 h 34"/>
                          <a:gd name="T12" fmla="*/ 56 w 58"/>
                          <a:gd name="T13" fmla="*/ 12 h 34"/>
                          <a:gd name="T14" fmla="*/ 39 w 58"/>
                          <a:gd name="T15" fmla="*/ 2 h 34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</a:cxnLst>
                        <a:rect l="0" t="0" r="r" b="b"/>
                        <a:pathLst>
                          <a:path w="58" h="34">
                            <a:moveTo>
                              <a:pt x="39" y="2"/>
                            </a:moveTo>
                            <a:cubicBezTo>
                              <a:pt x="31" y="4"/>
                              <a:pt x="22" y="5"/>
                              <a:pt x="14" y="5"/>
                            </a:cubicBezTo>
                            <a:cubicBezTo>
                              <a:pt x="6" y="5"/>
                              <a:pt x="0" y="12"/>
                              <a:pt x="0" y="20"/>
                            </a:cubicBezTo>
                            <a:cubicBezTo>
                              <a:pt x="0" y="28"/>
                              <a:pt x="6" y="34"/>
                              <a:pt x="14" y="34"/>
                            </a:cubicBezTo>
                            <a:cubicBezTo>
                              <a:pt x="14" y="34"/>
                              <a:pt x="14" y="34"/>
                              <a:pt x="14" y="34"/>
                            </a:cubicBezTo>
                            <a:cubicBezTo>
                              <a:pt x="25" y="34"/>
                              <a:pt x="36" y="32"/>
                              <a:pt x="46" y="30"/>
                            </a:cubicBezTo>
                            <a:cubicBezTo>
                              <a:pt x="54" y="28"/>
                              <a:pt x="58" y="20"/>
                              <a:pt x="56" y="12"/>
                            </a:cubicBezTo>
                            <a:cubicBezTo>
                              <a:pt x="55" y="5"/>
                              <a:pt x="47" y="0"/>
                              <a:pt x="39" y="2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2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cs typeface=""/>
                        </a:endParaRPr>
                      </a:p>
                    </p:txBody>
                  </p:sp>
                </p:grpSp>
                <p:sp>
                  <p:nvSpPr>
                    <p:cNvPr id="2362" name="Freeform 12"/>
                    <p:cNvSpPr>
                      <a:spLocks noEditPoints="1"/>
                    </p:cNvSpPr>
                    <p:nvPr/>
                  </p:nvSpPr>
                  <p:spPr bwMode="auto">
                    <a:xfrm>
                      <a:off x="5406483" y="2446478"/>
                      <a:ext cx="214941" cy="191168"/>
                    </a:xfrm>
                    <a:custGeom>
                      <a:avLst/>
                      <a:gdLst>
                        <a:gd name="T0" fmla="*/ 419 w 494"/>
                        <a:gd name="T1" fmla="*/ 299 h 448"/>
                        <a:gd name="T2" fmla="*/ 403 w 494"/>
                        <a:gd name="T3" fmla="*/ 301 h 448"/>
                        <a:gd name="T4" fmla="*/ 302 w 494"/>
                        <a:gd name="T5" fmla="*/ 126 h 448"/>
                        <a:gd name="T6" fmla="*/ 322 w 494"/>
                        <a:gd name="T7" fmla="*/ 75 h 448"/>
                        <a:gd name="T8" fmla="*/ 247 w 494"/>
                        <a:gd name="T9" fmla="*/ 0 h 448"/>
                        <a:gd name="T10" fmla="*/ 173 w 494"/>
                        <a:gd name="T11" fmla="*/ 75 h 448"/>
                        <a:gd name="T12" fmla="*/ 193 w 494"/>
                        <a:gd name="T13" fmla="*/ 126 h 448"/>
                        <a:gd name="T14" fmla="*/ 91 w 494"/>
                        <a:gd name="T15" fmla="*/ 301 h 448"/>
                        <a:gd name="T16" fmla="*/ 75 w 494"/>
                        <a:gd name="T17" fmla="*/ 299 h 448"/>
                        <a:gd name="T18" fmla="*/ 0 w 494"/>
                        <a:gd name="T19" fmla="*/ 373 h 448"/>
                        <a:gd name="T20" fmla="*/ 75 w 494"/>
                        <a:gd name="T21" fmla="*/ 448 h 448"/>
                        <a:gd name="T22" fmla="*/ 146 w 494"/>
                        <a:gd name="T23" fmla="*/ 395 h 448"/>
                        <a:gd name="T24" fmla="*/ 349 w 494"/>
                        <a:gd name="T25" fmla="*/ 395 h 448"/>
                        <a:gd name="T26" fmla="*/ 419 w 494"/>
                        <a:gd name="T27" fmla="*/ 448 h 448"/>
                        <a:gd name="T28" fmla="*/ 494 w 494"/>
                        <a:gd name="T29" fmla="*/ 373 h 448"/>
                        <a:gd name="T30" fmla="*/ 419 w 494"/>
                        <a:gd name="T31" fmla="*/ 299 h 448"/>
                        <a:gd name="T32" fmla="*/ 349 w 494"/>
                        <a:gd name="T33" fmla="*/ 351 h 448"/>
                        <a:gd name="T34" fmla="*/ 146 w 494"/>
                        <a:gd name="T35" fmla="*/ 351 h 448"/>
                        <a:gd name="T36" fmla="*/ 130 w 494"/>
                        <a:gd name="T37" fmla="*/ 323 h 448"/>
                        <a:gd name="T38" fmla="*/ 231 w 494"/>
                        <a:gd name="T39" fmla="*/ 148 h 448"/>
                        <a:gd name="T40" fmla="*/ 247 w 494"/>
                        <a:gd name="T41" fmla="*/ 150 h 448"/>
                        <a:gd name="T42" fmla="*/ 264 w 494"/>
                        <a:gd name="T43" fmla="*/ 148 h 448"/>
                        <a:gd name="T44" fmla="*/ 365 w 494"/>
                        <a:gd name="T45" fmla="*/ 323 h 448"/>
                        <a:gd name="T46" fmla="*/ 349 w 494"/>
                        <a:gd name="T47" fmla="*/ 351 h 44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</a:cxnLst>
                      <a:rect l="0" t="0" r="r" b="b"/>
                      <a:pathLst>
                        <a:path w="494" h="448">
                          <a:moveTo>
                            <a:pt x="419" y="299"/>
                          </a:moveTo>
                          <a:cubicBezTo>
                            <a:pt x="414" y="299"/>
                            <a:pt x="408" y="300"/>
                            <a:pt x="403" y="301"/>
                          </a:cubicBezTo>
                          <a:cubicBezTo>
                            <a:pt x="302" y="126"/>
                            <a:pt x="302" y="126"/>
                            <a:pt x="302" y="126"/>
                          </a:cubicBezTo>
                          <a:cubicBezTo>
                            <a:pt x="314" y="112"/>
                            <a:pt x="322" y="95"/>
                            <a:pt x="322" y="75"/>
                          </a:cubicBezTo>
                          <a:cubicBezTo>
                            <a:pt x="322" y="34"/>
                            <a:pt x="288" y="0"/>
                            <a:pt x="247" y="0"/>
                          </a:cubicBezTo>
                          <a:cubicBezTo>
                            <a:pt x="206" y="0"/>
                            <a:pt x="173" y="34"/>
                            <a:pt x="173" y="75"/>
                          </a:cubicBezTo>
                          <a:cubicBezTo>
                            <a:pt x="173" y="95"/>
                            <a:pt x="180" y="112"/>
                            <a:pt x="193" y="126"/>
                          </a:cubicBezTo>
                          <a:cubicBezTo>
                            <a:pt x="91" y="301"/>
                            <a:pt x="91" y="301"/>
                            <a:pt x="91" y="301"/>
                          </a:cubicBezTo>
                          <a:cubicBezTo>
                            <a:pt x="86" y="300"/>
                            <a:pt x="81" y="299"/>
                            <a:pt x="75" y="299"/>
                          </a:cubicBezTo>
                          <a:cubicBezTo>
                            <a:pt x="34" y="299"/>
                            <a:pt x="0" y="332"/>
                            <a:pt x="0" y="373"/>
                          </a:cubicBezTo>
                          <a:cubicBezTo>
                            <a:pt x="0" y="415"/>
                            <a:pt x="34" y="448"/>
                            <a:pt x="75" y="448"/>
                          </a:cubicBezTo>
                          <a:cubicBezTo>
                            <a:pt x="108" y="448"/>
                            <a:pt x="136" y="426"/>
                            <a:pt x="146" y="395"/>
                          </a:cubicBezTo>
                          <a:cubicBezTo>
                            <a:pt x="349" y="395"/>
                            <a:pt x="349" y="395"/>
                            <a:pt x="349" y="395"/>
                          </a:cubicBezTo>
                          <a:cubicBezTo>
                            <a:pt x="358" y="426"/>
                            <a:pt x="386" y="448"/>
                            <a:pt x="419" y="448"/>
                          </a:cubicBezTo>
                          <a:cubicBezTo>
                            <a:pt x="461" y="448"/>
                            <a:pt x="494" y="415"/>
                            <a:pt x="494" y="373"/>
                          </a:cubicBezTo>
                          <a:cubicBezTo>
                            <a:pt x="494" y="332"/>
                            <a:pt x="461" y="299"/>
                            <a:pt x="419" y="299"/>
                          </a:cubicBezTo>
                          <a:close/>
                          <a:moveTo>
                            <a:pt x="349" y="351"/>
                          </a:moveTo>
                          <a:cubicBezTo>
                            <a:pt x="146" y="351"/>
                            <a:pt x="146" y="351"/>
                            <a:pt x="146" y="351"/>
                          </a:cubicBezTo>
                          <a:cubicBezTo>
                            <a:pt x="142" y="341"/>
                            <a:pt x="137" y="331"/>
                            <a:pt x="130" y="323"/>
                          </a:cubicBezTo>
                          <a:cubicBezTo>
                            <a:pt x="231" y="148"/>
                            <a:pt x="231" y="148"/>
                            <a:pt x="231" y="148"/>
                          </a:cubicBezTo>
                          <a:cubicBezTo>
                            <a:pt x="236" y="149"/>
                            <a:pt x="242" y="150"/>
                            <a:pt x="247" y="150"/>
                          </a:cubicBezTo>
                          <a:cubicBezTo>
                            <a:pt x="253" y="150"/>
                            <a:pt x="258" y="149"/>
                            <a:pt x="264" y="148"/>
                          </a:cubicBezTo>
                          <a:cubicBezTo>
                            <a:pt x="365" y="323"/>
                            <a:pt x="365" y="323"/>
                            <a:pt x="365" y="323"/>
                          </a:cubicBezTo>
                          <a:cubicBezTo>
                            <a:pt x="358" y="331"/>
                            <a:pt x="352" y="341"/>
                            <a:pt x="349" y="351"/>
                          </a:cubicBezTo>
                          <a:close/>
                        </a:path>
                      </a:pathLst>
                    </a:custGeom>
                    <a:solidFill>
                      <a:sysClr val="window" lastClr="FFFFFF"/>
                    </a:solidFill>
                    <a:ln>
                      <a:noFill/>
                    </a:ln>
                    <a:ex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cs typeface=""/>
                      </a:endParaRPr>
                    </a:p>
                  </p:txBody>
                </p:sp>
              </p:grpSp>
            </p:grpSp>
            <p:grpSp>
              <p:nvGrpSpPr>
                <p:cNvPr id="2247" name="Group 2246"/>
                <p:cNvGrpSpPr/>
                <p:nvPr/>
              </p:nvGrpSpPr>
              <p:grpSpPr>
                <a:xfrm>
                  <a:off x="4061758" y="2986823"/>
                  <a:ext cx="309857" cy="268010"/>
                  <a:chOff x="5310724" y="2352924"/>
                  <a:chExt cx="398754" cy="374816"/>
                </a:xfrm>
              </p:grpSpPr>
              <p:sp>
                <p:nvSpPr>
                  <p:cNvPr id="2332" name="Rounded Rectangle 2331"/>
                  <p:cNvSpPr/>
                  <p:nvPr/>
                </p:nvSpPr>
                <p:spPr>
                  <a:xfrm>
                    <a:off x="5351561" y="2386601"/>
                    <a:ext cx="308105" cy="310923"/>
                  </a:xfrm>
                  <a:prstGeom prst="roundRect">
                    <a:avLst/>
                  </a:prstGeom>
                  <a:solidFill>
                    <a:srgbClr val="9BBB59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/>
                      <a:ea typeface=""/>
                      <a:cs typeface=""/>
                    </a:endParaRPr>
                  </a:p>
                </p:txBody>
              </p:sp>
              <p:grpSp>
                <p:nvGrpSpPr>
                  <p:cNvPr id="2333" name="Group 2332"/>
                  <p:cNvGrpSpPr/>
                  <p:nvPr/>
                </p:nvGrpSpPr>
                <p:grpSpPr>
                  <a:xfrm>
                    <a:off x="5310724" y="2352924"/>
                    <a:ext cx="398754" cy="374816"/>
                    <a:chOff x="5310724" y="2352924"/>
                    <a:chExt cx="398754" cy="374816"/>
                  </a:xfrm>
                </p:grpSpPr>
                <p:grpSp>
                  <p:nvGrpSpPr>
                    <p:cNvPr id="2334" name="Group 2333"/>
                    <p:cNvGrpSpPr/>
                    <p:nvPr/>
                  </p:nvGrpSpPr>
                  <p:grpSpPr>
                    <a:xfrm rot="5400000">
                      <a:off x="5322693" y="2340955"/>
                      <a:ext cx="374816" cy="398754"/>
                      <a:chOff x="4471988" y="1985963"/>
                      <a:chExt cx="527051" cy="517525"/>
                    </a:xfrm>
                  </p:grpSpPr>
                  <p:sp>
                    <p:nvSpPr>
                      <p:cNvPr id="2336" name="Freeform 13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471988" y="2117725"/>
                        <a:ext cx="25400" cy="50800"/>
                      </a:xfrm>
                      <a:custGeom>
                        <a:avLst/>
                        <a:gdLst>
                          <a:gd name="T0" fmla="*/ 14 w 29"/>
                          <a:gd name="T1" fmla="*/ 57 h 57"/>
                          <a:gd name="T2" fmla="*/ 29 w 29"/>
                          <a:gd name="T3" fmla="*/ 43 h 57"/>
                          <a:gd name="T4" fmla="*/ 29 w 29"/>
                          <a:gd name="T5" fmla="*/ 14 h 57"/>
                          <a:gd name="T6" fmla="*/ 14 w 29"/>
                          <a:gd name="T7" fmla="*/ 0 h 57"/>
                          <a:gd name="T8" fmla="*/ 0 w 29"/>
                          <a:gd name="T9" fmla="*/ 14 h 57"/>
                          <a:gd name="T10" fmla="*/ 0 w 29"/>
                          <a:gd name="T11" fmla="*/ 43 h 57"/>
                          <a:gd name="T12" fmla="*/ 14 w 29"/>
                          <a:gd name="T13" fmla="*/ 57 h 57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</a:cxnLst>
                        <a:rect l="0" t="0" r="r" b="b"/>
                        <a:pathLst>
                          <a:path w="29" h="57">
                            <a:moveTo>
                              <a:pt x="14" y="57"/>
                            </a:moveTo>
                            <a:cubicBezTo>
                              <a:pt x="22" y="57"/>
                              <a:pt x="29" y="51"/>
                              <a:pt x="29" y="43"/>
                            </a:cubicBezTo>
                            <a:cubicBezTo>
                              <a:pt x="29" y="14"/>
                              <a:pt x="29" y="14"/>
                              <a:pt x="29" y="14"/>
                            </a:cubicBezTo>
                            <a:cubicBezTo>
                              <a:pt x="29" y="6"/>
                              <a:pt x="22" y="0"/>
                              <a:pt x="14" y="0"/>
                            </a:cubicBezTo>
                            <a:cubicBezTo>
                              <a:pt x="7" y="0"/>
                              <a:pt x="0" y="6"/>
                              <a:pt x="0" y="14"/>
                            </a:cubicBezTo>
                            <a:cubicBezTo>
                              <a:pt x="0" y="43"/>
                              <a:pt x="0" y="43"/>
                              <a:pt x="0" y="43"/>
                            </a:cubicBezTo>
                            <a:cubicBezTo>
                              <a:pt x="0" y="51"/>
                              <a:pt x="7" y="57"/>
                              <a:pt x="14" y="57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2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cs typeface=""/>
                        </a:endParaRPr>
                      </a:p>
                    </p:txBody>
                  </p:sp>
                  <p:sp>
                    <p:nvSpPr>
                      <p:cNvPr id="2337" name="Freeform 14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471988" y="2271713"/>
                        <a:ext cx="25400" cy="52388"/>
                      </a:xfrm>
                      <a:custGeom>
                        <a:avLst/>
                        <a:gdLst>
                          <a:gd name="T0" fmla="*/ 14 w 29"/>
                          <a:gd name="T1" fmla="*/ 58 h 58"/>
                          <a:gd name="T2" fmla="*/ 29 w 29"/>
                          <a:gd name="T3" fmla="*/ 43 h 58"/>
                          <a:gd name="T4" fmla="*/ 29 w 29"/>
                          <a:gd name="T5" fmla="*/ 15 h 58"/>
                          <a:gd name="T6" fmla="*/ 14 w 29"/>
                          <a:gd name="T7" fmla="*/ 0 h 58"/>
                          <a:gd name="T8" fmla="*/ 0 w 29"/>
                          <a:gd name="T9" fmla="*/ 15 h 58"/>
                          <a:gd name="T10" fmla="*/ 0 w 29"/>
                          <a:gd name="T11" fmla="*/ 43 h 58"/>
                          <a:gd name="T12" fmla="*/ 14 w 29"/>
                          <a:gd name="T13" fmla="*/ 58 h 58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</a:cxnLst>
                        <a:rect l="0" t="0" r="r" b="b"/>
                        <a:pathLst>
                          <a:path w="29" h="58">
                            <a:moveTo>
                              <a:pt x="14" y="58"/>
                            </a:moveTo>
                            <a:cubicBezTo>
                              <a:pt x="22" y="58"/>
                              <a:pt x="29" y="51"/>
                              <a:pt x="29" y="43"/>
                            </a:cubicBezTo>
                            <a:cubicBezTo>
                              <a:pt x="29" y="15"/>
                              <a:pt x="29" y="15"/>
                              <a:pt x="29" y="15"/>
                            </a:cubicBezTo>
                            <a:cubicBezTo>
                              <a:pt x="29" y="7"/>
                              <a:pt x="22" y="0"/>
                              <a:pt x="14" y="0"/>
                            </a:cubicBezTo>
                            <a:cubicBezTo>
                              <a:pt x="7" y="0"/>
                              <a:pt x="0" y="7"/>
                              <a:pt x="0" y="15"/>
                            </a:cubicBezTo>
                            <a:cubicBezTo>
                              <a:pt x="0" y="43"/>
                              <a:pt x="0" y="43"/>
                              <a:pt x="0" y="43"/>
                            </a:cubicBezTo>
                            <a:cubicBezTo>
                              <a:pt x="0" y="51"/>
                              <a:pt x="7" y="58"/>
                              <a:pt x="14" y="58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2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cs typeface=""/>
                        </a:endParaRPr>
                      </a:p>
                    </p:txBody>
                  </p:sp>
                  <p:sp>
                    <p:nvSpPr>
                      <p:cNvPr id="2338" name="Freeform 15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487863" y="2422525"/>
                        <a:ext cx="44450" cy="47625"/>
                      </a:xfrm>
                      <a:custGeom>
                        <a:avLst/>
                        <a:gdLst>
                          <a:gd name="T0" fmla="*/ 29 w 50"/>
                          <a:gd name="T1" fmla="*/ 8 h 53"/>
                          <a:gd name="T2" fmla="*/ 9 w 50"/>
                          <a:gd name="T3" fmla="*/ 4 h 53"/>
                          <a:gd name="T4" fmla="*/ 4 w 50"/>
                          <a:gd name="T5" fmla="*/ 24 h 53"/>
                          <a:gd name="T6" fmla="*/ 24 w 50"/>
                          <a:gd name="T7" fmla="*/ 49 h 53"/>
                          <a:gd name="T8" fmla="*/ 34 w 50"/>
                          <a:gd name="T9" fmla="*/ 53 h 53"/>
                          <a:gd name="T10" fmla="*/ 45 w 50"/>
                          <a:gd name="T11" fmla="*/ 49 h 53"/>
                          <a:gd name="T12" fmla="*/ 45 w 50"/>
                          <a:gd name="T13" fmla="*/ 28 h 53"/>
                          <a:gd name="T14" fmla="*/ 29 w 50"/>
                          <a:gd name="T15" fmla="*/ 8 h 53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</a:cxnLst>
                        <a:rect l="0" t="0" r="r" b="b"/>
                        <a:pathLst>
                          <a:path w="50" h="53">
                            <a:moveTo>
                              <a:pt x="29" y="8"/>
                            </a:moveTo>
                            <a:cubicBezTo>
                              <a:pt x="24" y="2"/>
                              <a:pt x="15" y="0"/>
                              <a:pt x="9" y="4"/>
                            </a:cubicBezTo>
                            <a:cubicBezTo>
                              <a:pt x="2" y="8"/>
                              <a:pt x="0" y="17"/>
                              <a:pt x="4" y="24"/>
                            </a:cubicBezTo>
                            <a:cubicBezTo>
                              <a:pt x="10" y="33"/>
                              <a:pt x="17" y="41"/>
                              <a:pt x="24" y="49"/>
                            </a:cubicBezTo>
                            <a:cubicBezTo>
                              <a:pt x="27" y="51"/>
                              <a:pt x="31" y="53"/>
                              <a:pt x="34" y="53"/>
                            </a:cubicBezTo>
                            <a:cubicBezTo>
                              <a:pt x="38" y="53"/>
                              <a:pt x="42" y="51"/>
                              <a:pt x="45" y="49"/>
                            </a:cubicBezTo>
                            <a:cubicBezTo>
                              <a:pt x="50" y="43"/>
                              <a:pt x="50" y="34"/>
                              <a:pt x="45" y="28"/>
                            </a:cubicBezTo>
                            <a:cubicBezTo>
                              <a:pt x="39" y="22"/>
                              <a:pt x="33" y="15"/>
                              <a:pt x="29" y="8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2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cs typeface=""/>
                        </a:endParaRPr>
                      </a:p>
                    </p:txBody>
                  </p:sp>
                  <p:sp>
                    <p:nvSpPr>
                      <p:cNvPr id="2339" name="Freeform 16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471988" y="2193925"/>
                        <a:ext cx="25400" cy="52388"/>
                      </a:xfrm>
                      <a:custGeom>
                        <a:avLst/>
                        <a:gdLst>
                          <a:gd name="T0" fmla="*/ 14 w 29"/>
                          <a:gd name="T1" fmla="*/ 58 h 58"/>
                          <a:gd name="T2" fmla="*/ 29 w 29"/>
                          <a:gd name="T3" fmla="*/ 43 h 58"/>
                          <a:gd name="T4" fmla="*/ 29 w 29"/>
                          <a:gd name="T5" fmla="*/ 14 h 58"/>
                          <a:gd name="T6" fmla="*/ 14 w 29"/>
                          <a:gd name="T7" fmla="*/ 0 h 58"/>
                          <a:gd name="T8" fmla="*/ 0 w 29"/>
                          <a:gd name="T9" fmla="*/ 14 h 58"/>
                          <a:gd name="T10" fmla="*/ 0 w 29"/>
                          <a:gd name="T11" fmla="*/ 43 h 58"/>
                          <a:gd name="T12" fmla="*/ 14 w 29"/>
                          <a:gd name="T13" fmla="*/ 58 h 58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</a:cxnLst>
                        <a:rect l="0" t="0" r="r" b="b"/>
                        <a:pathLst>
                          <a:path w="29" h="58">
                            <a:moveTo>
                              <a:pt x="14" y="58"/>
                            </a:moveTo>
                            <a:cubicBezTo>
                              <a:pt x="22" y="58"/>
                              <a:pt x="29" y="51"/>
                              <a:pt x="29" y="43"/>
                            </a:cubicBezTo>
                            <a:cubicBezTo>
                              <a:pt x="29" y="14"/>
                              <a:pt x="29" y="14"/>
                              <a:pt x="29" y="14"/>
                            </a:cubicBezTo>
                            <a:cubicBezTo>
                              <a:pt x="29" y="6"/>
                              <a:pt x="22" y="0"/>
                              <a:pt x="14" y="0"/>
                            </a:cubicBezTo>
                            <a:cubicBezTo>
                              <a:pt x="7" y="0"/>
                              <a:pt x="0" y="6"/>
                              <a:pt x="0" y="14"/>
                            </a:cubicBezTo>
                            <a:cubicBezTo>
                              <a:pt x="0" y="43"/>
                              <a:pt x="0" y="43"/>
                              <a:pt x="0" y="43"/>
                            </a:cubicBezTo>
                            <a:cubicBezTo>
                              <a:pt x="0" y="51"/>
                              <a:pt x="7" y="58"/>
                              <a:pt x="14" y="58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2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cs typeface=""/>
                        </a:endParaRPr>
                      </a:p>
                    </p:txBody>
                  </p:sp>
                  <p:sp>
                    <p:nvSpPr>
                      <p:cNvPr id="2340" name="Freeform 17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830763" y="1985963"/>
                        <a:ext cx="50800" cy="26988"/>
                      </a:xfrm>
                      <a:custGeom>
                        <a:avLst/>
                        <a:gdLst>
                          <a:gd name="T0" fmla="*/ 15 w 57"/>
                          <a:gd name="T1" fmla="*/ 29 h 29"/>
                          <a:gd name="T2" fmla="*/ 44 w 57"/>
                          <a:gd name="T3" fmla="*/ 29 h 29"/>
                          <a:gd name="T4" fmla="*/ 57 w 57"/>
                          <a:gd name="T5" fmla="*/ 15 h 29"/>
                          <a:gd name="T6" fmla="*/ 43 w 57"/>
                          <a:gd name="T7" fmla="*/ 0 h 29"/>
                          <a:gd name="T8" fmla="*/ 15 w 57"/>
                          <a:gd name="T9" fmla="*/ 0 h 29"/>
                          <a:gd name="T10" fmla="*/ 0 w 57"/>
                          <a:gd name="T11" fmla="*/ 15 h 29"/>
                          <a:gd name="T12" fmla="*/ 15 w 57"/>
                          <a:gd name="T13" fmla="*/ 29 h 29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</a:cxnLst>
                        <a:rect l="0" t="0" r="r" b="b"/>
                        <a:pathLst>
                          <a:path w="57" h="29">
                            <a:moveTo>
                              <a:pt x="15" y="29"/>
                            </a:moveTo>
                            <a:cubicBezTo>
                              <a:pt x="44" y="29"/>
                              <a:pt x="44" y="29"/>
                              <a:pt x="44" y="29"/>
                            </a:cubicBezTo>
                            <a:cubicBezTo>
                              <a:pt x="51" y="29"/>
                              <a:pt x="57" y="23"/>
                              <a:pt x="57" y="15"/>
                            </a:cubicBezTo>
                            <a:cubicBezTo>
                              <a:pt x="57" y="7"/>
                              <a:pt x="50" y="0"/>
                              <a:pt x="43" y="0"/>
                            </a:cubicBezTo>
                            <a:cubicBezTo>
                              <a:pt x="15" y="0"/>
                              <a:pt x="15" y="0"/>
                              <a:pt x="15" y="0"/>
                            </a:cubicBezTo>
                            <a:cubicBezTo>
                              <a:pt x="7" y="0"/>
                              <a:pt x="0" y="7"/>
                              <a:pt x="0" y="15"/>
                            </a:cubicBezTo>
                            <a:cubicBezTo>
                              <a:pt x="0" y="23"/>
                              <a:pt x="7" y="29"/>
                              <a:pt x="15" y="29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2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cs typeface=""/>
                        </a:endParaRPr>
                      </a:p>
                    </p:txBody>
                  </p:sp>
                  <p:sp>
                    <p:nvSpPr>
                      <p:cNvPr id="2341" name="Freeform 18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905376" y="1997075"/>
                        <a:ext cx="50800" cy="41275"/>
                      </a:xfrm>
                      <a:custGeom>
                        <a:avLst/>
                        <a:gdLst>
                          <a:gd name="T0" fmla="*/ 10 w 56"/>
                          <a:gd name="T1" fmla="*/ 30 h 47"/>
                          <a:gd name="T2" fmla="*/ 31 w 56"/>
                          <a:gd name="T3" fmla="*/ 43 h 47"/>
                          <a:gd name="T4" fmla="*/ 40 w 56"/>
                          <a:gd name="T5" fmla="*/ 47 h 47"/>
                          <a:gd name="T6" fmla="*/ 51 w 56"/>
                          <a:gd name="T7" fmla="*/ 41 h 47"/>
                          <a:gd name="T8" fmla="*/ 49 w 56"/>
                          <a:gd name="T9" fmla="*/ 21 h 47"/>
                          <a:gd name="T10" fmla="*/ 22 w 56"/>
                          <a:gd name="T11" fmla="*/ 4 h 47"/>
                          <a:gd name="T12" fmla="*/ 3 w 56"/>
                          <a:gd name="T13" fmla="*/ 11 h 47"/>
                          <a:gd name="T14" fmla="*/ 10 w 56"/>
                          <a:gd name="T15" fmla="*/ 30 h 47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</a:cxnLst>
                        <a:rect l="0" t="0" r="r" b="b"/>
                        <a:pathLst>
                          <a:path w="56" h="47">
                            <a:moveTo>
                              <a:pt x="10" y="30"/>
                            </a:moveTo>
                            <a:cubicBezTo>
                              <a:pt x="17" y="33"/>
                              <a:pt x="25" y="38"/>
                              <a:pt x="31" y="43"/>
                            </a:cubicBezTo>
                            <a:cubicBezTo>
                              <a:pt x="34" y="46"/>
                              <a:pt x="37" y="47"/>
                              <a:pt x="40" y="47"/>
                            </a:cubicBezTo>
                            <a:cubicBezTo>
                              <a:pt x="44" y="47"/>
                              <a:pt x="49" y="45"/>
                              <a:pt x="51" y="41"/>
                            </a:cubicBezTo>
                            <a:cubicBezTo>
                              <a:pt x="56" y="35"/>
                              <a:pt x="55" y="26"/>
                              <a:pt x="49" y="21"/>
                            </a:cubicBezTo>
                            <a:cubicBezTo>
                              <a:pt x="41" y="14"/>
                              <a:pt x="32" y="9"/>
                              <a:pt x="22" y="4"/>
                            </a:cubicBezTo>
                            <a:cubicBezTo>
                              <a:pt x="15" y="0"/>
                              <a:pt x="7" y="3"/>
                              <a:pt x="3" y="11"/>
                            </a:cubicBezTo>
                            <a:cubicBezTo>
                              <a:pt x="0" y="18"/>
                              <a:pt x="3" y="26"/>
                              <a:pt x="10" y="30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2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cs typeface=""/>
                        </a:endParaRPr>
                      </a:p>
                    </p:txBody>
                  </p:sp>
                  <p:sp>
                    <p:nvSpPr>
                      <p:cNvPr id="2342" name="Freeform 19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476751" y="2039938"/>
                        <a:ext cx="39688" cy="52388"/>
                      </a:xfrm>
                      <a:custGeom>
                        <a:avLst/>
                        <a:gdLst>
                          <a:gd name="T0" fmla="*/ 12 w 45"/>
                          <a:gd name="T1" fmla="*/ 56 h 57"/>
                          <a:gd name="T2" fmla="*/ 16 w 45"/>
                          <a:gd name="T3" fmla="*/ 57 h 57"/>
                          <a:gd name="T4" fmla="*/ 30 w 45"/>
                          <a:gd name="T5" fmla="*/ 47 h 57"/>
                          <a:gd name="T6" fmla="*/ 41 w 45"/>
                          <a:gd name="T7" fmla="*/ 24 h 57"/>
                          <a:gd name="T8" fmla="*/ 36 w 45"/>
                          <a:gd name="T9" fmla="*/ 4 h 57"/>
                          <a:gd name="T10" fmla="*/ 16 w 45"/>
                          <a:gd name="T11" fmla="*/ 9 h 57"/>
                          <a:gd name="T12" fmla="*/ 3 w 45"/>
                          <a:gd name="T13" fmla="*/ 38 h 57"/>
                          <a:gd name="T14" fmla="*/ 12 w 45"/>
                          <a:gd name="T15" fmla="*/ 56 h 57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</a:cxnLst>
                        <a:rect l="0" t="0" r="r" b="b"/>
                        <a:pathLst>
                          <a:path w="45" h="57">
                            <a:moveTo>
                              <a:pt x="12" y="56"/>
                            </a:moveTo>
                            <a:cubicBezTo>
                              <a:pt x="13" y="57"/>
                              <a:pt x="15" y="57"/>
                              <a:pt x="16" y="57"/>
                            </a:cubicBezTo>
                            <a:cubicBezTo>
                              <a:pt x="22" y="57"/>
                              <a:pt x="28" y="53"/>
                              <a:pt x="30" y="47"/>
                            </a:cubicBezTo>
                            <a:cubicBezTo>
                              <a:pt x="33" y="39"/>
                              <a:pt x="36" y="32"/>
                              <a:pt x="41" y="24"/>
                            </a:cubicBezTo>
                            <a:cubicBezTo>
                              <a:pt x="45" y="17"/>
                              <a:pt x="43" y="9"/>
                              <a:pt x="36" y="4"/>
                            </a:cubicBezTo>
                            <a:cubicBezTo>
                              <a:pt x="29" y="0"/>
                              <a:pt x="21" y="2"/>
                              <a:pt x="16" y="9"/>
                            </a:cubicBezTo>
                            <a:cubicBezTo>
                              <a:pt x="11" y="18"/>
                              <a:pt x="6" y="28"/>
                              <a:pt x="3" y="38"/>
                            </a:cubicBezTo>
                            <a:cubicBezTo>
                              <a:pt x="0" y="45"/>
                              <a:pt x="4" y="54"/>
                              <a:pt x="12" y="56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2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cs typeface=""/>
                        </a:endParaRPr>
                      </a:p>
                    </p:txBody>
                  </p:sp>
                  <p:sp>
                    <p:nvSpPr>
                      <p:cNvPr id="2343" name="Freeform 20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522788" y="1992313"/>
                        <a:ext cx="52388" cy="39688"/>
                      </a:xfrm>
                      <a:custGeom>
                        <a:avLst/>
                        <a:gdLst>
                          <a:gd name="T0" fmla="*/ 55 w 58"/>
                          <a:gd name="T1" fmla="*/ 11 h 43"/>
                          <a:gd name="T2" fmla="*/ 37 w 58"/>
                          <a:gd name="T3" fmla="*/ 2 h 43"/>
                          <a:gd name="T4" fmla="*/ 9 w 58"/>
                          <a:gd name="T5" fmla="*/ 17 h 43"/>
                          <a:gd name="T6" fmla="*/ 4 w 58"/>
                          <a:gd name="T7" fmla="*/ 37 h 43"/>
                          <a:gd name="T8" fmla="*/ 16 w 58"/>
                          <a:gd name="T9" fmla="*/ 43 h 43"/>
                          <a:gd name="T10" fmla="*/ 24 w 58"/>
                          <a:gd name="T11" fmla="*/ 41 h 43"/>
                          <a:gd name="T12" fmla="*/ 47 w 58"/>
                          <a:gd name="T13" fmla="*/ 29 h 43"/>
                          <a:gd name="T14" fmla="*/ 55 w 58"/>
                          <a:gd name="T15" fmla="*/ 11 h 43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</a:cxnLst>
                        <a:rect l="0" t="0" r="r" b="b"/>
                        <a:pathLst>
                          <a:path w="58" h="43">
                            <a:moveTo>
                              <a:pt x="55" y="11"/>
                            </a:moveTo>
                            <a:cubicBezTo>
                              <a:pt x="53" y="3"/>
                              <a:pt x="44" y="0"/>
                              <a:pt x="37" y="2"/>
                            </a:cubicBezTo>
                            <a:cubicBezTo>
                              <a:pt x="27" y="6"/>
                              <a:pt x="17" y="11"/>
                              <a:pt x="9" y="17"/>
                            </a:cubicBezTo>
                            <a:cubicBezTo>
                              <a:pt x="2" y="21"/>
                              <a:pt x="0" y="30"/>
                              <a:pt x="4" y="37"/>
                            </a:cubicBezTo>
                            <a:cubicBezTo>
                              <a:pt x="7" y="41"/>
                              <a:pt x="12" y="43"/>
                              <a:pt x="16" y="43"/>
                            </a:cubicBezTo>
                            <a:cubicBezTo>
                              <a:pt x="19" y="43"/>
                              <a:pt x="22" y="43"/>
                              <a:pt x="24" y="41"/>
                            </a:cubicBezTo>
                            <a:cubicBezTo>
                              <a:pt x="31" y="36"/>
                              <a:pt x="39" y="32"/>
                              <a:pt x="47" y="29"/>
                            </a:cubicBezTo>
                            <a:cubicBezTo>
                              <a:pt x="54" y="27"/>
                              <a:pt x="58" y="18"/>
                              <a:pt x="55" y="11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2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cs typeface=""/>
                        </a:endParaRPr>
                      </a:p>
                    </p:txBody>
                  </p:sp>
                  <p:sp>
                    <p:nvSpPr>
                      <p:cNvPr id="2344" name="Freeform 21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959351" y="2051050"/>
                        <a:ext cx="36513" cy="52388"/>
                      </a:xfrm>
                      <a:custGeom>
                        <a:avLst/>
                        <a:gdLst>
                          <a:gd name="T0" fmla="*/ 13 w 42"/>
                          <a:gd name="T1" fmla="*/ 47 h 58"/>
                          <a:gd name="T2" fmla="*/ 27 w 42"/>
                          <a:gd name="T3" fmla="*/ 58 h 58"/>
                          <a:gd name="T4" fmla="*/ 30 w 42"/>
                          <a:gd name="T5" fmla="*/ 57 h 58"/>
                          <a:gd name="T6" fmla="*/ 41 w 42"/>
                          <a:gd name="T7" fmla="*/ 40 h 58"/>
                          <a:gd name="T8" fmla="*/ 30 w 42"/>
                          <a:gd name="T9" fmla="*/ 10 h 58"/>
                          <a:gd name="T10" fmla="*/ 11 w 42"/>
                          <a:gd name="T11" fmla="*/ 4 h 58"/>
                          <a:gd name="T12" fmla="*/ 4 w 42"/>
                          <a:gd name="T13" fmla="*/ 23 h 58"/>
                          <a:gd name="T14" fmla="*/ 13 w 42"/>
                          <a:gd name="T15" fmla="*/ 47 h 58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</a:cxnLst>
                        <a:rect l="0" t="0" r="r" b="b"/>
                        <a:pathLst>
                          <a:path w="42" h="58">
                            <a:moveTo>
                              <a:pt x="13" y="47"/>
                            </a:moveTo>
                            <a:cubicBezTo>
                              <a:pt x="14" y="53"/>
                              <a:pt x="20" y="58"/>
                              <a:pt x="27" y="58"/>
                            </a:cubicBezTo>
                            <a:cubicBezTo>
                              <a:pt x="28" y="58"/>
                              <a:pt x="29" y="58"/>
                              <a:pt x="30" y="57"/>
                            </a:cubicBezTo>
                            <a:cubicBezTo>
                              <a:pt x="38" y="56"/>
                              <a:pt x="42" y="48"/>
                              <a:pt x="41" y="40"/>
                            </a:cubicBezTo>
                            <a:cubicBezTo>
                              <a:pt x="38" y="30"/>
                              <a:pt x="35" y="20"/>
                              <a:pt x="30" y="10"/>
                            </a:cubicBezTo>
                            <a:cubicBezTo>
                              <a:pt x="26" y="3"/>
                              <a:pt x="18" y="0"/>
                              <a:pt x="11" y="4"/>
                            </a:cubicBezTo>
                            <a:cubicBezTo>
                              <a:pt x="3" y="7"/>
                              <a:pt x="0" y="16"/>
                              <a:pt x="4" y="23"/>
                            </a:cubicBezTo>
                            <a:cubicBezTo>
                              <a:pt x="8" y="31"/>
                              <a:pt x="11" y="39"/>
                              <a:pt x="13" y="47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2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cs typeface=""/>
                        </a:endParaRPr>
                      </a:p>
                    </p:txBody>
                  </p:sp>
                  <p:sp>
                    <p:nvSpPr>
                      <p:cNvPr id="2345" name="Freeform 22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598988" y="1985963"/>
                        <a:ext cx="52388" cy="26988"/>
                      </a:xfrm>
                      <a:custGeom>
                        <a:avLst/>
                        <a:gdLst>
                          <a:gd name="T0" fmla="*/ 14 w 58"/>
                          <a:gd name="T1" fmla="*/ 29 h 29"/>
                          <a:gd name="T2" fmla="*/ 43 w 58"/>
                          <a:gd name="T3" fmla="*/ 29 h 29"/>
                          <a:gd name="T4" fmla="*/ 58 w 58"/>
                          <a:gd name="T5" fmla="*/ 15 h 29"/>
                          <a:gd name="T6" fmla="*/ 43 w 58"/>
                          <a:gd name="T7" fmla="*/ 0 h 29"/>
                          <a:gd name="T8" fmla="*/ 14 w 58"/>
                          <a:gd name="T9" fmla="*/ 0 h 29"/>
                          <a:gd name="T10" fmla="*/ 0 w 58"/>
                          <a:gd name="T11" fmla="*/ 15 h 29"/>
                          <a:gd name="T12" fmla="*/ 14 w 58"/>
                          <a:gd name="T13" fmla="*/ 29 h 29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</a:cxnLst>
                        <a:rect l="0" t="0" r="r" b="b"/>
                        <a:pathLst>
                          <a:path w="58" h="29">
                            <a:moveTo>
                              <a:pt x="14" y="29"/>
                            </a:moveTo>
                            <a:cubicBezTo>
                              <a:pt x="43" y="29"/>
                              <a:pt x="43" y="29"/>
                              <a:pt x="43" y="29"/>
                            </a:cubicBezTo>
                            <a:cubicBezTo>
                              <a:pt x="51" y="29"/>
                              <a:pt x="58" y="23"/>
                              <a:pt x="58" y="15"/>
                            </a:cubicBezTo>
                            <a:cubicBezTo>
                              <a:pt x="58" y="7"/>
                              <a:pt x="51" y="0"/>
                              <a:pt x="43" y="0"/>
                            </a:cubicBezTo>
                            <a:cubicBezTo>
                              <a:pt x="14" y="0"/>
                              <a:pt x="14" y="0"/>
                              <a:pt x="14" y="0"/>
                            </a:cubicBezTo>
                            <a:cubicBezTo>
                              <a:pt x="6" y="0"/>
                              <a:pt x="0" y="7"/>
                              <a:pt x="0" y="15"/>
                            </a:cubicBezTo>
                            <a:cubicBezTo>
                              <a:pt x="0" y="23"/>
                              <a:pt x="6" y="29"/>
                              <a:pt x="14" y="29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2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cs typeface=""/>
                        </a:endParaRPr>
                      </a:p>
                    </p:txBody>
                  </p:sp>
                  <p:sp>
                    <p:nvSpPr>
                      <p:cNvPr id="2346" name="Freeform 23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676776" y="1985963"/>
                        <a:ext cx="50800" cy="26988"/>
                      </a:xfrm>
                      <a:custGeom>
                        <a:avLst/>
                        <a:gdLst>
                          <a:gd name="T0" fmla="*/ 15 w 58"/>
                          <a:gd name="T1" fmla="*/ 29 h 29"/>
                          <a:gd name="T2" fmla="*/ 43 w 58"/>
                          <a:gd name="T3" fmla="*/ 29 h 29"/>
                          <a:gd name="T4" fmla="*/ 58 w 58"/>
                          <a:gd name="T5" fmla="*/ 15 h 29"/>
                          <a:gd name="T6" fmla="*/ 43 w 58"/>
                          <a:gd name="T7" fmla="*/ 0 h 29"/>
                          <a:gd name="T8" fmla="*/ 15 w 58"/>
                          <a:gd name="T9" fmla="*/ 0 h 29"/>
                          <a:gd name="T10" fmla="*/ 0 w 58"/>
                          <a:gd name="T11" fmla="*/ 15 h 29"/>
                          <a:gd name="T12" fmla="*/ 15 w 58"/>
                          <a:gd name="T13" fmla="*/ 29 h 29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</a:cxnLst>
                        <a:rect l="0" t="0" r="r" b="b"/>
                        <a:pathLst>
                          <a:path w="58" h="29">
                            <a:moveTo>
                              <a:pt x="15" y="29"/>
                            </a:moveTo>
                            <a:cubicBezTo>
                              <a:pt x="43" y="29"/>
                              <a:pt x="43" y="29"/>
                              <a:pt x="43" y="29"/>
                            </a:cubicBezTo>
                            <a:cubicBezTo>
                              <a:pt x="51" y="29"/>
                              <a:pt x="58" y="23"/>
                              <a:pt x="58" y="15"/>
                            </a:cubicBezTo>
                            <a:cubicBezTo>
                              <a:pt x="58" y="7"/>
                              <a:pt x="51" y="0"/>
                              <a:pt x="43" y="0"/>
                            </a:cubicBezTo>
                            <a:cubicBezTo>
                              <a:pt x="15" y="0"/>
                              <a:pt x="15" y="0"/>
                              <a:pt x="15" y="0"/>
                            </a:cubicBezTo>
                            <a:cubicBezTo>
                              <a:pt x="7" y="0"/>
                              <a:pt x="0" y="7"/>
                              <a:pt x="0" y="15"/>
                            </a:cubicBezTo>
                            <a:cubicBezTo>
                              <a:pt x="0" y="23"/>
                              <a:pt x="7" y="29"/>
                              <a:pt x="15" y="29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2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cs typeface=""/>
                        </a:endParaRPr>
                      </a:p>
                    </p:txBody>
                  </p:sp>
                  <p:sp>
                    <p:nvSpPr>
                      <p:cNvPr id="2347" name="Freeform 24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752976" y="1985963"/>
                        <a:ext cx="52388" cy="26988"/>
                      </a:xfrm>
                      <a:custGeom>
                        <a:avLst/>
                        <a:gdLst>
                          <a:gd name="T0" fmla="*/ 15 w 58"/>
                          <a:gd name="T1" fmla="*/ 29 h 29"/>
                          <a:gd name="T2" fmla="*/ 43 w 58"/>
                          <a:gd name="T3" fmla="*/ 29 h 29"/>
                          <a:gd name="T4" fmla="*/ 58 w 58"/>
                          <a:gd name="T5" fmla="*/ 15 h 29"/>
                          <a:gd name="T6" fmla="*/ 43 w 58"/>
                          <a:gd name="T7" fmla="*/ 0 h 29"/>
                          <a:gd name="T8" fmla="*/ 15 w 58"/>
                          <a:gd name="T9" fmla="*/ 0 h 29"/>
                          <a:gd name="T10" fmla="*/ 0 w 58"/>
                          <a:gd name="T11" fmla="*/ 15 h 29"/>
                          <a:gd name="T12" fmla="*/ 15 w 58"/>
                          <a:gd name="T13" fmla="*/ 29 h 29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</a:cxnLst>
                        <a:rect l="0" t="0" r="r" b="b"/>
                        <a:pathLst>
                          <a:path w="58" h="29">
                            <a:moveTo>
                              <a:pt x="15" y="29"/>
                            </a:moveTo>
                            <a:cubicBezTo>
                              <a:pt x="43" y="29"/>
                              <a:pt x="43" y="29"/>
                              <a:pt x="43" y="29"/>
                            </a:cubicBezTo>
                            <a:cubicBezTo>
                              <a:pt x="51" y="29"/>
                              <a:pt x="58" y="23"/>
                              <a:pt x="58" y="15"/>
                            </a:cubicBezTo>
                            <a:cubicBezTo>
                              <a:pt x="58" y="7"/>
                              <a:pt x="51" y="0"/>
                              <a:pt x="43" y="0"/>
                            </a:cubicBezTo>
                            <a:cubicBezTo>
                              <a:pt x="15" y="0"/>
                              <a:pt x="15" y="0"/>
                              <a:pt x="15" y="0"/>
                            </a:cubicBezTo>
                            <a:cubicBezTo>
                              <a:pt x="7" y="0"/>
                              <a:pt x="0" y="7"/>
                              <a:pt x="0" y="15"/>
                            </a:cubicBezTo>
                            <a:cubicBezTo>
                              <a:pt x="0" y="23"/>
                              <a:pt x="7" y="29"/>
                              <a:pt x="15" y="29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2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cs typeface=""/>
                        </a:endParaRPr>
                      </a:p>
                    </p:txBody>
                  </p:sp>
                  <p:sp>
                    <p:nvSpPr>
                      <p:cNvPr id="2348" name="Freeform 25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471988" y="2349500"/>
                        <a:ext cx="26988" cy="52388"/>
                      </a:xfrm>
                      <a:custGeom>
                        <a:avLst/>
                        <a:gdLst>
                          <a:gd name="T0" fmla="*/ 30 w 31"/>
                          <a:gd name="T1" fmla="*/ 42 h 58"/>
                          <a:gd name="T2" fmla="*/ 29 w 31"/>
                          <a:gd name="T3" fmla="*/ 28 h 58"/>
                          <a:gd name="T4" fmla="*/ 29 w 31"/>
                          <a:gd name="T5" fmla="*/ 15 h 58"/>
                          <a:gd name="T6" fmla="*/ 14 w 31"/>
                          <a:gd name="T7" fmla="*/ 0 h 58"/>
                          <a:gd name="T8" fmla="*/ 0 w 31"/>
                          <a:gd name="T9" fmla="*/ 15 h 58"/>
                          <a:gd name="T10" fmla="*/ 0 w 31"/>
                          <a:gd name="T11" fmla="*/ 28 h 58"/>
                          <a:gd name="T12" fmla="*/ 1 w 31"/>
                          <a:gd name="T13" fmla="*/ 45 h 58"/>
                          <a:gd name="T14" fmla="*/ 15 w 31"/>
                          <a:gd name="T15" fmla="*/ 58 h 58"/>
                          <a:gd name="T16" fmla="*/ 17 w 31"/>
                          <a:gd name="T17" fmla="*/ 58 h 58"/>
                          <a:gd name="T18" fmla="*/ 30 w 31"/>
                          <a:gd name="T19" fmla="*/ 42 h 58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</a:cxnLst>
                        <a:rect l="0" t="0" r="r" b="b"/>
                        <a:pathLst>
                          <a:path w="31" h="58">
                            <a:moveTo>
                              <a:pt x="30" y="42"/>
                            </a:moveTo>
                            <a:cubicBezTo>
                              <a:pt x="29" y="37"/>
                              <a:pt x="29" y="33"/>
                              <a:pt x="29" y="28"/>
                            </a:cubicBezTo>
                            <a:cubicBezTo>
                              <a:pt x="29" y="15"/>
                              <a:pt x="29" y="15"/>
                              <a:pt x="29" y="15"/>
                            </a:cubicBezTo>
                            <a:cubicBezTo>
                              <a:pt x="29" y="7"/>
                              <a:pt x="22" y="0"/>
                              <a:pt x="14" y="0"/>
                            </a:cubicBezTo>
                            <a:cubicBezTo>
                              <a:pt x="7" y="0"/>
                              <a:pt x="0" y="7"/>
                              <a:pt x="0" y="15"/>
                            </a:cubicBezTo>
                            <a:cubicBezTo>
                              <a:pt x="0" y="28"/>
                              <a:pt x="0" y="28"/>
                              <a:pt x="0" y="28"/>
                            </a:cubicBezTo>
                            <a:cubicBezTo>
                              <a:pt x="0" y="34"/>
                              <a:pt x="0" y="39"/>
                              <a:pt x="1" y="45"/>
                            </a:cubicBezTo>
                            <a:cubicBezTo>
                              <a:pt x="2" y="52"/>
                              <a:pt x="8" y="58"/>
                              <a:pt x="15" y="58"/>
                            </a:cubicBezTo>
                            <a:cubicBezTo>
                              <a:pt x="16" y="58"/>
                              <a:pt x="17" y="58"/>
                              <a:pt x="17" y="58"/>
                            </a:cubicBezTo>
                            <a:cubicBezTo>
                              <a:pt x="25" y="57"/>
                              <a:pt x="31" y="50"/>
                              <a:pt x="30" y="42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2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cs typeface=""/>
                        </a:endParaRPr>
                      </a:p>
                    </p:txBody>
                  </p:sp>
                  <p:sp>
                    <p:nvSpPr>
                      <p:cNvPr id="2349" name="Freeform 26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973638" y="2282825"/>
                        <a:ext cx="25400" cy="52388"/>
                      </a:xfrm>
                      <a:custGeom>
                        <a:avLst/>
                        <a:gdLst>
                          <a:gd name="T0" fmla="*/ 14 w 29"/>
                          <a:gd name="T1" fmla="*/ 0 h 58"/>
                          <a:gd name="T2" fmla="*/ 0 w 29"/>
                          <a:gd name="T3" fmla="*/ 15 h 58"/>
                          <a:gd name="T4" fmla="*/ 0 w 29"/>
                          <a:gd name="T5" fmla="*/ 44 h 58"/>
                          <a:gd name="T6" fmla="*/ 14 w 29"/>
                          <a:gd name="T7" fmla="*/ 58 h 58"/>
                          <a:gd name="T8" fmla="*/ 29 w 29"/>
                          <a:gd name="T9" fmla="*/ 44 h 58"/>
                          <a:gd name="T10" fmla="*/ 29 w 29"/>
                          <a:gd name="T11" fmla="*/ 15 h 58"/>
                          <a:gd name="T12" fmla="*/ 14 w 29"/>
                          <a:gd name="T13" fmla="*/ 0 h 58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</a:cxnLst>
                        <a:rect l="0" t="0" r="r" b="b"/>
                        <a:pathLst>
                          <a:path w="29" h="58">
                            <a:moveTo>
                              <a:pt x="14" y="0"/>
                            </a:moveTo>
                            <a:cubicBezTo>
                              <a:pt x="6" y="0"/>
                              <a:pt x="0" y="7"/>
                              <a:pt x="0" y="15"/>
                            </a:cubicBezTo>
                            <a:cubicBezTo>
                              <a:pt x="0" y="44"/>
                              <a:pt x="0" y="44"/>
                              <a:pt x="0" y="44"/>
                            </a:cubicBezTo>
                            <a:cubicBezTo>
                              <a:pt x="0" y="52"/>
                              <a:pt x="6" y="58"/>
                              <a:pt x="14" y="58"/>
                            </a:cubicBezTo>
                            <a:cubicBezTo>
                              <a:pt x="22" y="58"/>
                              <a:pt x="29" y="52"/>
                              <a:pt x="29" y="44"/>
                            </a:cubicBezTo>
                            <a:cubicBezTo>
                              <a:pt x="29" y="15"/>
                              <a:pt x="29" y="15"/>
                              <a:pt x="29" y="15"/>
                            </a:cubicBezTo>
                            <a:cubicBezTo>
                              <a:pt x="29" y="7"/>
                              <a:pt x="22" y="0"/>
                              <a:pt x="14" y="0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2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cs typeface=""/>
                        </a:endParaRPr>
                      </a:p>
                    </p:txBody>
                  </p:sp>
                  <p:sp>
                    <p:nvSpPr>
                      <p:cNvPr id="2350" name="Freeform 28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927601" y="2432050"/>
                        <a:ext cx="47625" cy="46038"/>
                      </a:xfrm>
                      <a:custGeom>
                        <a:avLst/>
                        <a:gdLst>
                          <a:gd name="T0" fmla="*/ 25 w 53"/>
                          <a:gd name="T1" fmla="*/ 7 h 51"/>
                          <a:gd name="T2" fmla="*/ 7 w 53"/>
                          <a:gd name="T3" fmla="*/ 25 h 51"/>
                          <a:gd name="T4" fmla="*/ 5 w 53"/>
                          <a:gd name="T5" fmla="*/ 45 h 51"/>
                          <a:gd name="T6" fmla="*/ 16 w 53"/>
                          <a:gd name="T7" fmla="*/ 51 h 51"/>
                          <a:gd name="T8" fmla="*/ 25 w 53"/>
                          <a:gd name="T9" fmla="*/ 47 h 51"/>
                          <a:gd name="T10" fmla="*/ 48 w 53"/>
                          <a:gd name="T11" fmla="*/ 25 h 51"/>
                          <a:gd name="T12" fmla="*/ 45 w 53"/>
                          <a:gd name="T13" fmla="*/ 5 h 51"/>
                          <a:gd name="T14" fmla="*/ 25 w 53"/>
                          <a:gd name="T15" fmla="*/ 7 h 51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</a:cxnLst>
                        <a:rect l="0" t="0" r="r" b="b"/>
                        <a:pathLst>
                          <a:path w="53" h="51">
                            <a:moveTo>
                              <a:pt x="25" y="7"/>
                            </a:moveTo>
                            <a:cubicBezTo>
                              <a:pt x="20" y="14"/>
                              <a:pt x="14" y="20"/>
                              <a:pt x="7" y="25"/>
                            </a:cubicBezTo>
                            <a:cubicBezTo>
                              <a:pt x="1" y="30"/>
                              <a:pt x="0" y="39"/>
                              <a:pt x="5" y="45"/>
                            </a:cubicBezTo>
                            <a:cubicBezTo>
                              <a:pt x="8" y="49"/>
                              <a:pt x="12" y="51"/>
                              <a:pt x="16" y="51"/>
                            </a:cubicBezTo>
                            <a:cubicBezTo>
                              <a:pt x="20" y="51"/>
                              <a:pt x="23" y="50"/>
                              <a:pt x="25" y="47"/>
                            </a:cubicBezTo>
                            <a:cubicBezTo>
                              <a:pt x="34" y="41"/>
                              <a:pt x="41" y="33"/>
                              <a:pt x="48" y="25"/>
                            </a:cubicBezTo>
                            <a:cubicBezTo>
                              <a:pt x="53" y="19"/>
                              <a:pt x="52" y="9"/>
                              <a:pt x="45" y="5"/>
                            </a:cubicBezTo>
                            <a:cubicBezTo>
                              <a:pt x="39" y="0"/>
                              <a:pt x="30" y="1"/>
                              <a:pt x="25" y="7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2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cs typeface=""/>
                        </a:endParaRPr>
                      </a:p>
                    </p:txBody>
                  </p:sp>
                  <p:sp>
                    <p:nvSpPr>
                      <p:cNvPr id="2351" name="Freeform 29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968876" y="2360613"/>
                        <a:ext cx="30163" cy="52388"/>
                      </a:xfrm>
                      <a:custGeom>
                        <a:avLst/>
                        <a:gdLst>
                          <a:gd name="T0" fmla="*/ 19 w 34"/>
                          <a:gd name="T1" fmla="*/ 0 h 58"/>
                          <a:gd name="T2" fmla="*/ 5 w 34"/>
                          <a:gd name="T3" fmla="*/ 15 h 58"/>
                          <a:gd name="T4" fmla="*/ 2 w 34"/>
                          <a:gd name="T5" fmla="*/ 40 h 58"/>
                          <a:gd name="T6" fmla="*/ 13 w 34"/>
                          <a:gd name="T7" fmla="*/ 58 h 58"/>
                          <a:gd name="T8" fmla="*/ 16 w 34"/>
                          <a:gd name="T9" fmla="*/ 58 h 58"/>
                          <a:gd name="T10" fmla="*/ 30 w 34"/>
                          <a:gd name="T11" fmla="*/ 47 h 58"/>
                          <a:gd name="T12" fmla="*/ 34 w 34"/>
                          <a:gd name="T13" fmla="*/ 15 h 58"/>
                          <a:gd name="T14" fmla="*/ 34 w 34"/>
                          <a:gd name="T15" fmla="*/ 14 h 58"/>
                          <a:gd name="T16" fmla="*/ 19 w 34"/>
                          <a:gd name="T17" fmla="*/ 0 h 58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</a:cxnLst>
                        <a:rect l="0" t="0" r="r" b="b"/>
                        <a:pathLst>
                          <a:path w="34" h="58">
                            <a:moveTo>
                              <a:pt x="19" y="0"/>
                            </a:moveTo>
                            <a:cubicBezTo>
                              <a:pt x="11" y="0"/>
                              <a:pt x="5" y="7"/>
                              <a:pt x="5" y="15"/>
                            </a:cubicBezTo>
                            <a:cubicBezTo>
                              <a:pt x="5" y="24"/>
                              <a:pt x="4" y="32"/>
                              <a:pt x="2" y="40"/>
                            </a:cubicBezTo>
                            <a:cubicBezTo>
                              <a:pt x="0" y="48"/>
                              <a:pt x="5" y="56"/>
                              <a:pt x="13" y="58"/>
                            </a:cubicBezTo>
                            <a:cubicBezTo>
                              <a:pt x="14" y="58"/>
                              <a:pt x="15" y="58"/>
                              <a:pt x="16" y="58"/>
                            </a:cubicBezTo>
                            <a:cubicBezTo>
                              <a:pt x="23" y="58"/>
                              <a:pt x="29" y="53"/>
                              <a:pt x="30" y="47"/>
                            </a:cubicBezTo>
                            <a:cubicBezTo>
                              <a:pt x="32" y="36"/>
                              <a:pt x="34" y="26"/>
                              <a:pt x="34" y="15"/>
                            </a:cubicBezTo>
                            <a:cubicBezTo>
                              <a:pt x="34" y="14"/>
                              <a:pt x="34" y="14"/>
                              <a:pt x="34" y="14"/>
                            </a:cubicBezTo>
                            <a:cubicBezTo>
                              <a:pt x="34" y="6"/>
                              <a:pt x="27" y="0"/>
                              <a:pt x="19" y="0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2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cs typeface=""/>
                        </a:endParaRPr>
                      </a:p>
                    </p:txBody>
                  </p:sp>
                  <p:sp>
                    <p:nvSpPr>
                      <p:cNvPr id="2352" name="Freeform 30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973638" y="2205038"/>
                        <a:ext cx="25400" cy="52388"/>
                      </a:xfrm>
                      <a:custGeom>
                        <a:avLst/>
                        <a:gdLst>
                          <a:gd name="T0" fmla="*/ 14 w 29"/>
                          <a:gd name="T1" fmla="*/ 0 h 58"/>
                          <a:gd name="T2" fmla="*/ 0 w 29"/>
                          <a:gd name="T3" fmla="*/ 15 h 58"/>
                          <a:gd name="T4" fmla="*/ 0 w 29"/>
                          <a:gd name="T5" fmla="*/ 43 h 58"/>
                          <a:gd name="T6" fmla="*/ 14 w 29"/>
                          <a:gd name="T7" fmla="*/ 58 h 58"/>
                          <a:gd name="T8" fmla="*/ 29 w 29"/>
                          <a:gd name="T9" fmla="*/ 43 h 58"/>
                          <a:gd name="T10" fmla="*/ 29 w 29"/>
                          <a:gd name="T11" fmla="*/ 15 h 58"/>
                          <a:gd name="T12" fmla="*/ 14 w 29"/>
                          <a:gd name="T13" fmla="*/ 0 h 58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</a:cxnLst>
                        <a:rect l="0" t="0" r="r" b="b"/>
                        <a:pathLst>
                          <a:path w="29" h="58">
                            <a:moveTo>
                              <a:pt x="14" y="0"/>
                            </a:moveTo>
                            <a:cubicBezTo>
                              <a:pt x="6" y="0"/>
                              <a:pt x="0" y="7"/>
                              <a:pt x="0" y="15"/>
                            </a:cubicBezTo>
                            <a:cubicBezTo>
                              <a:pt x="0" y="43"/>
                              <a:pt x="0" y="43"/>
                              <a:pt x="0" y="43"/>
                            </a:cubicBezTo>
                            <a:cubicBezTo>
                              <a:pt x="0" y="51"/>
                              <a:pt x="6" y="58"/>
                              <a:pt x="14" y="58"/>
                            </a:cubicBezTo>
                            <a:cubicBezTo>
                              <a:pt x="22" y="58"/>
                              <a:pt x="29" y="51"/>
                              <a:pt x="29" y="43"/>
                            </a:cubicBezTo>
                            <a:cubicBezTo>
                              <a:pt x="29" y="15"/>
                              <a:pt x="29" y="15"/>
                              <a:pt x="29" y="15"/>
                            </a:cubicBezTo>
                            <a:cubicBezTo>
                              <a:pt x="29" y="7"/>
                              <a:pt x="22" y="0"/>
                              <a:pt x="14" y="0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2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cs typeface=""/>
                        </a:endParaRPr>
                      </a:p>
                    </p:txBody>
                  </p:sp>
                  <p:sp>
                    <p:nvSpPr>
                      <p:cNvPr id="2353" name="Freeform 31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973638" y="2127250"/>
                        <a:ext cx="25400" cy="52388"/>
                      </a:xfrm>
                      <a:custGeom>
                        <a:avLst/>
                        <a:gdLst>
                          <a:gd name="T0" fmla="*/ 14 w 29"/>
                          <a:gd name="T1" fmla="*/ 0 h 58"/>
                          <a:gd name="T2" fmla="*/ 0 w 29"/>
                          <a:gd name="T3" fmla="*/ 15 h 58"/>
                          <a:gd name="T4" fmla="*/ 0 w 29"/>
                          <a:gd name="T5" fmla="*/ 43 h 58"/>
                          <a:gd name="T6" fmla="*/ 14 w 29"/>
                          <a:gd name="T7" fmla="*/ 58 h 58"/>
                          <a:gd name="T8" fmla="*/ 29 w 29"/>
                          <a:gd name="T9" fmla="*/ 43 h 58"/>
                          <a:gd name="T10" fmla="*/ 29 w 29"/>
                          <a:gd name="T11" fmla="*/ 15 h 58"/>
                          <a:gd name="T12" fmla="*/ 14 w 29"/>
                          <a:gd name="T13" fmla="*/ 0 h 58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</a:cxnLst>
                        <a:rect l="0" t="0" r="r" b="b"/>
                        <a:pathLst>
                          <a:path w="29" h="58">
                            <a:moveTo>
                              <a:pt x="14" y="0"/>
                            </a:moveTo>
                            <a:cubicBezTo>
                              <a:pt x="6" y="0"/>
                              <a:pt x="0" y="7"/>
                              <a:pt x="0" y="15"/>
                            </a:cubicBezTo>
                            <a:cubicBezTo>
                              <a:pt x="0" y="43"/>
                              <a:pt x="0" y="43"/>
                              <a:pt x="0" y="43"/>
                            </a:cubicBezTo>
                            <a:cubicBezTo>
                              <a:pt x="0" y="51"/>
                              <a:pt x="6" y="58"/>
                              <a:pt x="14" y="58"/>
                            </a:cubicBezTo>
                            <a:cubicBezTo>
                              <a:pt x="22" y="58"/>
                              <a:pt x="29" y="51"/>
                              <a:pt x="29" y="43"/>
                            </a:cubicBezTo>
                            <a:cubicBezTo>
                              <a:pt x="29" y="15"/>
                              <a:pt x="29" y="15"/>
                              <a:pt x="29" y="15"/>
                            </a:cubicBezTo>
                            <a:cubicBezTo>
                              <a:pt x="29" y="7"/>
                              <a:pt x="22" y="0"/>
                              <a:pt x="14" y="0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2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cs typeface=""/>
                        </a:endParaRPr>
                      </a:p>
                    </p:txBody>
                  </p:sp>
                  <p:sp>
                    <p:nvSpPr>
                      <p:cNvPr id="2354" name="Freeform 32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546601" y="2470150"/>
                        <a:ext cx="53975" cy="33338"/>
                      </a:xfrm>
                      <a:custGeom>
                        <a:avLst/>
                        <a:gdLst>
                          <a:gd name="T0" fmla="*/ 46 w 60"/>
                          <a:gd name="T1" fmla="*/ 8 h 37"/>
                          <a:gd name="T2" fmla="*/ 21 w 60"/>
                          <a:gd name="T3" fmla="*/ 2 h 37"/>
                          <a:gd name="T4" fmla="*/ 3 w 60"/>
                          <a:gd name="T5" fmla="*/ 11 h 37"/>
                          <a:gd name="T6" fmla="*/ 12 w 60"/>
                          <a:gd name="T7" fmla="*/ 30 h 37"/>
                          <a:gd name="T8" fmla="*/ 43 w 60"/>
                          <a:gd name="T9" fmla="*/ 37 h 37"/>
                          <a:gd name="T10" fmla="*/ 44 w 60"/>
                          <a:gd name="T11" fmla="*/ 37 h 37"/>
                          <a:gd name="T12" fmla="*/ 59 w 60"/>
                          <a:gd name="T13" fmla="*/ 24 h 37"/>
                          <a:gd name="T14" fmla="*/ 46 w 60"/>
                          <a:gd name="T15" fmla="*/ 8 h 37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</a:cxnLst>
                        <a:rect l="0" t="0" r="r" b="b"/>
                        <a:pathLst>
                          <a:path w="60" h="37">
                            <a:moveTo>
                              <a:pt x="46" y="8"/>
                            </a:moveTo>
                            <a:cubicBezTo>
                              <a:pt x="38" y="7"/>
                              <a:pt x="29" y="5"/>
                              <a:pt x="21" y="2"/>
                            </a:cubicBezTo>
                            <a:cubicBezTo>
                              <a:pt x="14" y="0"/>
                              <a:pt x="6" y="4"/>
                              <a:pt x="3" y="11"/>
                            </a:cubicBezTo>
                            <a:cubicBezTo>
                              <a:pt x="0" y="19"/>
                              <a:pt x="4" y="27"/>
                              <a:pt x="12" y="30"/>
                            </a:cubicBezTo>
                            <a:cubicBezTo>
                              <a:pt x="22" y="33"/>
                              <a:pt x="32" y="36"/>
                              <a:pt x="43" y="37"/>
                            </a:cubicBezTo>
                            <a:cubicBezTo>
                              <a:pt x="43" y="37"/>
                              <a:pt x="44" y="37"/>
                              <a:pt x="44" y="37"/>
                            </a:cubicBezTo>
                            <a:cubicBezTo>
                              <a:pt x="51" y="37"/>
                              <a:pt x="58" y="32"/>
                              <a:pt x="59" y="24"/>
                            </a:cubicBezTo>
                            <a:cubicBezTo>
                              <a:pt x="60" y="16"/>
                              <a:pt x="54" y="9"/>
                              <a:pt x="46" y="8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2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cs typeface=""/>
                        </a:endParaRPr>
                      </a:p>
                    </p:txBody>
                  </p:sp>
                  <p:sp>
                    <p:nvSpPr>
                      <p:cNvPr id="2355" name="Freeform 33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781551" y="2478088"/>
                        <a:ext cx="50800" cy="25400"/>
                      </a:xfrm>
                      <a:custGeom>
                        <a:avLst/>
                        <a:gdLst>
                          <a:gd name="T0" fmla="*/ 43 w 57"/>
                          <a:gd name="T1" fmla="*/ 0 h 29"/>
                          <a:gd name="T2" fmla="*/ 14 w 57"/>
                          <a:gd name="T3" fmla="*/ 0 h 29"/>
                          <a:gd name="T4" fmla="*/ 0 w 57"/>
                          <a:gd name="T5" fmla="*/ 15 h 29"/>
                          <a:gd name="T6" fmla="*/ 14 w 57"/>
                          <a:gd name="T7" fmla="*/ 29 h 29"/>
                          <a:gd name="T8" fmla="*/ 43 w 57"/>
                          <a:gd name="T9" fmla="*/ 29 h 29"/>
                          <a:gd name="T10" fmla="*/ 57 w 57"/>
                          <a:gd name="T11" fmla="*/ 15 h 29"/>
                          <a:gd name="T12" fmla="*/ 43 w 57"/>
                          <a:gd name="T13" fmla="*/ 0 h 29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</a:cxnLst>
                        <a:rect l="0" t="0" r="r" b="b"/>
                        <a:pathLst>
                          <a:path w="57" h="29">
                            <a:moveTo>
                              <a:pt x="43" y="0"/>
                            </a:moveTo>
                            <a:cubicBezTo>
                              <a:pt x="14" y="0"/>
                              <a:pt x="14" y="0"/>
                              <a:pt x="14" y="0"/>
                            </a:cubicBezTo>
                            <a:cubicBezTo>
                              <a:pt x="6" y="0"/>
                              <a:pt x="0" y="7"/>
                              <a:pt x="0" y="15"/>
                            </a:cubicBezTo>
                            <a:cubicBezTo>
                              <a:pt x="0" y="23"/>
                              <a:pt x="6" y="29"/>
                              <a:pt x="14" y="29"/>
                            </a:cubicBezTo>
                            <a:cubicBezTo>
                              <a:pt x="43" y="29"/>
                              <a:pt x="43" y="29"/>
                              <a:pt x="43" y="29"/>
                            </a:cubicBezTo>
                            <a:cubicBezTo>
                              <a:pt x="51" y="29"/>
                              <a:pt x="57" y="23"/>
                              <a:pt x="57" y="15"/>
                            </a:cubicBezTo>
                            <a:cubicBezTo>
                              <a:pt x="57" y="7"/>
                              <a:pt x="51" y="0"/>
                              <a:pt x="43" y="0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2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cs typeface=""/>
                        </a:endParaRPr>
                      </a:p>
                    </p:txBody>
                  </p:sp>
                  <p:sp>
                    <p:nvSpPr>
                      <p:cNvPr id="2356" name="Freeform 34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703763" y="2478088"/>
                        <a:ext cx="50800" cy="25400"/>
                      </a:xfrm>
                      <a:custGeom>
                        <a:avLst/>
                        <a:gdLst>
                          <a:gd name="T0" fmla="*/ 44 w 58"/>
                          <a:gd name="T1" fmla="*/ 0 h 29"/>
                          <a:gd name="T2" fmla="*/ 15 w 58"/>
                          <a:gd name="T3" fmla="*/ 0 h 29"/>
                          <a:gd name="T4" fmla="*/ 0 w 58"/>
                          <a:gd name="T5" fmla="*/ 15 h 29"/>
                          <a:gd name="T6" fmla="*/ 15 w 58"/>
                          <a:gd name="T7" fmla="*/ 29 h 29"/>
                          <a:gd name="T8" fmla="*/ 44 w 58"/>
                          <a:gd name="T9" fmla="*/ 29 h 29"/>
                          <a:gd name="T10" fmla="*/ 58 w 58"/>
                          <a:gd name="T11" fmla="*/ 15 h 29"/>
                          <a:gd name="T12" fmla="*/ 44 w 58"/>
                          <a:gd name="T13" fmla="*/ 0 h 29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</a:cxnLst>
                        <a:rect l="0" t="0" r="r" b="b"/>
                        <a:pathLst>
                          <a:path w="58" h="29">
                            <a:moveTo>
                              <a:pt x="44" y="0"/>
                            </a:moveTo>
                            <a:cubicBezTo>
                              <a:pt x="15" y="0"/>
                              <a:pt x="15" y="0"/>
                              <a:pt x="15" y="0"/>
                            </a:cubicBezTo>
                            <a:cubicBezTo>
                              <a:pt x="7" y="0"/>
                              <a:pt x="0" y="7"/>
                              <a:pt x="0" y="15"/>
                            </a:cubicBezTo>
                            <a:cubicBezTo>
                              <a:pt x="0" y="23"/>
                              <a:pt x="7" y="29"/>
                              <a:pt x="15" y="29"/>
                            </a:cubicBezTo>
                            <a:cubicBezTo>
                              <a:pt x="44" y="29"/>
                              <a:pt x="44" y="29"/>
                              <a:pt x="44" y="29"/>
                            </a:cubicBezTo>
                            <a:cubicBezTo>
                              <a:pt x="51" y="29"/>
                              <a:pt x="58" y="23"/>
                              <a:pt x="58" y="15"/>
                            </a:cubicBezTo>
                            <a:cubicBezTo>
                              <a:pt x="58" y="7"/>
                              <a:pt x="51" y="0"/>
                              <a:pt x="44" y="0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2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cs typeface=""/>
                        </a:endParaRPr>
                      </a:p>
                    </p:txBody>
                  </p:sp>
                  <p:sp>
                    <p:nvSpPr>
                      <p:cNvPr id="2357" name="Freeform 35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625976" y="2478088"/>
                        <a:ext cx="52388" cy="25400"/>
                      </a:xfrm>
                      <a:custGeom>
                        <a:avLst/>
                        <a:gdLst>
                          <a:gd name="T0" fmla="*/ 43 w 58"/>
                          <a:gd name="T1" fmla="*/ 0 h 29"/>
                          <a:gd name="T2" fmla="*/ 15 w 58"/>
                          <a:gd name="T3" fmla="*/ 0 h 29"/>
                          <a:gd name="T4" fmla="*/ 0 w 58"/>
                          <a:gd name="T5" fmla="*/ 15 h 29"/>
                          <a:gd name="T6" fmla="*/ 15 w 58"/>
                          <a:gd name="T7" fmla="*/ 29 h 29"/>
                          <a:gd name="T8" fmla="*/ 43 w 58"/>
                          <a:gd name="T9" fmla="*/ 29 h 29"/>
                          <a:gd name="T10" fmla="*/ 58 w 58"/>
                          <a:gd name="T11" fmla="*/ 15 h 29"/>
                          <a:gd name="T12" fmla="*/ 43 w 58"/>
                          <a:gd name="T13" fmla="*/ 0 h 29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</a:cxnLst>
                        <a:rect l="0" t="0" r="r" b="b"/>
                        <a:pathLst>
                          <a:path w="58" h="29">
                            <a:moveTo>
                              <a:pt x="43" y="0"/>
                            </a:moveTo>
                            <a:cubicBezTo>
                              <a:pt x="15" y="0"/>
                              <a:pt x="15" y="0"/>
                              <a:pt x="15" y="0"/>
                            </a:cubicBezTo>
                            <a:cubicBezTo>
                              <a:pt x="7" y="0"/>
                              <a:pt x="0" y="7"/>
                              <a:pt x="0" y="15"/>
                            </a:cubicBezTo>
                            <a:cubicBezTo>
                              <a:pt x="0" y="23"/>
                              <a:pt x="7" y="29"/>
                              <a:pt x="15" y="29"/>
                            </a:cubicBezTo>
                            <a:cubicBezTo>
                              <a:pt x="43" y="29"/>
                              <a:pt x="43" y="29"/>
                              <a:pt x="43" y="29"/>
                            </a:cubicBezTo>
                            <a:cubicBezTo>
                              <a:pt x="51" y="29"/>
                              <a:pt x="58" y="23"/>
                              <a:pt x="58" y="15"/>
                            </a:cubicBezTo>
                            <a:cubicBezTo>
                              <a:pt x="58" y="7"/>
                              <a:pt x="51" y="0"/>
                              <a:pt x="43" y="0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2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cs typeface=""/>
                        </a:endParaRPr>
                      </a:p>
                    </p:txBody>
                  </p:sp>
                  <p:sp>
                    <p:nvSpPr>
                      <p:cNvPr id="2358" name="Freeform 38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859338" y="2473325"/>
                        <a:ext cx="52388" cy="30163"/>
                      </a:xfrm>
                      <a:custGeom>
                        <a:avLst/>
                        <a:gdLst>
                          <a:gd name="T0" fmla="*/ 39 w 58"/>
                          <a:gd name="T1" fmla="*/ 2 h 34"/>
                          <a:gd name="T2" fmla="*/ 14 w 58"/>
                          <a:gd name="T3" fmla="*/ 5 h 34"/>
                          <a:gd name="T4" fmla="*/ 0 w 58"/>
                          <a:gd name="T5" fmla="*/ 20 h 34"/>
                          <a:gd name="T6" fmla="*/ 14 w 58"/>
                          <a:gd name="T7" fmla="*/ 34 h 34"/>
                          <a:gd name="T8" fmla="*/ 14 w 58"/>
                          <a:gd name="T9" fmla="*/ 34 h 34"/>
                          <a:gd name="T10" fmla="*/ 46 w 58"/>
                          <a:gd name="T11" fmla="*/ 30 h 34"/>
                          <a:gd name="T12" fmla="*/ 56 w 58"/>
                          <a:gd name="T13" fmla="*/ 12 h 34"/>
                          <a:gd name="T14" fmla="*/ 39 w 58"/>
                          <a:gd name="T15" fmla="*/ 2 h 34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</a:cxnLst>
                        <a:rect l="0" t="0" r="r" b="b"/>
                        <a:pathLst>
                          <a:path w="58" h="34">
                            <a:moveTo>
                              <a:pt x="39" y="2"/>
                            </a:moveTo>
                            <a:cubicBezTo>
                              <a:pt x="31" y="4"/>
                              <a:pt x="22" y="5"/>
                              <a:pt x="14" y="5"/>
                            </a:cubicBezTo>
                            <a:cubicBezTo>
                              <a:pt x="6" y="5"/>
                              <a:pt x="0" y="12"/>
                              <a:pt x="0" y="20"/>
                            </a:cubicBezTo>
                            <a:cubicBezTo>
                              <a:pt x="0" y="28"/>
                              <a:pt x="6" y="34"/>
                              <a:pt x="14" y="34"/>
                            </a:cubicBezTo>
                            <a:cubicBezTo>
                              <a:pt x="14" y="34"/>
                              <a:pt x="14" y="34"/>
                              <a:pt x="14" y="34"/>
                            </a:cubicBezTo>
                            <a:cubicBezTo>
                              <a:pt x="25" y="34"/>
                              <a:pt x="36" y="32"/>
                              <a:pt x="46" y="30"/>
                            </a:cubicBezTo>
                            <a:cubicBezTo>
                              <a:pt x="54" y="28"/>
                              <a:pt x="58" y="20"/>
                              <a:pt x="56" y="12"/>
                            </a:cubicBezTo>
                            <a:cubicBezTo>
                              <a:pt x="55" y="5"/>
                              <a:pt x="47" y="0"/>
                              <a:pt x="39" y="2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2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cs typeface=""/>
                        </a:endParaRPr>
                      </a:p>
                    </p:txBody>
                  </p:sp>
                </p:grpSp>
                <p:sp>
                  <p:nvSpPr>
                    <p:cNvPr id="2335" name="Freeform 12"/>
                    <p:cNvSpPr>
                      <a:spLocks noEditPoints="1"/>
                    </p:cNvSpPr>
                    <p:nvPr/>
                  </p:nvSpPr>
                  <p:spPr bwMode="auto">
                    <a:xfrm>
                      <a:off x="5406483" y="2446478"/>
                      <a:ext cx="214941" cy="191168"/>
                    </a:xfrm>
                    <a:custGeom>
                      <a:avLst/>
                      <a:gdLst>
                        <a:gd name="T0" fmla="*/ 419 w 494"/>
                        <a:gd name="T1" fmla="*/ 299 h 448"/>
                        <a:gd name="T2" fmla="*/ 403 w 494"/>
                        <a:gd name="T3" fmla="*/ 301 h 448"/>
                        <a:gd name="T4" fmla="*/ 302 w 494"/>
                        <a:gd name="T5" fmla="*/ 126 h 448"/>
                        <a:gd name="T6" fmla="*/ 322 w 494"/>
                        <a:gd name="T7" fmla="*/ 75 h 448"/>
                        <a:gd name="T8" fmla="*/ 247 w 494"/>
                        <a:gd name="T9" fmla="*/ 0 h 448"/>
                        <a:gd name="T10" fmla="*/ 173 w 494"/>
                        <a:gd name="T11" fmla="*/ 75 h 448"/>
                        <a:gd name="T12" fmla="*/ 193 w 494"/>
                        <a:gd name="T13" fmla="*/ 126 h 448"/>
                        <a:gd name="T14" fmla="*/ 91 w 494"/>
                        <a:gd name="T15" fmla="*/ 301 h 448"/>
                        <a:gd name="T16" fmla="*/ 75 w 494"/>
                        <a:gd name="T17" fmla="*/ 299 h 448"/>
                        <a:gd name="T18" fmla="*/ 0 w 494"/>
                        <a:gd name="T19" fmla="*/ 373 h 448"/>
                        <a:gd name="T20" fmla="*/ 75 w 494"/>
                        <a:gd name="T21" fmla="*/ 448 h 448"/>
                        <a:gd name="T22" fmla="*/ 146 w 494"/>
                        <a:gd name="T23" fmla="*/ 395 h 448"/>
                        <a:gd name="T24" fmla="*/ 349 w 494"/>
                        <a:gd name="T25" fmla="*/ 395 h 448"/>
                        <a:gd name="T26" fmla="*/ 419 w 494"/>
                        <a:gd name="T27" fmla="*/ 448 h 448"/>
                        <a:gd name="T28" fmla="*/ 494 w 494"/>
                        <a:gd name="T29" fmla="*/ 373 h 448"/>
                        <a:gd name="T30" fmla="*/ 419 w 494"/>
                        <a:gd name="T31" fmla="*/ 299 h 448"/>
                        <a:gd name="T32" fmla="*/ 349 w 494"/>
                        <a:gd name="T33" fmla="*/ 351 h 448"/>
                        <a:gd name="T34" fmla="*/ 146 w 494"/>
                        <a:gd name="T35" fmla="*/ 351 h 448"/>
                        <a:gd name="T36" fmla="*/ 130 w 494"/>
                        <a:gd name="T37" fmla="*/ 323 h 448"/>
                        <a:gd name="T38" fmla="*/ 231 w 494"/>
                        <a:gd name="T39" fmla="*/ 148 h 448"/>
                        <a:gd name="T40" fmla="*/ 247 w 494"/>
                        <a:gd name="T41" fmla="*/ 150 h 448"/>
                        <a:gd name="T42" fmla="*/ 264 w 494"/>
                        <a:gd name="T43" fmla="*/ 148 h 448"/>
                        <a:gd name="T44" fmla="*/ 365 w 494"/>
                        <a:gd name="T45" fmla="*/ 323 h 448"/>
                        <a:gd name="T46" fmla="*/ 349 w 494"/>
                        <a:gd name="T47" fmla="*/ 351 h 44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</a:cxnLst>
                      <a:rect l="0" t="0" r="r" b="b"/>
                      <a:pathLst>
                        <a:path w="494" h="448">
                          <a:moveTo>
                            <a:pt x="419" y="299"/>
                          </a:moveTo>
                          <a:cubicBezTo>
                            <a:pt x="414" y="299"/>
                            <a:pt x="408" y="300"/>
                            <a:pt x="403" y="301"/>
                          </a:cubicBezTo>
                          <a:cubicBezTo>
                            <a:pt x="302" y="126"/>
                            <a:pt x="302" y="126"/>
                            <a:pt x="302" y="126"/>
                          </a:cubicBezTo>
                          <a:cubicBezTo>
                            <a:pt x="314" y="112"/>
                            <a:pt x="322" y="95"/>
                            <a:pt x="322" y="75"/>
                          </a:cubicBezTo>
                          <a:cubicBezTo>
                            <a:pt x="322" y="34"/>
                            <a:pt x="288" y="0"/>
                            <a:pt x="247" y="0"/>
                          </a:cubicBezTo>
                          <a:cubicBezTo>
                            <a:pt x="206" y="0"/>
                            <a:pt x="173" y="34"/>
                            <a:pt x="173" y="75"/>
                          </a:cubicBezTo>
                          <a:cubicBezTo>
                            <a:pt x="173" y="95"/>
                            <a:pt x="180" y="112"/>
                            <a:pt x="193" y="126"/>
                          </a:cubicBezTo>
                          <a:cubicBezTo>
                            <a:pt x="91" y="301"/>
                            <a:pt x="91" y="301"/>
                            <a:pt x="91" y="301"/>
                          </a:cubicBezTo>
                          <a:cubicBezTo>
                            <a:pt x="86" y="300"/>
                            <a:pt x="81" y="299"/>
                            <a:pt x="75" y="299"/>
                          </a:cubicBezTo>
                          <a:cubicBezTo>
                            <a:pt x="34" y="299"/>
                            <a:pt x="0" y="332"/>
                            <a:pt x="0" y="373"/>
                          </a:cubicBezTo>
                          <a:cubicBezTo>
                            <a:pt x="0" y="415"/>
                            <a:pt x="34" y="448"/>
                            <a:pt x="75" y="448"/>
                          </a:cubicBezTo>
                          <a:cubicBezTo>
                            <a:pt x="108" y="448"/>
                            <a:pt x="136" y="426"/>
                            <a:pt x="146" y="395"/>
                          </a:cubicBezTo>
                          <a:cubicBezTo>
                            <a:pt x="349" y="395"/>
                            <a:pt x="349" y="395"/>
                            <a:pt x="349" y="395"/>
                          </a:cubicBezTo>
                          <a:cubicBezTo>
                            <a:pt x="358" y="426"/>
                            <a:pt x="386" y="448"/>
                            <a:pt x="419" y="448"/>
                          </a:cubicBezTo>
                          <a:cubicBezTo>
                            <a:pt x="461" y="448"/>
                            <a:pt x="494" y="415"/>
                            <a:pt x="494" y="373"/>
                          </a:cubicBezTo>
                          <a:cubicBezTo>
                            <a:pt x="494" y="332"/>
                            <a:pt x="461" y="299"/>
                            <a:pt x="419" y="299"/>
                          </a:cubicBezTo>
                          <a:close/>
                          <a:moveTo>
                            <a:pt x="349" y="351"/>
                          </a:moveTo>
                          <a:cubicBezTo>
                            <a:pt x="146" y="351"/>
                            <a:pt x="146" y="351"/>
                            <a:pt x="146" y="351"/>
                          </a:cubicBezTo>
                          <a:cubicBezTo>
                            <a:pt x="142" y="341"/>
                            <a:pt x="137" y="331"/>
                            <a:pt x="130" y="323"/>
                          </a:cubicBezTo>
                          <a:cubicBezTo>
                            <a:pt x="231" y="148"/>
                            <a:pt x="231" y="148"/>
                            <a:pt x="231" y="148"/>
                          </a:cubicBezTo>
                          <a:cubicBezTo>
                            <a:pt x="236" y="149"/>
                            <a:pt x="242" y="150"/>
                            <a:pt x="247" y="150"/>
                          </a:cubicBezTo>
                          <a:cubicBezTo>
                            <a:pt x="253" y="150"/>
                            <a:pt x="258" y="149"/>
                            <a:pt x="264" y="148"/>
                          </a:cubicBezTo>
                          <a:cubicBezTo>
                            <a:pt x="365" y="323"/>
                            <a:pt x="365" y="323"/>
                            <a:pt x="365" y="323"/>
                          </a:cubicBezTo>
                          <a:cubicBezTo>
                            <a:pt x="358" y="331"/>
                            <a:pt x="352" y="341"/>
                            <a:pt x="349" y="351"/>
                          </a:cubicBezTo>
                          <a:close/>
                        </a:path>
                      </a:pathLst>
                    </a:custGeom>
                    <a:solidFill>
                      <a:sysClr val="window" lastClr="FFFFFF"/>
                    </a:solidFill>
                    <a:ln>
                      <a:noFill/>
                    </a:ln>
                    <a:ex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cs typeface=""/>
                      </a:endParaRPr>
                    </a:p>
                  </p:txBody>
                </p:sp>
              </p:grpSp>
            </p:grpSp>
            <p:grpSp>
              <p:nvGrpSpPr>
                <p:cNvPr id="2248" name="Group 2247"/>
                <p:cNvGrpSpPr/>
                <p:nvPr/>
              </p:nvGrpSpPr>
              <p:grpSpPr>
                <a:xfrm>
                  <a:off x="3436473" y="3274323"/>
                  <a:ext cx="309857" cy="268010"/>
                  <a:chOff x="5310724" y="2352924"/>
                  <a:chExt cx="398754" cy="374816"/>
                </a:xfrm>
              </p:grpSpPr>
              <p:sp>
                <p:nvSpPr>
                  <p:cNvPr id="2305" name="Rounded Rectangle 2304"/>
                  <p:cNvSpPr/>
                  <p:nvPr/>
                </p:nvSpPr>
                <p:spPr>
                  <a:xfrm>
                    <a:off x="5351561" y="2386601"/>
                    <a:ext cx="308105" cy="310923"/>
                  </a:xfrm>
                  <a:prstGeom prst="roundRect">
                    <a:avLst/>
                  </a:prstGeom>
                  <a:solidFill>
                    <a:srgbClr val="9BBB59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/>
                      <a:ea typeface=""/>
                      <a:cs typeface=""/>
                    </a:endParaRPr>
                  </a:p>
                </p:txBody>
              </p:sp>
              <p:grpSp>
                <p:nvGrpSpPr>
                  <p:cNvPr id="2306" name="Group 2305"/>
                  <p:cNvGrpSpPr/>
                  <p:nvPr/>
                </p:nvGrpSpPr>
                <p:grpSpPr>
                  <a:xfrm>
                    <a:off x="5310724" y="2352924"/>
                    <a:ext cx="398754" cy="374816"/>
                    <a:chOff x="5310724" y="2352924"/>
                    <a:chExt cx="398754" cy="374816"/>
                  </a:xfrm>
                </p:grpSpPr>
                <p:grpSp>
                  <p:nvGrpSpPr>
                    <p:cNvPr id="2307" name="Group 2306"/>
                    <p:cNvGrpSpPr/>
                    <p:nvPr/>
                  </p:nvGrpSpPr>
                  <p:grpSpPr>
                    <a:xfrm rot="5400000">
                      <a:off x="5322693" y="2340955"/>
                      <a:ext cx="374816" cy="398754"/>
                      <a:chOff x="4471988" y="1985963"/>
                      <a:chExt cx="527051" cy="517525"/>
                    </a:xfrm>
                  </p:grpSpPr>
                  <p:sp>
                    <p:nvSpPr>
                      <p:cNvPr id="2309" name="Freeform 13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471988" y="2117725"/>
                        <a:ext cx="25400" cy="50800"/>
                      </a:xfrm>
                      <a:custGeom>
                        <a:avLst/>
                        <a:gdLst>
                          <a:gd name="T0" fmla="*/ 14 w 29"/>
                          <a:gd name="T1" fmla="*/ 57 h 57"/>
                          <a:gd name="T2" fmla="*/ 29 w 29"/>
                          <a:gd name="T3" fmla="*/ 43 h 57"/>
                          <a:gd name="T4" fmla="*/ 29 w 29"/>
                          <a:gd name="T5" fmla="*/ 14 h 57"/>
                          <a:gd name="T6" fmla="*/ 14 w 29"/>
                          <a:gd name="T7" fmla="*/ 0 h 57"/>
                          <a:gd name="T8" fmla="*/ 0 w 29"/>
                          <a:gd name="T9" fmla="*/ 14 h 57"/>
                          <a:gd name="T10" fmla="*/ 0 w 29"/>
                          <a:gd name="T11" fmla="*/ 43 h 57"/>
                          <a:gd name="T12" fmla="*/ 14 w 29"/>
                          <a:gd name="T13" fmla="*/ 57 h 57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</a:cxnLst>
                        <a:rect l="0" t="0" r="r" b="b"/>
                        <a:pathLst>
                          <a:path w="29" h="57">
                            <a:moveTo>
                              <a:pt x="14" y="57"/>
                            </a:moveTo>
                            <a:cubicBezTo>
                              <a:pt x="22" y="57"/>
                              <a:pt x="29" y="51"/>
                              <a:pt x="29" y="43"/>
                            </a:cubicBezTo>
                            <a:cubicBezTo>
                              <a:pt x="29" y="14"/>
                              <a:pt x="29" y="14"/>
                              <a:pt x="29" y="14"/>
                            </a:cubicBezTo>
                            <a:cubicBezTo>
                              <a:pt x="29" y="6"/>
                              <a:pt x="22" y="0"/>
                              <a:pt x="14" y="0"/>
                            </a:cubicBezTo>
                            <a:cubicBezTo>
                              <a:pt x="7" y="0"/>
                              <a:pt x="0" y="6"/>
                              <a:pt x="0" y="14"/>
                            </a:cubicBezTo>
                            <a:cubicBezTo>
                              <a:pt x="0" y="43"/>
                              <a:pt x="0" y="43"/>
                              <a:pt x="0" y="43"/>
                            </a:cubicBezTo>
                            <a:cubicBezTo>
                              <a:pt x="0" y="51"/>
                              <a:pt x="7" y="57"/>
                              <a:pt x="14" y="57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2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cs typeface=""/>
                        </a:endParaRPr>
                      </a:p>
                    </p:txBody>
                  </p:sp>
                  <p:sp>
                    <p:nvSpPr>
                      <p:cNvPr id="2310" name="Freeform 14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471988" y="2271713"/>
                        <a:ext cx="25400" cy="52388"/>
                      </a:xfrm>
                      <a:custGeom>
                        <a:avLst/>
                        <a:gdLst>
                          <a:gd name="T0" fmla="*/ 14 w 29"/>
                          <a:gd name="T1" fmla="*/ 58 h 58"/>
                          <a:gd name="T2" fmla="*/ 29 w 29"/>
                          <a:gd name="T3" fmla="*/ 43 h 58"/>
                          <a:gd name="T4" fmla="*/ 29 w 29"/>
                          <a:gd name="T5" fmla="*/ 15 h 58"/>
                          <a:gd name="T6" fmla="*/ 14 w 29"/>
                          <a:gd name="T7" fmla="*/ 0 h 58"/>
                          <a:gd name="T8" fmla="*/ 0 w 29"/>
                          <a:gd name="T9" fmla="*/ 15 h 58"/>
                          <a:gd name="T10" fmla="*/ 0 w 29"/>
                          <a:gd name="T11" fmla="*/ 43 h 58"/>
                          <a:gd name="T12" fmla="*/ 14 w 29"/>
                          <a:gd name="T13" fmla="*/ 58 h 58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</a:cxnLst>
                        <a:rect l="0" t="0" r="r" b="b"/>
                        <a:pathLst>
                          <a:path w="29" h="58">
                            <a:moveTo>
                              <a:pt x="14" y="58"/>
                            </a:moveTo>
                            <a:cubicBezTo>
                              <a:pt x="22" y="58"/>
                              <a:pt x="29" y="51"/>
                              <a:pt x="29" y="43"/>
                            </a:cubicBezTo>
                            <a:cubicBezTo>
                              <a:pt x="29" y="15"/>
                              <a:pt x="29" y="15"/>
                              <a:pt x="29" y="15"/>
                            </a:cubicBezTo>
                            <a:cubicBezTo>
                              <a:pt x="29" y="7"/>
                              <a:pt x="22" y="0"/>
                              <a:pt x="14" y="0"/>
                            </a:cubicBezTo>
                            <a:cubicBezTo>
                              <a:pt x="7" y="0"/>
                              <a:pt x="0" y="7"/>
                              <a:pt x="0" y="15"/>
                            </a:cubicBezTo>
                            <a:cubicBezTo>
                              <a:pt x="0" y="43"/>
                              <a:pt x="0" y="43"/>
                              <a:pt x="0" y="43"/>
                            </a:cubicBezTo>
                            <a:cubicBezTo>
                              <a:pt x="0" y="51"/>
                              <a:pt x="7" y="58"/>
                              <a:pt x="14" y="58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2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cs typeface=""/>
                        </a:endParaRPr>
                      </a:p>
                    </p:txBody>
                  </p:sp>
                  <p:sp>
                    <p:nvSpPr>
                      <p:cNvPr id="2311" name="Freeform 15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487863" y="2422525"/>
                        <a:ext cx="44450" cy="47625"/>
                      </a:xfrm>
                      <a:custGeom>
                        <a:avLst/>
                        <a:gdLst>
                          <a:gd name="T0" fmla="*/ 29 w 50"/>
                          <a:gd name="T1" fmla="*/ 8 h 53"/>
                          <a:gd name="T2" fmla="*/ 9 w 50"/>
                          <a:gd name="T3" fmla="*/ 4 h 53"/>
                          <a:gd name="T4" fmla="*/ 4 w 50"/>
                          <a:gd name="T5" fmla="*/ 24 h 53"/>
                          <a:gd name="T6" fmla="*/ 24 w 50"/>
                          <a:gd name="T7" fmla="*/ 49 h 53"/>
                          <a:gd name="T8" fmla="*/ 34 w 50"/>
                          <a:gd name="T9" fmla="*/ 53 h 53"/>
                          <a:gd name="T10" fmla="*/ 45 w 50"/>
                          <a:gd name="T11" fmla="*/ 49 h 53"/>
                          <a:gd name="T12" fmla="*/ 45 w 50"/>
                          <a:gd name="T13" fmla="*/ 28 h 53"/>
                          <a:gd name="T14" fmla="*/ 29 w 50"/>
                          <a:gd name="T15" fmla="*/ 8 h 53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</a:cxnLst>
                        <a:rect l="0" t="0" r="r" b="b"/>
                        <a:pathLst>
                          <a:path w="50" h="53">
                            <a:moveTo>
                              <a:pt x="29" y="8"/>
                            </a:moveTo>
                            <a:cubicBezTo>
                              <a:pt x="24" y="2"/>
                              <a:pt x="15" y="0"/>
                              <a:pt x="9" y="4"/>
                            </a:cubicBezTo>
                            <a:cubicBezTo>
                              <a:pt x="2" y="8"/>
                              <a:pt x="0" y="17"/>
                              <a:pt x="4" y="24"/>
                            </a:cubicBezTo>
                            <a:cubicBezTo>
                              <a:pt x="10" y="33"/>
                              <a:pt x="17" y="41"/>
                              <a:pt x="24" y="49"/>
                            </a:cubicBezTo>
                            <a:cubicBezTo>
                              <a:pt x="27" y="51"/>
                              <a:pt x="31" y="53"/>
                              <a:pt x="34" y="53"/>
                            </a:cubicBezTo>
                            <a:cubicBezTo>
                              <a:pt x="38" y="53"/>
                              <a:pt x="42" y="51"/>
                              <a:pt x="45" y="49"/>
                            </a:cubicBezTo>
                            <a:cubicBezTo>
                              <a:pt x="50" y="43"/>
                              <a:pt x="50" y="34"/>
                              <a:pt x="45" y="28"/>
                            </a:cubicBezTo>
                            <a:cubicBezTo>
                              <a:pt x="39" y="22"/>
                              <a:pt x="33" y="15"/>
                              <a:pt x="29" y="8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2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cs typeface=""/>
                        </a:endParaRPr>
                      </a:p>
                    </p:txBody>
                  </p:sp>
                  <p:sp>
                    <p:nvSpPr>
                      <p:cNvPr id="2312" name="Freeform 16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471988" y="2193925"/>
                        <a:ext cx="25400" cy="52388"/>
                      </a:xfrm>
                      <a:custGeom>
                        <a:avLst/>
                        <a:gdLst>
                          <a:gd name="T0" fmla="*/ 14 w 29"/>
                          <a:gd name="T1" fmla="*/ 58 h 58"/>
                          <a:gd name="T2" fmla="*/ 29 w 29"/>
                          <a:gd name="T3" fmla="*/ 43 h 58"/>
                          <a:gd name="T4" fmla="*/ 29 w 29"/>
                          <a:gd name="T5" fmla="*/ 14 h 58"/>
                          <a:gd name="T6" fmla="*/ 14 w 29"/>
                          <a:gd name="T7" fmla="*/ 0 h 58"/>
                          <a:gd name="T8" fmla="*/ 0 w 29"/>
                          <a:gd name="T9" fmla="*/ 14 h 58"/>
                          <a:gd name="T10" fmla="*/ 0 w 29"/>
                          <a:gd name="T11" fmla="*/ 43 h 58"/>
                          <a:gd name="T12" fmla="*/ 14 w 29"/>
                          <a:gd name="T13" fmla="*/ 58 h 58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</a:cxnLst>
                        <a:rect l="0" t="0" r="r" b="b"/>
                        <a:pathLst>
                          <a:path w="29" h="58">
                            <a:moveTo>
                              <a:pt x="14" y="58"/>
                            </a:moveTo>
                            <a:cubicBezTo>
                              <a:pt x="22" y="58"/>
                              <a:pt x="29" y="51"/>
                              <a:pt x="29" y="43"/>
                            </a:cubicBezTo>
                            <a:cubicBezTo>
                              <a:pt x="29" y="14"/>
                              <a:pt x="29" y="14"/>
                              <a:pt x="29" y="14"/>
                            </a:cubicBezTo>
                            <a:cubicBezTo>
                              <a:pt x="29" y="6"/>
                              <a:pt x="22" y="0"/>
                              <a:pt x="14" y="0"/>
                            </a:cubicBezTo>
                            <a:cubicBezTo>
                              <a:pt x="7" y="0"/>
                              <a:pt x="0" y="6"/>
                              <a:pt x="0" y="14"/>
                            </a:cubicBezTo>
                            <a:cubicBezTo>
                              <a:pt x="0" y="43"/>
                              <a:pt x="0" y="43"/>
                              <a:pt x="0" y="43"/>
                            </a:cubicBezTo>
                            <a:cubicBezTo>
                              <a:pt x="0" y="51"/>
                              <a:pt x="7" y="58"/>
                              <a:pt x="14" y="58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2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cs typeface=""/>
                        </a:endParaRPr>
                      </a:p>
                    </p:txBody>
                  </p:sp>
                  <p:sp>
                    <p:nvSpPr>
                      <p:cNvPr id="2313" name="Freeform 17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830763" y="1985963"/>
                        <a:ext cx="50800" cy="26988"/>
                      </a:xfrm>
                      <a:custGeom>
                        <a:avLst/>
                        <a:gdLst>
                          <a:gd name="T0" fmla="*/ 15 w 57"/>
                          <a:gd name="T1" fmla="*/ 29 h 29"/>
                          <a:gd name="T2" fmla="*/ 44 w 57"/>
                          <a:gd name="T3" fmla="*/ 29 h 29"/>
                          <a:gd name="T4" fmla="*/ 57 w 57"/>
                          <a:gd name="T5" fmla="*/ 15 h 29"/>
                          <a:gd name="T6" fmla="*/ 43 w 57"/>
                          <a:gd name="T7" fmla="*/ 0 h 29"/>
                          <a:gd name="T8" fmla="*/ 15 w 57"/>
                          <a:gd name="T9" fmla="*/ 0 h 29"/>
                          <a:gd name="T10" fmla="*/ 0 w 57"/>
                          <a:gd name="T11" fmla="*/ 15 h 29"/>
                          <a:gd name="T12" fmla="*/ 15 w 57"/>
                          <a:gd name="T13" fmla="*/ 29 h 29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</a:cxnLst>
                        <a:rect l="0" t="0" r="r" b="b"/>
                        <a:pathLst>
                          <a:path w="57" h="29">
                            <a:moveTo>
                              <a:pt x="15" y="29"/>
                            </a:moveTo>
                            <a:cubicBezTo>
                              <a:pt x="44" y="29"/>
                              <a:pt x="44" y="29"/>
                              <a:pt x="44" y="29"/>
                            </a:cubicBezTo>
                            <a:cubicBezTo>
                              <a:pt x="51" y="29"/>
                              <a:pt x="57" y="23"/>
                              <a:pt x="57" y="15"/>
                            </a:cubicBezTo>
                            <a:cubicBezTo>
                              <a:pt x="57" y="7"/>
                              <a:pt x="50" y="0"/>
                              <a:pt x="43" y="0"/>
                            </a:cubicBezTo>
                            <a:cubicBezTo>
                              <a:pt x="15" y="0"/>
                              <a:pt x="15" y="0"/>
                              <a:pt x="15" y="0"/>
                            </a:cubicBezTo>
                            <a:cubicBezTo>
                              <a:pt x="7" y="0"/>
                              <a:pt x="0" y="7"/>
                              <a:pt x="0" y="15"/>
                            </a:cubicBezTo>
                            <a:cubicBezTo>
                              <a:pt x="0" y="23"/>
                              <a:pt x="7" y="29"/>
                              <a:pt x="15" y="29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2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cs typeface=""/>
                        </a:endParaRPr>
                      </a:p>
                    </p:txBody>
                  </p:sp>
                  <p:sp>
                    <p:nvSpPr>
                      <p:cNvPr id="2314" name="Freeform 18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905376" y="1997075"/>
                        <a:ext cx="50800" cy="41275"/>
                      </a:xfrm>
                      <a:custGeom>
                        <a:avLst/>
                        <a:gdLst>
                          <a:gd name="T0" fmla="*/ 10 w 56"/>
                          <a:gd name="T1" fmla="*/ 30 h 47"/>
                          <a:gd name="T2" fmla="*/ 31 w 56"/>
                          <a:gd name="T3" fmla="*/ 43 h 47"/>
                          <a:gd name="T4" fmla="*/ 40 w 56"/>
                          <a:gd name="T5" fmla="*/ 47 h 47"/>
                          <a:gd name="T6" fmla="*/ 51 w 56"/>
                          <a:gd name="T7" fmla="*/ 41 h 47"/>
                          <a:gd name="T8" fmla="*/ 49 w 56"/>
                          <a:gd name="T9" fmla="*/ 21 h 47"/>
                          <a:gd name="T10" fmla="*/ 22 w 56"/>
                          <a:gd name="T11" fmla="*/ 4 h 47"/>
                          <a:gd name="T12" fmla="*/ 3 w 56"/>
                          <a:gd name="T13" fmla="*/ 11 h 47"/>
                          <a:gd name="T14" fmla="*/ 10 w 56"/>
                          <a:gd name="T15" fmla="*/ 30 h 47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</a:cxnLst>
                        <a:rect l="0" t="0" r="r" b="b"/>
                        <a:pathLst>
                          <a:path w="56" h="47">
                            <a:moveTo>
                              <a:pt x="10" y="30"/>
                            </a:moveTo>
                            <a:cubicBezTo>
                              <a:pt x="17" y="33"/>
                              <a:pt x="25" y="38"/>
                              <a:pt x="31" y="43"/>
                            </a:cubicBezTo>
                            <a:cubicBezTo>
                              <a:pt x="34" y="46"/>
                              <a:pt x="37" y="47"/>
                              <a:pt x="40" y="47"/>
                            </a:cubicBezTo>
                            <a:cubicBezTo>
                              <a:pt x="44" y="47"/>
                              <a:pt x="49" y="45"/>
                              <a:pt x="51" y="41"/>
                            </a:cubicBezTo>
                            <a:cubicBezTo>
                              <a:pt x="56" y="35"/>
                              <a:pt x="55" y="26"/>
                              <a:pt x="49" y="21"/>
                            </a:cubicBezTo>
                            <a:cubicBezTo>
                              <a:pt x="41" y="14"/>
                              <a:pt x="32" y="9"/>
                              <a:pt x="22" y="4"/>
                            </a:cubicBezTo>
                            <a:cubicBezTo>
                              <a:pt x="15" y="0"/>
                              <a:pt x="7" y="3"/>
                              <a:pt x="3" y="11"/>
                            </a:cubicBezTo>
                            <a:cubicBezTo>
                              <a:pt x="0" y="18"/>
                              <a:pt x="3" y="26"/>
                              <a:pt x="10" y="30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2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cs typeface=""/>
                        </a:endParaRPr>
                      </a:p>
                    </p:txBody>
                  </p:sp>
                  <p:sp>
                    <p:nvSpPr>
                      <p:cNvPr id="2315" name="Freeform 19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476751" y="2039938"/>
                        <a:ext cx="39688" cy="52388"/>
                      </a:xfrm>
                      <a:custGeom>
                        <a:avLst/>
                        <a:gdLst>
                          <a:gd name="T0" fmla="*/ 12 w 45"/>
                          <a:gd name="T1" fmla="*/ 56 h 57"/>
                          <a:gd name="T2" fmla="*/ 16 w 45"/>
                          <a:gd name="T3" fmla="*/ 57 h 57"/>
                          <a:gd name="T4" fmla="*/ 30 w 45"/>
                          <a:gd name="T5" fmla="*/ 47 h 57"/>
                          <a:gd name="T6" fmla="*/ 41 w 45"/>
                          <a:gd name="T7" fmla="*/ 24 h 57"/>
                          <a:gd name="T8" fmla="*/ 36 w 45"/>
                          <a:gd name="T9" fmla="*/ 4 h 57"/>
                          <a:gd name="T10" fmla="*/ 16 w 45"/>
                          <a:gd name="T11" fmla="*/ 9 h 57"/>
                          <a:gd name="T12" fmla="*/ 3 w 45"/>
                          <a:gd name="T13" fmla="*/ 38 h 57"/>
                          <a:gd name="T14" fmla="*/ 12 w 45"/>
                          <a:gd name="T15" fmla="*/ 56 h 57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</a:cxnLst>
                        <a:rect l="0" t="0" r="r" b="b"/>
                        <a:pathLst>
                          <a:path w="45" h="57">
                            <a:moveTo>
                              <a:pt x="12" y="56"/>
                            </a:moveTo>
                            <a:cubicBezTo>
                              <a:pt x="13" y="57"/>
                              <a:pt x="15" y="57"/>
                              <a:pt x="16" y="57"/>
                            </a:cubicBezTo>
                            <a:cubicBezTo>
                              <a:pt x="22" y="57"/>
                              <a:pt x="28" y="53"/>
                              <a:pt x="30" y="47"/>
                            </a:cubicBezTo>
                            <a:cubicBezTo>
                              <a:pt x="33" y="39"/>
                              <a:pt x="36" y="32"/>
                              <a:pt x="41" y="24"/>
                            </a:cubicBezTo>
                            <a:cubicBezTo>
                              <a:pt x="45" y="17"/>
                              <a:pt x="43" y="9"/>
                              <a:pt x="36" y="4"/>
                            </a:cubicBezTo>
                            <a:cubicBezTo>
                              <a:pt x="29" y="0"/>
                              <a:pt x="21" y="2"/>
                              <a:pt x="16" y="9"/>
                            </a:cubicBezTo>
                            <a:cubicBezTo>
                              <a:pt x="11" y="18"/>
                              <a:pt x="6" y="28"/>
                              <a:pt x="3" y="38"/>
                            </a:cubicBezTo>
                            <a:cubicBezTo>
                              <a:pt x="0" y="45"/>
                              <a:pt x="4" y="54"/>
                              <a:pt x="12" y="56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2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cs typeface=""/>
                        </a:endParaRPr>
                      </a:p>
                    </p:txBody>
                  </p:sp>
                  <p:sp>
                    <p:nvSpPr>
                      <p:cNvPr id="2316" name="Freeform 20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522788" y="1992313"/>
                        <a:ext cx="52388" cy="39688"/>
                      </a:xfrm>
                      <a:custGeom>
                        <a:avLst/>
                        <a:gdLst>
                          <a:gd name="T0" fmla="*/ 55 w 58"/>
                          <a:gd name="T1" fmla="*/ 11 h 43"/>
                          <a:gd name="T2" fmla="*/ 37 w 58"/>
                          <a:gd name="T3" fmla="*/ 2 h 43"/>
                          <a:gd name="T4" fmla="*/ 9 w 58"/>
                          <a:gd name="T5" fmla="*/ 17 h 43"/>
                          <a:gd name="T6" fmla="*/ 4 w 58"/>
                          <a:gd name="T7" fmla="*/ 37 h 43"/>
                          <a:gd name="T8" fmla="*/ 16 w 58"/>
                          <a:gd name="T9" fmla="*/ 43 h 43"/>
                          <a:gd name="T10" fmla="*/ 24 w 58"/>
                          <a:gd name="T11" fmla="*/ 41 h 43"/>
                          <a:gd name="T12" fmla="*/ 47 w 58"/>
                          <a:gd name="T13" fmla="*/ 29 h 43"/>
                          <a:gd name="T14" fmla="*/ 55 w 58"/>
                          <a:gd name="T15" fmla="*/ 11 h 43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</a:cxnLst>
                        <a:rect l="0" t="0" r="r" b="b"/>
                        <a:pathLst>
                          <a:path w="58" h="43">
                            <a:moveTo>
                              <a:pt x="55" y="11"/>
                            </a:moveTo>
                            <a:cubicBezTo>
                              <a:pt x="53" y="3"/>
                              <a:pt x="44" y="0"/>
                              <a:pt x="37" y="2"/>
                            </a:cubicBezTo>
                            <a:cubicBezTo>
                              <a:pt x="27" y="6"/>
                              <a:pt x="17" y="11"/>
                              <a:pt x="9" y="17"/>
                            </a:cubicBezTo>
                            <a:cubicBezTo>
                              <a:pt x="2" y="21"/>
                              <a:pt x="0" y="30"/>
                              <a:pt x="4" y="37"/>
                            </a:cubicBezTo>
                            <a:cubicBezTo>
                              <a:pt x="7" y="41"/>
                              <a:pt x="12" y="43"/>
                              <a:pt x="16" y="43"/>
                            </a:cubicBezTo>
                            <a:cubicBezTo>
                              <a:pt x="19" y="43"/>
                              <a:pt x="22" y="43"/>
                              <a:pt x="24" y="41"/>
                            </a:cubicBezTo>
                            <a:cubicBezTo>
                              <a:pt x="31" y="36"/>
                              <a:pt x="39" y="32"/>
                              <a:pt x="47" y="29"/>
                            </a:cubicBezTo>
                            <a:cubicBezTo>
                              <a:pt x="54" y="27"/>
                              <a:pt x="58" y="18"/>
                              <a:pt x="55" y="11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2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cs typeface=""/>
                        </a:endParaRPr>
                      </a:p>
                    </p:txBody>
                  </p:sp>
                  <p:sp>
                    <p:nvSpPr>
                      <p:cNvPr id="2317" name="Freeform 21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959351" y="2051050"/>
                        <a:ext cx="36513" cy="52388"/>
                      </a:xfrm>
                      <a:custGeom>
                        <a:avLst/>
                        <a:gdLst>
                          <a:gd name="T0" fmla="*/ 13 w 42"/>
                          <a:gd name="T1" fmla="*/ 47 h 58"/>
                          <a:gd name="T2" fmla="*/ 27 w 42"/>
                          <a:gd name="T3" fmla="*/ 58 h 58"/>
                          <a:gd name="T4" fmla="*/ 30 w 42"/>
                          <a:gd name="T5" fmla="*/ 57 h 58"/>
                          <a:gd name="T6" fmla="*/ 41 w 42"/>
                          <a:gd name="T7" fmla="*/ 40 h 58"/>
                          <a:gd name="T8" fmla="*/ 30 w 42"/>
                          <a:gd name="T9" fmla="*/ 10 h 58"/>
                          <a:gd name="T10" fmla="*/ 11 w 42"/>
                          <a:gd name="T11" fmla="*/ 4 h 58"/>
                          <a:gd name="T12" fmla="*/ 4 w 42"/>
                          <a:gd name="T13" fmla="*/ 23 h 58"/>
                          <a:gd name="T14" fmla="*/ 13 w 42"/>
                          <a:gd name="T15" fmla="*/ 47 h 58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</a:cxnLst>
                        <a:rect l="0" t="0" r="r" b="b"/>
                        <a:pathLst>
                          <a:path w="42" h="58">
                            <a:moveTo>
                              <a:pt x="13" y="47"/>
                            </a:moveTo>
                            <a:cubicBezTo>
                              <a:pt x="14" y="53"/>
                              <a:pt x="20" y="58"/>
                              <a:pt x="27" y="58"/>
                            </a:cubicBezTo>
                            <a:cubicBezTo>
                              <a:pt x="28" y="58"/>
                              <a:pt x="29" y="58"/>
                              <a:pt x="30" y="57"/>
                            </a:cubicBezTo>
                            <a:cubicBezTo>
                              <a:pt x="38" y="56"/>
                              <a:pt x="42" y="48"/>
                              <a:pt x="41" y="40"/>
                            </a:cubicBezTo>
                            <a:cubicBezTo>
                              <a:pt x="38" y="30"/>
                              <a:pt x="35" y="20"/>
                              <a:pt x="30" y="10"/>
                            </a:cubicBezTo>
                            <a:cubicBezTo>
                              <a:pt x="26" y="3"/>
                              <a:pt x="18" y="0"/>
                              <a:pt x="11" y="4"/>
                            </a:cubicBezTo>
                            <a:cubicBezTo>
                              <a:pt x="3" y="7"/>
                              <a:pt x="0" y="16"/>
                              <a:pt x="4" y="23"/>
                            </a:cubicBezTo>
                            <a:cubicBezTo>
                              <a:pt x="8" y="31"/>
                              <a:pt x="11" y="39"/>
                              <a:pt x="13" y="47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2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cs typeface=""/>
                        </a:endParaRPr>
                      </a:p>
                    </p:txBody>
                  </p:sp>
                  <p:sp>
                    <p:nvSpPr>
                      <p:cNvPr id="2318" name="Freeform 22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598988" y="1985963"/>
                        <a:ext cx="52388" cy="26988"/>
                      </a:xfrm>
                      <a:custGeom>
                        <a:avLst/>
                        <a:gdLst>
                          <a:gd name="T0" fmla="*/ 14 w 58"/>
                          <a:gd name="T1" fmla="*/ 29 h 29"/>
                          <a:gd name="T2" fmla="*/ 43 w 58"/>
                          <a:gd name="T3" fmla="*/ 29 h 29"/>
                          <a:gd name="T4" fmla="*/ 58 w 58"/>
                          <a:gd name="T5" fmla="*/ 15 h 29"/>
                          <a:gd name="T6" fmla="*/ 43 w 58"/>
                          <a:gd name="T7" fmla="*/ 0 h 29"/>
                          <a:gd name="T8" fmla="*/ 14 w 58"/>
                          <a:gd name="T9" fmla="*/ 0 h 29"/>
                          <a:gd name="T10" fmla="*/ 0 w 58"/>
                          <a:gd name="T11" fmla="*/ 15 h 29"/>
                          <a:gd name="T12" fmla="*/ 14 w 58"/>
                          <a:gd name="T13" fmla="*/ 29 h 29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</a:cxnLst>
                        <a:rect l="0" t="0" r="r" b="b"/>
                        <a:pathLst>
                          <a:path w="58" h="29">
                            <a:moveTo>
                              <a:pt x="14" y="29"/>
                            </a:moveTo>
                            <a:cubicBezTo>
                              <a:pt x="43" y="29"/>
                              <a:pt x="43" y="29"/>
                              <a:pt x="43" y="29"/>
                            </a:cubicBezTo>
                            <a:cubicBezTo>
                              <a:pt x="51" y="29"/>
                              <a:pt x="58" y="23"/>
                              <a:pt x="58" y="15"/>
                            </a:cubicBezTo>
                            <a:cubicBezTo>
                              <a:pt x="58" y="7"/>
                              <a:pt x="51" y="0"/>
                              <a:pt x="43" y="0"/>
                            </a:cubicBezTo>
                            <a:cubicBezTo>
                              <a:pt x="14" y="0"/>
                              <a:pt x="14" y="0"/>
                              <a:pt x="14" y="0"/>
                            </a:cubicBezTo>
                            <a:cubicBezTo>
                              <a:pt x="6" y="0"/>
                              <a:pt x="0" y="7"/>
                              <a:pt x="0" y="15"/>
                            </a:cubicBezTo>
                            <a:cubicBezTo>
                              <a:pt x="0" y="23"/>
                              <a:pt x="6" y="29"/>
                              <a:pt x="14" y="29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2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cs typeface=""/>
                        </a:endParaRPr>
                      </a:p>
                    </p:txBody>
                  </p:sp>
                  <p:sp>
                    <p:nvSpPr>
                      <p:cNvPr id="2319" name="Freeform 23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676776" y="1985963"/>
                        <a:ext cx="50800" cy="26988"/>
                      </a:xfrm>
                      <a:custGeom>
                        <a:avLst/>
                        <a:gdLst>
                          <a:gd name="T0" fmla="*/ 15 w 58"/>
                          <a:gd name="T1" fmla="*/ 29 h 29"/>
                          <a:gd name="T2" fmla="*/ 43 w 58"/>
                          <a:gd name="T3" fmla="*/ 29 h 29"/>
                          <a:gd name="T4" fmla="*/ 58 w 58"/>
                          <a:gd name="T5" fmla="*/ 15 h 29"/>
                          <a:gd name="T6" fmla="*/ 43 w 58"/>
                          <a:gd name="T7" fmla="*/ 0 h 29"/>
                          <a:gd name="T8" fmla="*/ 15 w 58"/>
                          <a:gd name="T9" fmla="*/ 0 h 29"/>
                          <a:gd name="T10" fmla="*/ 0 w 58"/>
                          <a:gd name="T11" fmla="*/ 15 h 29"/>
                          <a:gd name="T12" fmla="*/ 15 w 58"/>
                          <a:gd name="T13" fmla="*/ 29 h 29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</a:cxnLst>
                        <a:rect l="0" t="0" r="r" b="b"/>
                        <a:pathLst>
                          <a:path w="58" h="29">
                            <a:moveTo>
                              <a:pt x="15" y="29"/>
                            </a:moveTo>
                            <a:cubicBezTo>
                              <a:pt x="43" y="29"/>
                              <a:pt x="43" y="29"/>
                              <a:pt x="43" y="29"/>
                            </a:cubicBezTo>
                            <a:cubicBezTo>
                              <a:pt x="51" y="29"/>
                              <a:pt x="58" y="23"/>
                              <a:pt x="58" y="15"/>
                            </a:cubicBezTo>
                            <a:cubicBezTo>
                              <a:pt x="58" y="7"/>
                              <a:pt x="51" y="0"/>
                              <a:pt x="43" y="0"/>
                            </a:cubicBezTo>
                            <a:cubicBezTo>
                              <a:pt x="15" y="0"/>
                              <a:pt x="15" y="0"/>
                              <a:pt x="15" y="0"/>
                            </a:cubicBezTo>
                            <a:cubicBezTo>
                              <a:pt x="7" y="0"/>
                              <a:pt x="0" y="7"/>
                              <a:pt x="0" y="15"/>
                            </a:cubicBezTo>
                            <a:cubicBezTo>
                              <a:pt x="0" y="23"/>
                              <a:pt x="7" y="29"/>
                              <a:pt x="15" y="29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2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cs typeface=""/>
                        </a:endParaRPr>
                      </a:p>
                    </p:txBody>
                  </p:sp>
                  <p:sp>
                    <p:nvSpPr>
                      <p:cNvPr id="2320" name="Freeform 24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752976" y="1985963"/>
                        <a:ext cx="52388" cy="26988"/>
                      </a:xfrm>
                      <a:custGeom>
                        <a:avLst/>
                        <a:gdLst>
                          <a:gd name="T0" fmla="*/ 15 w 58"/>
                          <a:gd name="T1" fmla="*/ 29 h 29"/>
                          <a:gd name="T2" fmla="*/ 43 w 58"/>
                          <a:gd name="T3" fmla="*/ 29 h 29"/>
                          <a:gd name="T4" fmla="*/ 58 w 58"/>
                          <a:gd name="T5" fmla="*/ 15 h 29"/>
                          <a:gd name="T6" fmla="*/ 43 w 58"/>
                          <a:gd name="T7" fmla="*/ 0 h 29"/>
                          <a:gd name="T8" fmla="*/ 15 w 58"/>
                          <a:gd name="T9" fmla="*/ 0 h 29"/>
                          <a:gd name="T10" fmla="*/ 0 w 58"/>
                          <a:gd name="T11" fmla="*/ 15 h 29"/>
                          <a:gd name="T12" fmla="*/ 15 w 58"/>
                          <a:gd name="T13" fmla="*/ 29 h 29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</a:cxnLst>
                        <a:rect l="0" t="0" r="r" b="b"/>
                        <a:pathLst>
                          <a:path w="58" h="29">
                            <a:moveTo>
                              <a:pt x="15" y="29"/>
                            </a:moveTo>
                            <a:cubicBezTo>
                              <a:pt x="43" y="29"/>
                              <a:pt x="43" y="29"/>
                              <a:pt x="43" y="29"/>
                            </a:cubicBezTo>
                            <a:cubicBezTo>
                              <a:pt x="51" y="29"/>
                              <a:pt x="58" y="23"/>
                              <a:pt x="58" y="15"/>
                            </a:cubicBezTo>
                            <a:cubicBezTo>
                              <a:pt x="58" y="7"/>
                              <a:pt x="51" y="0"/>
                              <a:pt x="43" y="0"/>
                            </a:cubicBezTo>
                            <a:cubicBezTo>
                              <a:pt x="15" y="0"/>
                              <a:pt x="15" y="0"/>
                              <a:pt x="15" y="0"/>
                            </a:cubicBezTo>
                            <a:cubicBezTo>
                              <a:pt x="7" y="0"/>
                              <a:pt x="0" y="7"/>
                              <a:pt x="0" y="15"/>
                            </a:cubicBezTo>
                            <a:cubicBezTo>
                              <a:pt x="0" y="23"/>
                              <a:pt x="7" y="29"/>
                              <a:pt x="15" y="29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2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cs typeface=""/>
                        </a:endParaRPr>
                      </a:p>
                    </p:txBody>
                  </p:sp>
                  <p:sp>
                    <p:nvSpPr>
                      <p:cNvPr id="2321" name="Freeform 25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471988" y="2349500"/>
                        <a:ext cx="26988" cy="52388"/>
                      </a:xfrm>
                      <a:custGeom>
                        <a:avLst/>
                        <a:gdLst>
                          <a:gd name="T0" fmla="*/ 30 w 31"/>
                          <a:gd name="T1" fmla="*/ 42 h 58"/>
                          <a:gd name="T2" fmla="*/ 29 w 31"/>
                          <a:gd name="T3" fmla="*/ 28 h 58"/>
                          <a:gd name="T4" fmla="*/ 29 w 31"/>
                          <a:gd name="T5" fmla="*/ 15 h 58"/>
                          <a:gd name="T6" fmla="*/ 14 w 31"/>
                          <a:gd name="T7" fmla="*/ 0 h 58"/>
                          <a:gd name="T8" fmla="*/ 0 w 31"/>
                          <a:gd name="T9" fmla="*/ 15 h 58"/>
                          <a:gd name="T10" fmla="*/ 0 w 31"/>
                          <a:gd name="T11" fmla="*/ 28 h 58"/>
                          <a:gd name="T12" fmla="*/ 1 w 31"/>
                          <a:gd name="T13" fmla="*/ 45 h 58"/>
                          <a:gd name="T14" fmla="*/ 15 w 31"/>
                          <a:gd name="T15" fmla="*/ 58 h 58"/>
                          <a:gd name="T16" fmla="*/ 17 w 31"/>
                          <a:gd name="T17" fmla="*/ 58 h 58"/>
                          <a:gd name="T18" fmla="*/ 30 w 31"/>
                          <a:gd name="T19" fmla="*/ 42 h 58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</a:cxnLst>
                        <a:rect l="0" t="0" r="r" b="b"/>
                        <a:pathLst>
                          <a:path w="31" h="58">
                            <a:moveTo>
                              <a:pt x="30" y="42"/>
                            </a:moveTo>
                            <a:cubicBezTo>
                              <a:pt x="29" y="37"/>
                              <a:pt x="29" y="33"/>
                              <a:pt x="29" y="28"/>
                            </a:cubicBezTo>
                            <a:cubicBezTo>
                              <a:pt x="29" y="15"/>
                              <a:pt x="29" y="15"/>
                              <a:pt x="29" y="15"/>
                            </a:cubicBezTo>
                            <a:cubicBezTo>
                              <a:pt x="29" y="7"/>
                              <a:pt x="22" y="0"/>
                              <a:pt x="14" y="0"/>
                            </a:cubicBezTo>
                            <a:cubicBezTo>
                              <a:pt x="7" y="0"/>
                              <a:pt x="0" y="7"/>
                              <a:pt x="0" y="15"/>
                            </a:cubicBezTo>
                            <a:cubicBezTo>
                              <a:pt x="0" y="28"/>
                              <a:pt x="0" y="28"/>
                              <a:pt x="0" y="28"/>
                            </a:cubicBezTo>
                            <a:cubicBezTo>
                              <a:pt x="0" y="34"/>
                              <a:pt x="0" y="39"/>
                              <a:pt x="1" y="45"/>
                            </a:cubicBezTo>
                            <a:cubicBezTo>
                              <a:pt x="2" y="52"/>
                              <a:pt x="8" y="58"/>
                              <a:pt x="15" y="58"/>
                            </a:cubicBezTo>
                            <a:cubicBezTo>
                              <a:pt x="16" y="58"/>
                              <a:pt x="17" y="58"/>
                              <a:pt x="17" y="58"/>
                            </a:cubicBezTo>
                            <a:cubicBezTo>
                              <a:pt x="25" y="57"/>
                              <a:pt x="31" y="50"/>
                              <a:pt x="30" y="42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2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cs typeface=""/>
                        </a:endParaRPr>
                      </a:p>
                    </p:txBody>
                  </p:sp>
                  <p:sp>
                    <p:nvSpPr>
                      <p:cNvPr id="2322" name="Freeform 26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973638" y="2282825"/>
                        <a:ext cx="25400" cy="52388"/>
                      </a:xfrm>
                      <a:custGeom>
                        <a:avLst/>
                        <a:gdLst>
                          <a:gd name="T0" fmla="*/ 14 w 29"/>
                          <a:gd name="T1" fmla="*/ 0 h 58"/>
                          <a:gd name="T2" fmla="*/ 0 w 29"/>
                          <a:gd name="T3" fmla="*/ 15 h 58"/>
                          <a:gd name="T4" fmla="*/ 0 w 29"/>
                          <a:gd name="T5" fmla="*/ 44 h 58"/>
                          <a:gd name="T6" fmla="*/ 14 w 29"/>
                          <a:gd name="T7" fmla="*/ 58 h 58"/>
                          <a:gd name="T8" fmla="*/ 29 w 29"/>
                          <a:gd name="T9" fmla="*/ 44 h 58"/>
                          <a:gd name="T10" fmla="*/ 29 w 29"/>
                          <a:gd name="T11" fmla="*/ 15 h 58"/>
                          <a:gd name="T12" fmla="*/ 14 w 29"/>
                          <a:gd name="T13" fmla="*/ 0 h 58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</a:cxnLst>
                        <a:rect l="0" t="0" r="r" b="b"/>
                        <a:pathLst>
                          <a:path w="29" h="58">
                            <a:moveTo>
                              <a:pt x="14" y="0"/>
                            </a:moveTo>
                            <a:cubicBezTo>
                              <a:pt x="6" y="0"/>
                              <a:pt x="0" y="7"/>
                              <a:pt x="0" y="15"/>
                            </a:cubicBezTo>
                            <a:cubicBezTo>
                              <a:pt x="0" y="44"/>
                              <a:pt x="0" y="44"/>
                              <a:pt x="0" y="44"/>
                            </a:cubicBezTo>
                            <a:cubicBezTo>
                              <a:pt x="0" y="52"/>
                              <a:pt x="6" y="58"/>
                              <a:pt x="14" y="58"/>
                            </a:cubicBezTo>
                            <a:cubicBezTo>
                              <a:pt x="22" y="58"/>
                              <a:pt x="29" y="52"/>
                              <a:pt x="29" y="44"/>
                            </a:cubicBezTo>
                            <a:cubicBezTo>
                              <a:pt x="29" y="15"/>
                              <a:pt x="29" y="15"/>
                              <a:pt x="29" y="15"/>
                            </a:cubicBezTo>
                            <a:cubicBezTo>
                              <a:pt x="29" y="7"/>
                              <a:pt x="22" y="0"/>
                              <a:pt x="14" y="0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2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cs typeface=""/>
                        </a:endParaRPr>
                      </a:p>
                    </p:txBody>
                  </p:sp>
                  <p:sp>
                    <p:nvSpPr>
                      <p:cNvPr id="2323" name="Freeform 28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927601" y="2432050"/>
                        <a:ext cx="47625" cy="46038"/>
                      </a:xfrm>
                      <a:custGeom>
                        <a:avLst/>
                        <a:gdLst>
                          <a:gd name="T0" fmla="*/ 25 w 53"/>
                          <a:gd name="T1" fmla="*/ 7 h 51"/>
                          <a:gd name="T2" fmla="*/ 7 w 53"/>
                          <a:gd name="T3" fmla="*/ 25 h 51"/>
                          <a:gd name="T4" fmla="*/ 5 w 53"/>
                          <a:gd name="T5" fmla="*/ 45 h 51"/>
                          <a:gd name="T6" fmla="*/ 16 w 53"/>
                          <a:gd name="T7" fmla="*/ 51 h 51"/>
                          <a:gd name="T8" fmla="*/ 25 w 53"/>
                          <a:gd name="T9" fmla="*/ 47 h 51"/>
                          <a:gd name="T10" fmla="*/ 48 w 53"/>
                          <a:gd name="T11" fmla="*/ 25 h 51"/>
                          <a:gd name="T12" fmla="*/ 45 w 53"/>
                          <a:gd name="T13" fmla="*/ 5 h 51"/>
                          <a:gd name="T14" fmla="*/ 25 w 53"/>
                          <a:gd name="T15" fmla="*/ 7 h 51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</a:cxnLst>
                        <a:rect l="0" t="0" r="r" b="b"/>
                        <a:pathLst>
                          <a:path w="53" h="51">
                            <a:moveTo>
                              <a:pt x="25" y="7"/>
                            </a:moveTo>
                            <a:cubicBezTo>
                              <a:pt x="20" y="14"/>
                              <a:pt x="14" y="20"/>
                              <a:pt x="7" y="25"/>
                            </a:cubicBezTo>
                            <a:cubicBezTo>
                              <a:pt x="1" y="30"/>
                              <a:pt x="0" y="39"/>
                              <a:pt x="5" y="45"/>
                            </a:cubicBezTo>
                            <a:cubicBezTo>
                              <a:pt x="8" y="49"/>
                              <a:pt x="12" y="51"/>
                              <a:pt x="16" y="51"/>
                            </a:cubicBezTo>
                            <a:cubicBezTo>
                              <a:pt x="20" y="51"/>
                              <a:pt x="23" y="50"/>
                              <a:pt x="25" y="47"/>
                            </a:cubicBezTo>
                            <a:cubicBezTo>
                              <a:pt x="34" y="41"/>
                              <a:pt x="41" y="33"/>
                              <a:pt x="48" y="25"/>
                            </a:cubicBezTo>
                            <a:cubicBezTo>
                              <a:pt x="53" y="19"/>
                              <a:pt x="52" y="9"/>
                              <a:pt x="45" y="5"/>
                            </a:cubicBezTo>
                            <a:cubicBezTo>
                              <a:pt x="39" y="0"/>
                              <a:pt x="30" y="1"/>
                              <a:pt x="25" y="7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2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cs typeface=""/>
                        </a:endParaRPr>
                      </a:p>
                    </p:txBody>
                  </p:sp>
                  <p:sp>
                    <p:nvSpPr>
                      <p:cNvPr id="2324" name="Freeform 29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968876" y="2360613"/>
                        <a:ext cx="30163" cy="52388"/>
                      </a:xfrm>
                      <a:custGeom>
                        <a:avLst/>
                        <a:gdLst>
                          <a:gd name="T0" fmla="*/ 19 w 34"/>
                          <a:gd name="T1" fmla="*/ 0 h 58"/>
                          <a:gd name="T2" fmla="*/ 5 w 34"/>
                          <a:gd name="T3" fmla="*/ 15 h 58"/>
                          <a:gd name="T4" fmla="*/ 2 w 34"/>
                          <a:gd name="T5" fmla="*/ 40 h 58"/>
                          <a:gd name="T6" fmla="*/ 13 w 34"/>
                          <a:gd name="T7" fmla="*/ 58 h 58"/>
                          <a:gd name="T8" fmla="*/ 16 w 34"/>
                          <a:gd name="T9" fmla="*/ 58 h 58"/>
                          <a:gd name="T10" fmla="*/ 30 w 34"/>
                          <a:gd name="T11" fmla="*/ 47 h 58"/>
                          <a:gd name="T12" fmla="*/ 34 w 34"/>
                          <a:gd name="T13" fmla="*/ 15 h 58"/>
                          <a:gd name="T14" fmla="*/ 34 w 34"/>
                          <a:gd name="T15" fmla="*/ 14 h 58"/>
                          <a:gd name="T16" fmla="*/ 19 w 34"/>
                          <a:gd name="T17" fmla="*/ 0 h 58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</a:cxnLst>
                        <a:rect l="0" t="0" r="r" b="b"/>
                        <a:pathLst>
                          <a:path w="34" h="58">
                            <a:moveTo>
                              <a:pt x="19" y="0"/>
                            </a:moveTo>
                            <a:cubicBezTo>
                              <a:pt x="11" y="0"/>
                              <a:pt x="5" y="7"/>
                              <a:pt x="5" y="15"/>
                            </a:cubicBezTo>
                            <a:cubicBezTo>
                              <a:pt x="5" y="24"/>
                              <a:pt x="4" y="32"/>
                              <a:pt x="2" y="40"/>
                            </a:cubicBezTo>
                            <a:cubicBezTo>
                              <a:pt x="0" y="48"/>
                              <a:pt x="5" y="56"/>
                              <a:pt x="13" y="58"/>
                            </a:cubicBezTo>
                            <a:cubicBezTo>
                              <a:pt x="14" y="58"/>
                              <a:pt x="15" y="58"/>
                              <a:pt x="16" y="58"/>
                            </a:cubicBezTo>
                            <a:cubicBezTo>
                              <a:pt x="23" y="58"/>
                              <a:pt x="29" y="53"/>
                              <a:pt x="30" y="47"/>
                            </a:cubicBezTo>
                            <a:cubicBezTo>
                              <a:pt x="32" y="36"/>
                              <a:pt x="34" y="26"/>
                              <a:pt x="34" y="15"/>
                            </a:cubicBezTo>
                            <a:cubicBezTo>
                              <a:pt x="34" y="14"/>
                              <a:pt x="34" y="14"/>
                              <a:pt x="34" y="14"/>
                            </a:cubicBezTo>
                            <a:cubicBezTo>
                              <a:pt x="34" y="6"/>
                              <a:pt x="27" y="0"/>
                              <a:pt x="19" y="0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2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cs typeface=""/>
                        </a:endParaRPr>
                      </a:p>
                    </p:txBody>
                  </p:sp>
                  <p:sp>
                    <p:nvSpPr>
                      <p:cNvPr id="2325" name="Freeform 30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973638" y="2205038"/>
                        <a:ext cx="25400" cy="52388"/>
                      </a:xfrm>
                      <a:custGeom>
                        <a:avLst/>
                        <a:gdLst>
                          <a:gd name="T0" fmla="*/ 14 w 29"/>
                          <a:gd name="T1" fmla="*/ 0 h 58"/>
                          <a:gd name="T2" fmla="*/ 0 w 29"/>
                          <a:gd name="T3" fmla="*/ 15 h 58"/>
                          <a:gd name="T4" fmla="*/ 0 w 29"/>
                          <a:gd name="T5" fmla="*/ 43 h 58"/>
                          <a:gd name="T6" fmla="*/ 14 w 29"/>
                          <a:gd name="T7" fmla="*/ 58 h 58"/>
                          <a:gd name="T8" fmla="*/ 29 w 29"/>
                          <a:gd name="T9" fmla="*/ 43 h 58"/>
                          <a:gd name="T10" fmla="*/ 29 w 29"/>
                          <a:gd name="T11" fmla="*/ 15 h 58"/>
                          <a:gd name="T12" fmla="*/ 14 w 29"/>
                          <a:gd name="T13" fmla="*/ 0 h 58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</a:cxnLst>
                        <a:rect l="0" t="0" r="r" b="b"/>
                        <a:pathLst>
                          <a:path w="29" h="58">
                            <a:moveTo>
                              <a:pt x="14" y="0"/>
                            </a:moveTo>
                            <a:cubicBezTo>
                              <a:pt x="6" y="0"/>
                              <a:pt x="0" y="7"/>
                              <a:pt x="0" y="15"/>
                            </a:cubicBezTo>
                            <a:cubicBezTo>
                              <a:pt x="0" y="43"/>
                              <a:pt x="0" y="43"/>
                              <a:pt x="0" y="43"/>
                            </a:cubicBezTo>
                            <a:cubicBezTo>
                              <a:pt x="0" y="51"/>
                              <a:pt x="6" y="58"/>
                              <a:pt x="14" y="58"/>
                            </a:cubicBezTo>
                            <a:cubicBezTo>
                              <a:pt x="22" y="58"/>
                              <a:pt x="29" y="51"/>
                              <a:pt x="29" y="43"/>
                            </a:cubicBezTo>
                            <a:cubicBezTo>
                              <a:pt x="29" y="15"/>
                              <a:pt x="29" y="15"/>
                              <a:pt x="29" y="15"/>
                            </a:cubicBezTo>
                            <a:cubicBezTo>
                              <a:pt x="29" y="7"/>
                              <a:pt x="22" y="0"/>
                              <a:pt x="14" y="0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2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cs typeface=""/>
                        </a:endParaRPr>
                      </a:p>
                    </p:txBody>
                  </p:sp>
                  <p:sp>
                    <p:nvSpPr>
                      <p:cNvPr id="2326" name="Freeform 31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973638" y="2127250"/>
                        <a:ext cx="25400" cy="52388"/>
                      </a:xfrm>
                      <a:custGeom>
                        <a:avLst/>
                        <a:gdLst>
                          <a:gd name="T0" fmla="*/ 14 w 29"/>
                          <a:gd name="T1" fmla="*/ 0 h 58"/>
                          <a:gd name="T2" fmla="*/ 0 w 29"/>
                          <a:gd name="T3" fmla="*/ 15 h 58"/>
                          <a:gd name="T4" fmla="*/ 0 w 29"/>
                          <a:gd name="T5" fmla="*/ 43 h 58"/>
                          <a:gd name="T6" fmla="*/ 14 w 29"/>
                          <a:gd name="T7" fmla="*/ 58 h 58"/>
                          <a:gd name="T8" fmla="*/ 29 w 29"/>
                          <a:gd name="T9" fmla="*/ 43 h 58"/>
                          <a:gd name="T10" fmla="*/ 29 w 29"/>
                          <a:gd name="T11" fmla="*/ 15 h 58"/>
                          <a:gd name="T12" fmla="*/ 14 w 29"/>
                          <a:gd name="T13" fmla="*/ 0 h 58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</a:cxnLst>
                        <a:rect l="0" t="0" r="r" b="b"/>
                        <a:pathLst>
                          <a:path w="29" h="58">
                            <a:moveTo>
                              <a:pt x="14" y="0"/>
                            </a:moveTo>
                            <a:cubicBezTo>
                              <a:pt x="6" y="0"/>
                              <a:pt x="0" y="7"/>
                              <a:pt x="0" y="15"/>
                            </a:cubicBezTo>
                            <a:cubicBezTo>
                              <a:pt x="0" y="43"/>
                              <a:pt x="0" y="43"/>
                              <a:pt x="0" y="43"/>
                            </a:cubicBezTo>
                            <a:cubicBezTo>
                              <a:pt x="0" y="51"/>
                              <a:pt x="6" y="58"/>
                              <a:pt x="14" y="58"/>
                            </a:cubicBezTo>
                            <a:cubicBezTo>
                              <a:pt x="22" y="58"/>
                              <a:pt x="29" y="51"/>
                              <a:pt x="29" y="43"/>
                            </a:cubicBezTo>
                            <a:cubicBezTo>
                              <a:pt x="29" y="15"/>
                              <a:pt x="29" y="15"/>
                              <a:pt x="29" y="15"/>
                            </a:cubicBezTo>
                            <a:cubicBezTo>
                              <a:pt x="29" y="7"/>
                              <a:pt x="22" y="0"/>
                              <a:pt x="14" y="0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2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cs typeface=""/>
                        </a:endParaRPr>
                      </a:p>
                    </p:txBody>
                  </p:sp>
                  <p:sp>
                    <p:nvSpPr>
                      <p:cNvPr id="2327" name="Freeform 32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546601" y="2470150"/>
                        <a:ext cx="53975" cy="33338"/>
                      </a:xfrm>
                      <a:custGeom>
                        <a:avLst/>
                        <a:gdLst>
                          <a:gd name="T0" fmla="*/ 46 w 60"/>
                          <a:gd name="T1" fmla="*/ 8 h 37"/>
                          <a:gd name="T2" fmla="*/ 21 w 60"/>
                          <a:gd name="T3" fmla="*/ 2 h 37"/>
                          <a:gd name="T4" fmla="*/ 3 w 60"/>
                          <a:gd name="T5" fmla="*/ 11 h 37"/>
                          <a:gd name="T6" fmla="*/ 12 w 60"/>
                          <a:gd name="T7" fmla="*/ 30 h 37"/>
                          <a:gd name="T8" fmla="*/ 43 w 60"/>
                          <a:gd name="T9" fmla="*/ 37 h 37"/>
                          <a:gd name="T10" fmla="*/ 44 w 60"/>
                          <a:gd name="T11" fmla="*/ 37 h 37"/>
                          <a:gd name="T12" fmla="*/ 59 w 60"/>
                          <a:gd name="T13" fmla="*/ 24 h 37"/>
                          <a:gd name="T14" fmla="*/ 46 w 60"/>
                          <a:gd name="T15" fmla="*/ 8 h 37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</a:cxnLst>
                        <a:rect l="0" t="0" r="r" b="b"/>
                        <a:pathLst>
                          <a:path w="60" h="37">
                            <a:moveTo>
                              <a:pt x="46" y="8"/>
                            </a:moveTo>
                            <a:cubicBezTo>
                              <a:pt x="38" y="7"/>
                              <a:pt x="29" y="5"/>
                              <a:pt x="21" y="2"/>
                            </a:cubicBezTo>
                            <a:cubicBezTo>
                              <a:pt x="14" y="0"/>
                              <a:pt x="6" y="4"/>
                              <a:pt x="3" y="11"/>
                            </a:cubicBezTo>
                            <a:cubicBezTo>
                              <a:pt x="0" y="19"/>
                              <a:pt x="4" y="27"/>
                              <a:pt x="12" y="30"/>
                            </a:cubicBezTo>
                            <a:cubicBezTo>
                              <a:pt x="22" y="33"/>
                              <a:pt x="32" y="36"/>
                              <a:pt x="43" y="37"/>
                            </a:cubicBezTo>
                            <a:cubicBezTo>
                              <a:pt x="43" y="37"/>
                              <a:pt x="44" y="37"/>
                              <a:pt x="44" y="37"/>
                            </a:cubicBezTo>
                            <a:cubicBezTo>
                              <a:pt x="51" y="37"/>
                              <a:pt x="58" y="32"/>
                              <a:pt x="59" y="24"/>
                            </a:cubicBezTo>
                            <a:cubicBezTo>
                              <a:pt x="60" y="16"/>
                              <a:pt x="54" y="9"/>
                              <a:pt x="46" y="8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2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cs typeface=""/>
                        </a:endParaRPr>
                      </a:p>
                    </p:txBody>
                  </p:sp>
                  <p:sp>
                    <p:nvSpPr>
                      <p:cNvPr id="2328" name="Freeform 33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781551" y="2478088"/>
                        <a:ext cx="50800" cy="25400"/>
                      </a:xfrm>
                      <a:custGeom>
                        <a:avLst/>
                        <a:gdLst>
                          <a:gd name="T0" fmla="*/ 43 w 57"/>
                          <a:gd name="T1" fmla="*/ 0 h 29"/>
                          <a:gd name="T2" fmla="*/ 14 w 57"/>
                          <a:gd name="T3" fmla="*/ 0 h 29"/>
                          <a:gd name="T4" fmla="*/ 0 w 57"/>
                          <a:gd name="T5" fmla="*/ 15 h 29"/>
                          <a:gd name="T6" fmla="*/ 14 w 57"/>
                          <a:gd name="T7" fmla="*/ 29 h 29"/>
                          <a:gd name="T8" fmla="*/ 43 w 57"/>
                          <a:gd name="T9" fmla="*/ 29 h 29"/>
                          <a:gd name="T10" fmla="*/ 57 w 57"/>
                          <a:gd name="T11" fmla="*/ 15 h 29"/>
                          <a:gd name="T12" fmla="*/ 43 w 57"/>
                          <a:gd name="T13" fmla="*/ 0 h 29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</a:cxnLst>
                        <a:rect l="0" t="0" r="r" b="b"/>
                        <a:pathLst>
                          <a:path w="57" h="29">
                            <a:moveTo>
                              <a:pt x="43" y="0"/>
                            </a:moveTo>
                            <a:cubicBezTo>
                              <a:pt x="14" y="0"/>
                              <a:pt x="14" y="0"/>
                              <a:pt x="14" y="0"/>
                            </a:cubicBezTo>
                            <a:cubicBezTo>
                              <a:pt x="6" y="0"/>
                              <a:pt x="0" y="7"/>
                              <a:pt x="0" y="15"/>
                            </a:cubicBezTo>
                            <a:cubicBezTo>
                              <a:pt x="0" y="23"/>
                              <a:pt x="6" y="29"/>
                              <a:pt x="14" y="29"/>
                            </a:cubicBezTo>
                            <a:cubicBezTo>
                              <a:pt x="43" y="29"/>
                              <a:pt x="43" y="29"/>
                              <a:pt x="43" y="29"/>
                            </a:cubicBezTo>
                            <a:cubicBezTo>
                              <a:pt x="51" y="29"/>
                              <a:pt x="57" y="23"/>
                              <a:pt x="57" y="15"/>
                            </a:cubicBezTo>
                            <a:cubicBezTo>
                              <a:pt x="57" y="7"/>
                              <a:pt x="51" y="0"/>
                              <a:pt x="43" y="0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2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cs typeface=""/>
                        </a:endParaRPr>
                      </a:p>
                    </p:txBody>
                  </p:sp>
                  <p:sp>
                    <p:nvSpPr>
                      <p:cNvPr id="2329" name="Freeform 34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703763" y="2478088"/>
                        <a:ext cx="50800" cy="25400"/>
                      </a:xfrm>
                      <a:custGeom>
                        <a:avLst/>
                        <a:gdLst>
                          <a:gd name="T0" fmla="*/ 44 w 58"/>
                          <a:gd name="T1" fmla="*/ 0 h 29"/>
                          <a:gd name="T2" fmla="*/ 15 w 58"/>
                          <a:gd name="T3" fmla="*/ 0 h 29"/>
                          <a:gd name="T4" fmla="*/ 0 w 58"/>
                          <a:gd name="T5" fmla="*/ 15 h 29"/>
                          <a:gd name="T6" fmla="*/ 15 w 58"/>
                          <a:gd name="T7" fmla="*/ 29 h 29"/>
                          <a:gd name="T8" fmla="*/ 44 w 58"/>
                          <a:gd name="T9" fmla="*/ 29 h 29"/>
                          <a:gd name="T10" fmla="*/ 58 w 58"/>
                          <a:gd name="T11" fmla="*/ 15 h 29"/>
                          <a:gd name="T12" fmla="*/ 44 w 58"/>
                          <a:gd name="T13" fmla="*/ 0 h 29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</a:cxnLst>
                        <a:rect l="0" t="0" r="r" b="b"/>
                        <a:pathLst>
                          <a:path w="58" h="29">
                            <a:moveTo>
                              <a:pt x="44" y="0"/>
                            </a:moveTo>
                            <a:cubicBezTo>
                              <a:pt x="15" y="0"/>
                              <a:pt x="15" y="0"/>
                              <a:pt x="15" y="0"/>
                            </a:cubicBezTo>
                            <a:cubicBezTo>
                              <a:pt x="7" y="0"/>
                              <a:pt x="0" y="7"/>
                              <a:pt x="0" y="15"/>
                            </a:cubicBezTo>
                            <a:cubicBezTo>
                              <a:pt x="0" y="23"/>
                              <a:pt x="7" y="29"/>
                              <a:pt x="15" y="29"/>
                            </a:cubicBezTo>
                            <a:cubicBezTo>
                              <a:pt x="44" y="29"/>
                              <a:pt x="44" y="29"/>
                              <a:pt x="44" y="29"/>
                            </a:cubicBezTo>
                            <a:cubicBezTo>
                              <a:pt x="51" y="29"/>
                              <a:pt x="58" y="23"/>
                              <a:pt x="58" y="15"/>
                            </a:cubicBezTo>
                            <a:cubicBezTo>
                              <a:pt x="58" y="7"/>
                              <a:pt x="51" y="0"/>
                              <a:pt x="44" y="0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2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cs typeface=""/>
                        </a:endParaRPr>
                      </a:p>
                    </p:txBody>
                  </p:sp>
                  <p:sp>
                    <p:nvSpPr>
                      <p:cNvPr id="2330" name="Freeform 35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625976" y="2478088"/>
                        <a:ext cx="52388" cy="25400"/>
                      </a:xfrm>
                      <a:custGeom>
                        <a:avLst/>
                        <a:gdLst>
                          <a:gd name="T0" fmla="*/ 43 w 58"/>
                          <a:gd name="T1" fmla="*/ 0 h 29"/>
                          <a:gd name="T2" fmla="*/ 15 w 58"/>
                          <a:gd name="T3" fmla="*/ 0 h 29"/>
                          <a:gd name="T4" fmla="*/ 0 w 58"/>
                          <a:gd name="T5" fmla="*/ 15 h 29"/>
                          <a:gd name="T6" fmla="*/ 15 w 58"/>
                          <a:gd name="T7" fmla="*/ 29 h 29"/>
                          <a:gd name="T8" fmla="*/ 43 w 58"/>
                          <a:gd name="T9" fmla="*/ 29 h 29"/>
                          <a:gd name="T10" fmla="*/ 58 w 58"/>
                          <a:gd name="T11" fmla="*/ 15 h 29"/>
                          <a:gd name="T12" fmla="*/ 43 w 58"/>
                          <a:gd name="T13" fmla="*/ 0 h 29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</a:cxnLst>
                        <a:rect l="0" t="0" r="r" b="b"/>
                        <a:pathLst>
                          <a:path w="58" h="29">
                            <a:moveTo>
                              <a:pt x="43" y="0"/>
                            </a:moveTo>
                            <a:cubicBezTo>
                              <a:pt x="15" y="0"/>
                              <a:pt x="15" y="0"/>
                              <a:pt x="15" y="0"/>
                            </a:cubicBezTo>
                            <a:cubicBezTo>
                              <a:pt x="7" y="0"/>
                              <a:pt x="0" y="7"/>
                              <a:pt x="0" y="15"/>
                            </a:cubicBezTo>
                            <a:cubicBezTo>
                              <a:pt x="0" y="23"/>
                              <a:pt x="7" y="29"/>
                              <a:pt x="15" y="29"/>
                            </a:cubicBezTo>
                            <a:cubicBezTo>
                              <a:pt x="43" y="29"/>
                              <a:pt x="43" y="29"/>
                              <a:pt x="43" y="29"/>
                            </a:cubicBezTo>
                            <a:cubicBezTo>
                              <a:pt x="51" y="29"/>
                              <a:pt x="58" y="23"/>
                              <a:pt x="58" y="15"/>
                            </a:cubicBezTo>
                            <a:cubicBezTo>
                              <a:pt x="58" y="7"/>
                              <a:pt x="51" y="0"/>
                              <a:pt x="43" y="0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2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cs typeface=""/>
                        </a:endParaRPr>
                      </a:p>
                    </p:txBody>
                  </p:sp>
                  <p:sp>
                    <p:nvSpPr>
                      <p:cNvPr id="2331" name="Freeform 38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859338" y="2473325"/>
                        <a:ext cx="52388" cy="30163"/>
                      </a:xfrm>
                      <a:custGeom>
                        <a:avLst/>
                        <a:gdLst>
                          <a:gd name="T0" fmla="*/ 39 w 58"/>
                          <a:gd name="T1" fmla="*/ 2 h 34"/>
                          <a:gd name="T2" fmla="*/ 14 w 58"/>
                          <a:gd name="T3" fmla="*/ 5 h 34"/>
                          <a:gd name="T4" fmla="*/ 0 w 58"/>
                          <a:gd name="T5" fmla="*/ 20 h 34"/>
                          <a:gd name="T6" fmla="*/ 14 w 58"/>
                          <a:gd name="T7" fmla="*/ 34 h 34"/>
                          <a:gd name="T8" fmla="*/ 14 w 58"/>
                          <a:gd name="T9" fmla="*/ 34 h 34"/>
                          <a:gd name="T10" fmla="*/ 46 w 58"/>
                          <a:gd name="T11" fmla="*/ 30 h 34"/>
                          <a:gd name="T12" fmla="*/ 56 w 58"/>
                          <a:gd name="T13" fmla="*/ 12 h 34"/>
                          <a:gd name="T14" fmla="*/ 39 w 58"/>
                          <a:gd name="T15" fmla="*/ 2 h 34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</a:cxnLst>
                        <a:rect l="0" t="0" r="r" b="b"/>
                        <a:pathLst>
                          <a:path w="58" h="34">
                            <a:moveTo>
                              <a:pt x="39" y="2"/>
                            </a:moveTo>
                            <a:cubicBezTo>
                              <a:pt x="31" y="4"/>
                              <a:pt x="22" y="5"/>
                              <a:pt x="14" y="5"/>
                            </a:cubicBezTo>
                            <a:cubicBezTo>
                              <a:pt x="6" y="5"/>
                              <a:pt x="0" y="12"/>
                              <a:pt x="0" y="20"/>
                            </a:cubicBezTo>
                            <a:cubicBezTo>
                              <a:pt x="0" y="28"/>
                              <a:pt x="6" y="34"/>
                              <a:pt x="14" y="34"/>
                            </a:cubicBezTo>
                            <a:cubicBezTo>
                              <a:pt x="14" y="34"/>
                              <a:pt x="14" y="34"/>
                              <a:pt x="14" y="34"/>
                            </a:cubicBezTo>
                            <a:cubicBezTo>
                              <a:pt x="25" y="34"/>
                              <a:pt x="36" y="32"/>
                              <a:pt x="46" y="30"/>
                            </a:cubicBezTo>
                            <a:cubicBezTo>
                              <a:pt x="54" y="28"/>
                              <a:pt x="58" y="20"/>
                              <a:pt x="56" y="12"/>
                            </a:cubicBezTo>
                            <a:cubicBezTo>
                              <a:pt x="55" y="5"/>
                              <a:pt x="47" y="0"/>
                              <a:pt x="39" y="2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2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cs typeface=""/>
                        </a:endParaRPr>
                      </a:p>
                    </p:txBody>
                  </p:sp>
                </p:grpSp>
                <p:sp>
                  <p:nvSpPr>
                    <p:cNvPr id="2308" name="Freeform 12"/>
                    <p:cNvSpPr>
                      <a:spLocks noEditPoints="1"/>
                    </p:cNvSpPr>
                    <p:nvPr/>
                  </p:nvSpPr>
                  <p:spPr bwMode="auto">
                    <a:xfrm>
                      <a:off x="5406483" y="2446478"/>
                      <a:ext cx="214941" cy="191168"/>
                    </a:xfrm>
                    <a:custGeom>
                      <a:avLst/>
                      <a:gdLst>
                        <a:gd name="T0" fmla="*/ 419 w 494"/>
                        <a:gd name="T1" fmla="*/ 299 h 448"/>
                        <a:gd name="T2" fmla="*/ 403 w 494"/>
                        <a:gd name="T3" fmla="*/ 301 h 448"/>
                        <a:gd name="T4" fmla="*/ 302 w 494"/>
                        <a:gd name="T5" fmla="*/ 126 h 448"/>
                        <a:gd name="T6" fmla="*/ 322 w 494"/>
                        <a:gd name="T7" fmla="*/ 75 h 448"/>
                        <a:gd name="T8" fmla="*/ 247 w 494"/>
                        <a:gd name="T9" fmla="*/ 0 h 448"/>
                        <a:gd name="T10" fmla="*/ 173 w 494"/>
                        <a:gd name="T11" fmla="*/ 75 h 448"/>
                        <a:gd name="T12" fmla="*/ 193 w 494"/>
                        <a:gd name="T13" fmla="*/ 126 h 448"/>
                        <a:gd name="T14" fmla="*/ 91 w 494"/>
                        <a:gd name="T15" fmla="*/ 301 h 448"/>
                        <a:gd name="T16" fmla="*/ 75 w 494"/>
                        <a:gd name="T17" fmla="*/ 299 h 448"/>
                        <a:gd name="T18" fmla="*/ 0 w 494"/>
                        <a:gd name="T19" fmla="*/ 373 h 448"/>
                        <a:gd name="T20" fmla="*/ 75 w 494"/>
                        <a:gd name="T21" fmla="*/ 448 h 448"/>
                        <a:gd name="T22" fmla="*/ 146 w 494"/>
                        <a:gd name="T23" fmla="*/ 395 h 448"/>
                        <a:gd name="T24" fmla="*/ 349 w 494"/>
                        <a:gd name="T25" fmla="*/ 395 h 448"/>
                        <a:gd name="T26" fmla="*/ 419 w 494"/>
                        <a:gd name="T27" fmla="*/ 448 h 448"/>
                        <a:gd name="T28" fmla="*/ 494 w 494"/>
                        <a:gd name="T29" fmla="*/ 373 h 448"/>
                        <a:gd name="T30" fmla="*/ 419 w 494"/>
                        <a:gd name="T31" fmla="*/ 299 h 448"/>
                        <a:gd name="T32" fmla="*/ 349 w 494"/>
                        <a:gd name="T33" fmla="*/ 351 h 448"/>
                        <a:gd name="T34" fmla="*/ 146 w 494"/>
                        <a:gd name="T35" fmla="*/ 351 h 448"/>
                        <a:gd name="T36" fmla="*/ 130 w 494"/>
                        <a:gd name="T37" fmla="*/ 323 h 448"/>
                        <a:gd name="T38" fmla="*/ 231 w 494"/>
                        <a:gd name="T39" fmla="*/ 148 h 448"/>
                        <a:gd name="T40" fmla="*/ 247 w 494"/>
                        <a:gd name="T41" fmla="*/ 150 h 448"/>
                        <a:gd name="T42" fmla="*/ 264 w 494"/>
                        <a:gd name="T43" fmla="*/ 148 h 448"/>
                        <a:gd name="T44" fmla="*/ 365 w 494"/>
                        <a:gd name="T45" fmla="*/ 323 h 448"/>
                        <a:gd name="T46" fmla="*/ 349 w 494"/>
                        <a:gd name="T47" fmla="*/ 351 h 44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</a:cxnLst>
                      <a:rect l="0" t="0" r="r" b="b"/>
                      <a:pathLst>
                        <a:path w="494" h="448">
                          <a:moveTo>
                            <a:pt x="419" y="299"/>
                          </a:moveTo>
                          <a:cubicBezTo>
                            <a:pt x="414" y="299"/>
                            <a:pt x="408" y="300"/>
                            <a:pt x="403" y="301"/>
                          </a:cubicBezTo>
                          <a:cubicBezTo>
                            <a:pt x="302" y="126"/>
                            <a:pt x="302" y="126"/>
                            <a:pt x="302" y="126"/>
                          </a:cubicBezTo>
                          <a:cubicBezTo>
                            <a:pt x="314" y="112"/>
                            <a:pt x="322" y="95"/>
                            <a:pt x="322" y="75"/>
                          </a:cubicBezTo>
                          <a:cubicBezTo>
                            <a:pt x="322" y="34"/>
                            <a:pt x="288" y="0"/>
                            <a:pt x="247" y="0"/>
                          </a:cubicBezTo>
                          <a:cubicBezTo>
                            <a:pt x="206" y="0"/>
                            <a:pt x="173" y="34"/>
                            <a:pt x="173" y="75"/>
                          </a:cubicBezTo>
                          <a:cubicBezTo>
                            <a:pt x="173" y="95"/>
                            <a:pt x="180" y="112"/>
                            <a:pt x="193" y="126"/>
                          </a:cubicBezTo>
                          <a:cubicBezTo>
                            <a:pt x="91" y="301"/>
                            <a:pt x="91" y="301"/>
                            <a:pt x="91" y="301"/>
                          </a:cubicBezTo>
                          <a:cubicBezTo>
                            <a:pt x="86" y="300"/>
                            <a:pt x="81" y="299"/>
                            <a:pt x="75" y="299"/>
                          </a:cubicBezTo>
                          <a:cubicBezTo>
                            <a:pt x="34" y="299"/>
                            <a:pt x="0" y="332"/>
                            <a:pt x="0" y="373"/>
                          </a:cubicBezTo>
                          <a:cubicBezTo>
                            <a:pt x="0" y="415"/>
                            <a:pt x="34" y="448"/>
                            <a:pt x="75" y="448"/>
                          </a:cubicBezTo>
                          <a:cubicBezTo>
                            <a:pt x="108" y="448"/>
                            <a:pt x="136" y="426"/>
                            <a:pt x="146" y="395"/>
                          </a:cubicBezTo>
                          <a:cubicBezTo>
                            <a:pt x="349" y="395"/>
                            <a:pt x="349" y="395"/>
                            <a:pt x="349" y="395"/>
                          </a:cubicBezTo>
                          <a:cubicBezTo>
                            <a:pt x="358" y="426"/>
                            <a:pt x="386" y="448"/>
                            <a:pt x="419" y="448"/>
                          </a:cubicBezTo>
                          <a:cubicBezTo>
                            <a:pt x="461" y="448"/>
                            <a:pt x="494" y="415"/>
                            <a:pt x="494" y="373"/>
                          </a:cubicBezTo>
                          <a:cubicBezTo>
                            <a:pt x="494" y="332"/>
                            <a:pt x="461" y="299"/>
                            <a:pt x="419" y="299"/>
                          </a:cubicBezTo>
                          <a:close/>
                          <a:moveTo>
                            <a:pt x="349" y="351"/>
                          </a:moveTo>
                          <a:cubicBezTo>
                            <a:pt x="146" y="351"/>
                            <a:pt x="146" y="351"/>
                            <a:pt x="146" y="351"/>
                          </a:cubicBezTo>
                          <a:cubicBezTo>
                            <a:pt x="142" y="341"/>
                            <a:pt x="137" y="331"/>
                            <a:pt x="130" y="323"/>
                          </a:cubicBezTo>
                          <a:cubicBezTo>
                            <a:pt x="231" y="148"/>
                            <a:pt x="231" y="148"/>
                            <a:pt x="231" y="148"/>
                          </a:cubicBezTo>
                          <a:cubicBezTo>
                            <a:pt x="236" y="149"/>
                            <a:pt x="242" y="150"/>
                            <a:pt x="247" y="150"/>
                          </a:cubicBezTo>
                          <a:cubicBezTo>
                            <a:pt x="253" y="150"/>
                            <a:pt x="258" y="149"/>
                            <a:pt x="264" y="148"/>
                          </a:cubicBezTo>
                          <a:cubicBezTo>
                            <a:pt x="365" y="323"/>
                            <a:pt x="365" y="323"/>
                            <a:pt x="365" y="323"/>
                          </a:cubicBezTo>
                          <a:cubicBezTo>
                            <a:pt x="358" y="331"/>
                            <a:pt x="352" y="341"/>
                            <a:pt x="349" y="351"/>
                          </a:cubicBezTo>
                          <a:close/>
                        </a:path>
                      </a:pathLst>
                    </a:custGeom>
                    <a:solidFill>
                      <a:sysClr val="window" lastClr="FFFFFF"/>
                    </a:solidFill>
                    <a:ln>
                      <a:noFill/>
                    </a:ln>
                    <a:ex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cs typeface=""/>
                      </a:endParaRPr>
                    </a:p>
                  </p:txBody>
                </p:sp>
              </p:grpSp>
            </p:grpSp>
            <p:grpSp>
              <p:nvGrpSpPr>
                <p:cNvPr id="2249" name="Group 2248"/>
                <p:cNvGrpSpPr/>
                <p:nvPr/>
              </p:nvGrpSpPr>
              <p:grpSpPr>
                <a:xfrm>
                  <a:off x="3744250" y="3274323"/>
                  <a:ext cx="309857" cy="268010"/>
                  <a:chOff x="5310724" y="2352924"/>
                  <a:chExt cx="398754" cy="374816"/>
                </a:xfrm>
              </p:grpSpPr>
              <p:sp>
                <p:nvSpPr>
                  <p:cNvPr id="2278" name="Rounded Rectangle 2277"/>
                  <p:cNvSpPr/>
                  <p:nvPr/>
                </p:nvSpPr>
                <p:spPr>
                  <a:xfrm>
                    <a:off x="5351561" y="2386601"/>
                    <a:ext cx="308105" cy="310923"/>
                  </a:xfrm>
                  <a:prstGeom prst="roundRect">
                    <a:avLst/>
                  </a:prstGeom>
                  <a:solidFill>
                    <a:srgbClr val="9BBB59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/>
                      <a:ea typeface=""/>
                      <a:cs typeface=""/>
                    </a:endParaRPr>
                  </a:p>
                </p:txBody>
              </p:sp>
              <p:grpSp>
                <p:nvGrpSpPr>
                  <p:cNvPr id="2279" name="Group 2278"/>
                  <p:cNvGrpSpPr/>
                  <p:nvPr/>
                </p:nvGrpSpPr>
                <p:grpSpPr>
                  <a:xfrm>
                    <a:off x="5310724" y="2352924"/>
                    <a:ext cx="398754" cy="374816"/>
                    <a:chOff x="5310724" y="2352924"/>
                    <a:chExt cx="398754" cy="374816"/>
                  </a:xfrm>
                </p:grpSpPr>
                <p:grpSp>
                  <p:nvGrpSpPr>
                    <p:cNvPr id="2280" name="Group 2279"/>
                    <p:cNvGrpSpPr/>
                    <p:nvPr/>
                  </p:nvGrpSpPr>
                  <p:grpSpPr>
                    <a:xfrm rot="5400000">
                      <a:off x="5322693" y="2340955"/>
                      <a:ext cx="374816" cy="398754"/>
                      <a:chOff x="4471988" y="1985963"/>
                      <a:chExt cx="527051" cy="517525"/>
                    </a:xfrm>
                  </p:grpSpPr>
                  <p:sp>
                    <p:nvSpPr>
                      <p:cNvPr id="2282" name="Freeform 13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471988" y="2117725"/>
                        <a:ext cx="25400" cy="50800"/>
                      </a:xfrm>
                      <a:custGeom>
                        <a:avLst/>
                        <a:gdLst>
                          <a:gd name="T0" fmla="*/ 14 w 29"/>
                          <a:gd name="T1" fmla="*/ 57 h 57"/>
                          <a:gd name="T2" fmla="*/ 29 w 29"/>
                          <a:gd name="T3" fmla="*/ 43 h 57"/>
                          <a:gd name="T4" fmla="*/ 29 w 29"/>
                          <a:gd name="T5" fmla="*/ 14 h 57"/>
                          <a:gd name="T6" fmla="*/ 14 w 29"/>
                          <a:gd name="T7" fmla="*/ 0 h 57"/>
                          <a:gd name="T8" fmla="*/ 0 w 29"/>
                          <a:gd name="T9" fmla="*/ 14 h 57"/>
                          <a:gd name="T10" fmla="*/ 0 w 29"/>
                          <a:gd name="T11" fmla="*/ 43 h 57"/>
                          <a:gd name="T12" fmla="*/ 14 w 29"/>
                          <a:gd name="T13" fmla="*/ 57 h 57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</a:cxnLst>
                        <a:rect l="0" t="0" r="r" b="b"/>
                        <a:pathLst>
                          <a:path w="29" h="57">
                            <a:moveTo>
                              <a:pt x="14" y="57"/>
                            </a:moveTo>
                            <a:cubicBezTo>
                              <a:pt x="22" y="57"/>
                              <a:pt x="29" y="51"/>
                              <a:pt x="29" y="43"/>
                            </a:cubicBezTo>
                            <a:cubicBezTo>
                              <a:pt x="29" y="14"/>
                              <a:pt x="29" y="14"/>
                              <a:pt x="29" y="14"/>
                            </a:cubicBezTo>
                            <a:cubicBezTo>
                              <a:pt x="29" y="6"/>
                              <a:pt x="22" y="0"/>
                              <a:pt x="14" y="0"/>
                            </a:cubicBezTo>
                            <a:cubicBezTo>
                              <a:pt x="7" y="0"/>
                              <a:pt x="0" y="6"/>
                              <a:pt x="0" y="14"/>
                            </a:cubicBezTo>
                            <a:cubicBezTo>
                              <a:pt x="0" y="43"/>
                              <a:pt x="0" y="43"/>
                              <a:pt x="0" y="43"/>
                            </a:cubicBezTo>
                            <a:cubicBezTo>
                              <a:pt x="0" y="51"/>
                              <a:pt x="7" y="57"/>
                              <a:pt x="14" y="57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2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cs typeface=""/>
                        </a:endParaRPr>
                      </a:p>
                    </p:txBody>
                  </p:sp>
                  <p:sp>
                    <p:nvSpPr>
                      <p:cNvPr id="2283" name="Freeform 14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471988" y="2271713"/>
                        <a:ext cx="25400" cy="52388"/>
                      </a:xfrm>
                      <a:custGeom>
                        <a:avLst/>
                        <a:gdLst>
                          <a:gd name="T0" fmla="*/ 14 w 29"/>
                          <a:gd name="T1" fmla="*/ 58 h 58"/>
                          <a:gd name="T2" fmla="*/ 29 w 29"/>
                          <a:gd name="T3" fmla="*/ 43 h 58"/>
                          <a:gd name="T4" fmla="*/ 29 w 29"/>
                          <a:gd name="T5" fmla="*/ 15 h 58"/>
                          <a:gd name="T6" fmla="*/ 14 w 29"/>
                          <a:gd name="T7" fmla="*/ 0 h 58"/>
                          <a:gd name="T8" fmla="*/ 0 w 29"/>
                          <a:gd name="T9" fmla="*/ 15 h 58"/>
                          <a:gd name="T10" fmla="*/ 0 w 29"/>
                          <a:gd name="T11" fmla="*/ 43 h 58"/>
                          <a:gd name="T12" fmla="*/ 14 w 29"/>
                          <a:gd name="T13" fmla="*/ 58 h 58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</a:cxnLst>
                        <a:rect l="0" t="0" r="r" b="b"/>
                        <a:pathLst>
                          <a:path w="29" h="58">
                            <a:moveTo>
                              <a:pt x="14" y="58"/>
                            </a:moveTo>
                            <a:cubicBezTo>
                              <a:pt x="22" y="58"/>
                              <a:pt x="29" y="51"/>
                              <a:pt x="29" y="43"/>
                            </a:cubicBezTo>
                            <a:cubicBezTo>
                              <a:pt x="29" y="15"/>
                              <a:pt x="29" y="15"/>
                              <a:pt x="29" y="15"/>
                            </a:cubicBezTo>
                            <a:cubicBezTo>
                              <a:pt x="29" y="7"/>
                              <a:pt x="22" y="0"/>
                              <a:pt x="14" y="0"/>
                            </a:cubicBezTo>
                            <a:cubicBezTo>
                              <a:pt x="7" y="0"/>
                              <a:pt x="0" y="7"/>
                              <a:pt x="0" y="15"/>
                            </a:cubicBezTo>
                            <a:cubicBezTo>
                              <a:pt x="0" y="43"/>
                              <a:pt x="0" y="43"/>
                              <a:pt x="0" y="43"/>
                            </a:cubicBezTo>
                            <a:cubicBezTo>
                              <a:pt x="0" y="51"/>
                              <a:pt x="7" y="58"/>
                              <a:pt x="14" y="58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2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cs typeface=""/>
                        </a:endParaRPr>
                      </a:p>
                    </p:txBody>
                  </p:sp>
                  <p:sp>
                    <p:nvSpPr>
                      <p:cNvPr id="2284" name="Freeform 15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487863" y="2422525"/>
                        <a:ext cx="44450" cy="47625"/>
                      </a:xfrm>
                      <a:custGeom>
                        <a:avLst/>
                        <a:gdLst>
                          <a:gd name="T0" fmla="*/ 29 w 50"/>
                          <a:gd name="T1" fmla="*/ 8 h 53"/>
                          <a:gd name="T2" fmla="*/ 9 w 50"/>
                          <a:gd name="T3" fmla="*/ 4 h 53"/>
                          <a:gd name="T4" fmla="*/ 4 w 50"/>
                          <a:gd name="T5" fmla="*/ 24 h 53"/>
                          <a:gd name="T6" fmla="*/ 24 w 50"/>
                          <a:gd name="T7" fmla="*/ 49 h 53"/>
                          <a:gd name="T8" fmla="*/ 34 w 50"/>
                          <a:gd name="T9" fmla="*/ 53 h 53"/>
                          <a:gd name="T10" fmla="*/ 45 w 50"/>
                          <a:gd name="T11" fmla="*/ 49 h 53"/>
                          <a:gd name="T12" fmla="*/ 45 w 50"/>
                          <a:gd name="T13" fmla="*/ 28 h 53"/>
                          <a:gd name="T14" fmla="*/ 29 w 50"/>
                          <a:gd name="T15" fmla="*/ 8 h 53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</a:cxnLst>
                        <a:rect l="0" t="0" r="r" b="b"/>
                        <a:pathLst>
                          <a:path w="50" h="53">
                            <a:moveTo>
                              <a:pt x="29" y="8"/>
                            </a:moveTo>
                            <a:cubicBezTo>
                              <a:pt x="24" y="2"/>
                              <a:pt x="15" y="0"/>
                              <a:pt x="9" y="4"/>
                            </a:cubicBezTo>
                            <a:cubicBezTo>
                              <a:pt x="2" y="8"/>
                              <a:pt x="0" y="17"/>
                              <a:pt x="4" y="24"/>
                            </a:cubicBezTo>
                            <a:cubicBezTo>
                              <a:pt x="10" y="33"/>
                              <a:pt x="17" y="41"/>
                              <a:pt x="24" y="49"/>
                            </a:cubicBezTo>
                            <a:cubicBezTo>
                              <a:pt x="27" y="51"/>
                              <a:pt x="31" y="53"/>
                              <a:pt x="34" y="53"/>
                            </a:cubicBezTo>
                            <a:cubicBezTo>
                              <a:pt x="38" y="53"/>
                              <a:pt x="42" y="51"/>
                              <a:pt x="45" y="49"/>
                            </a:cubicBezTo>
                            <a:cubicBezTo>
                              <a:pt x="50" y="43"/>
                              <a:pt x="50" y="34"/>
                              <a:pt x="45" y="28"/>
                            </a:cubicBezTo>
                            <a:cubicBezTo>
                              <a:pt x="39" y="22"/>
                              <a:pt x="33" y="15"/>
                              <a:pt x="29" y="8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2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cs typeface=""/>
                        </a:endParaRPr>
                      </a:p>
                    </p:txBody>
                  </p:sp>
                  <p:sp>
                    <p:nvSpPr>
                      <p:cNvPr id="2285" name="Freeform 16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471988" y="2193925"/>
                        <a:ext cx="25400" cy="52388"/>
                      </a:xfrm>
                      <a:custGeom>
                        <a:avLst/>
                        <a:gdLst>
                          <a:gd name="T0" fmla="*/ 14 w 29"/>
                          <a:gd name="T1" fmla="*/ 58 h 58"/>
                          <a:gd name="T2" fmla="*/ 29 w 29"/>
                          <a:gd name="T3" fmla="*/ 43 h 58"/>
                          <a:gd name="T4" fmla="*/ 29 w 29"/>
                          <a:gd name="T5" fmla="*/ 14 h 58"/>
                          <a:gd name="T6" fmla="*/ 14 w 29"/>
                          <a:gd name="T7" fmla="*/ 0 h 58"/>
                          <a:gd name="T8" fmla="*/ 0 w 29"/>
                          <a:gd name="T9" fmla="*/ 14 h 58"/>
                          <a:gd name="T10" fmla="*/ 0 w 29"/>
                          <a:gd name="T11" fmla="*/ 43 h 58"/>
                          <a:gd name="T12" fmla="*/ 14 w 29"/>
                          <a:gd name="T13" fmla="*/ 58 h 58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</a:cxnLst>
                        <a:rect l="0" t="0" r="r" b="b"/>
                        <a:pathLst>
                          <a:path w="29" h="58">
                            <a:moveTo>
                              <a:pt x="14" y="58"/>
                            </a:moveTo>
                            <a:cubicBezTo>
                              <a:pt x="22" y="58"/>
                              <a:pt x="29" y="51"/>
                              <a:pt x="29" y="43"/>
                            </a:cubicBezTo>
                            <a:cubicBezTo>
                              <a:pt x="29" y="14"/>
                              <a:pt x="29" y="14"/>
                              <a:pt x="29" y="14"/>
                            </a:cubicBezTo>
                            <a:cubicBezTo>
                              <a:pt x="29" y="6"/>
                              <a:pt x="22" y="0"/>
                              <a:pt x="14" y="0"/>
                            </a:cubicBezTo>
                            <a:cubicBezTo>
                              <a:pt x="7" y="0"/>
                              <a:pt x="0" y="6"/>
                              <a:pt x="0" y="14"/>
                            </a:cubicBezTo>
                            <a:cubicBezTo>
                              <a:pt x="0" y="43"/>
                              <a:pt x="0" y="43"/>
                              <a:pt x="0" y="43"/>
                            </a:cubicBezTo>
                            <a:cubicBezTo>
                              <a:pt x="0" y="51"/>
                              <a:pt x="7" y="58"/>
                              <a:pt x="14" y="58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2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cs typeface=""/>
                        </a:endParaRPr>
                      </a:p>
                    </p:txBody>
                  </p:sp>
                  <p:sp>
                    <p:nvSpPr>
                      <p:cNvPr id="2286" name="Freeform 17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830763" y="1985963"/>
                        <a:ext cx="50800" cy="26988"/>
                      </a:xfrm>
                      <a:custGeom>
                        <a:avLst/>
                        <a:gdLst>
                          <a:gd name="T0" fmla="*/ 15 w 57"/>
                          <a:gd name="T1" fmla="*/ 29 h 29"/>
                          <a:gd name="T2" fmla="*/ 44 w 57"/>
                          <a:gd name="T3" fmla="*/ 29 h 29"/>
                          <a:gd name="T4" fmla="*/ 57 w 57"/>
                          <a:gd name="T5" fmla="*/ 15 h 29"/>
                          <a:gd name="T6" fmla="*/ 43 w 57"/>
                          <a:gd name="T7" fmla="*/ 0 h 29"/>
                          <a:gd name="T8" fmla="*/ 15 w 57"/>
                          <a:gd name="T9" fmla="*/ 0 h 29"/>
                          <a:gd name="T10" fmla="*/ 0 w 57"/>
                          <a:gd name="T11" fmla="*/ 15 h 29"/>
                          <a:gd name="T12" fmla="*/ 15 w 57"/>
                          <a:gd name="T13" fmla="*/ 29 h 29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</a:cxnLst>
                        <a:rect l="0" t="0" r="r" b="b"/>
                        <a:pathLst>
                          <a:path w="57" h="29">
                            <a:moveTo>
                              <a:pt x="15" y="29"/>
                            </a:moveTo>
                            <a:cubicBezTo>
                              <a:pt x="44" y="29"/>
                              <a:pt x="44" y="29"/>
                              <a:pt x="44" y="29"/>
                            </a:cubicBezTo>
                            <a:cubicBezTo>
                              <a:pt x="51" y="29"/>
                              <a:pt x="57" y="23"/>
                              <a:pt x="57" y="15"/>
                            </a:cubicBezTo>
                            <a:cubicBezTo>
                              <a:pt x="57" y="7"/>
                              <a:pt x="50" y="0"/>
                              <a:pt x="43" y="0"/>
                            </a:cubicBezTo>
                            <a:cubicBezTo>
                              <a:pt x="15" y="0"/>
                              <a:pt x="15" y="0"/>
                              <a:pt x="15" y="0"/>
                            </a:cubicBezTo>
                            <a:cubicBezTo>
                              <a:pt x="7" y="0"/>
                              <a:pt x="0" y="7"/>
                              <a:pt x="0" y="15"/>
                            </a:cubicBezTo>
                            <a:cubicBezTo>
                              <a:pt x="0" y="23"/>
                              <a:pt x="7" y="29"/>
                              <a:pt x="15" y="29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2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cs typeface=""/>
                        </a:endParaRPr>
                      </a:p>
                    </p:txBody>
                  </p:sp>
                  <p:sp>
                    <p:nvSpPr>
                      <p:cNvPr id="2287" name="Freeform 18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905376" y="1997075"/>
                        <a:ext cx="50800" cy="41275"/>
                      </a:xfrm>
                      <a:custGeom>
                        <a:avLst/>
                        <a:gdLst>
                          <a:gd name="T0" fmla="*/ 10 w 56"/>
                          <a:gd name="T1" fmla="*/ 30 h 47"/>
                          <a:gd name="T2" fmla="*/ 31 w 56"/>
                          <a:gd name="T3" fmla="*/ 43 h 47"/>
                          <a:gd name="T4" fmla="*/ 40 w 56"/>
                          <a:gd name="T5" fmla="*/ 47 h 47"/>
                          <a:gd name="T6" fmla="*/ 51 w 56"/>
                          <a:gd name="T7" fmla="*/ 41 h 47"/>
                          <a:gd name="T8" fmla="*/ 49 w 56"/>
                          <a:gd name="T9" fmla="*/ 21 h 47"/>
                          <a:gd name="T10" fmla="*/ 22 w 56"/>
                          <a:gd name="T11" fmla="*/ 4 h 47"/>
                          <a:gd name="T12" fmla="*/ 3 w 56"/>
                          <a:gd name="T13" fmla="*/ 11 h 47"/>
                          <a:gd name="T14" fmla="*/ 10 w 56"/>
                          <a:gd name="T15" fmla="*/ 30 h 47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</a:cxnLst>
                        <a:rect l="0" t="0" r="r" b="b"/>
                        <a:pathLst>
                          <a:path w="56" h="47">
                            <a:moveTo>
                              <a:pt x="10" y="30"/>
                            </a:moveTo>
                            <a:cubicBezTo>
                              <a:pt x="17" y="33"/>
                              <a:pt x="25" y="38"/>
                              <a:pt x="31" y="43"/>
                            </a:cubicBezTo>
                            <a:cubicBezTo>
                              <a:pt x="34" y="46"/>
                              <a:pt x="37" y="47"/>
                              <a:pt x="40" y="47"/>
                            </a:cubicBezTo>
                            <a:cubicBezTo>
                              <a:pt x="44" y="47"/>
                              <a:pt x="49" y="45"/>
                              <a:pt x="51" y="41"/>
                            </a:cubicBezTo>
                            <a:cubicBezTo>
                              <a:pt x="56" y="35"/>
                              <a:pt x="55" y="26"/>
                              <a:pt x="49" y="21"/>
                            </a:cubicBezTo>
                            <a:cubicBezTo>
                              <a:pt x="41" y="14"/>
                              <a:pt x="32" y="9"/>
                              <a:pt x="22" y="4"/>
                            </a:cubicBezTo>
                            <a:cubicBezTo>
                              <a:pt x="15" y="0"/>
                              <a:pt x="7" y="3"/>
                              <a:pt x="3" y="11"/>
                            </a:cubicBezTo>
                            <a:cubicBezTo>
                              <a:pt x="0" y="18"/>
                              <a:pt x="3" y="26"/>
                              <a:pt x="10" y="30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2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cs typeface=""/>
                        </a:endParaRPr>
                      </a:p>
                    </p:txBody>
                  </p:sp>
                  <p:sp>
                    <p:nvSpPr>
                      <p:cNvPr id="2288" name="Freeform 19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476751" y="2039938"/>
                        <a:ext cx="39688" cy="52388"/>
                      </a:xfrm>
                      <a:custGeom>
                        <a:avLst/>
                        <a:gdLst>
                          <a:gd name="T0" fmla="*/ 12 w 45"/>
                          <a:gd name="T1" fmla="*/ 56 h 57"/>
                          <a:gd name="T2" fmla="*/ 16 w 45"/>
                          <a:gd name="T3" fmla="*/ 57 h 57"/>
                          <a:gd name="T4" fmla="*/ 30 w 45"/>
                          <a:gd name="T5" fmla="*/ 47 h 57"/>
                          <a:gd name="T6" fmla="*/ 41 w 45"/>
                          <a:gd name="T7" fmla="*/ 24 h 57"/>
                          <a:gd name="T8" fmla="*/ 36 w 45"/>
                          <a:gd name="T9" fmla="*/ 4 h 57"/>
                          <a:gd name="T10" fmla="*/ 16 w 45"/>
                          <a:gd name="T11" fmla="*/ 9 h 57"/>
                          <a:gd name="T12" fmla="*/ 3 w 45"/>
                          <a:gd name="T13" fmla="*/ 38 h 57"/>
                          <a:gd name="T14" fmla="*/ 12 w 45"/>
                          <a:gd name="T15" fmla="*/ 56 h 57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</a:cxnLst>
                        <a:rect l="0" t="0" r="r" b="b"/>
                        <a:pathLst>
                          <a:path w="45" h="57">
                            <a:moveTo>
                              <a:pt x="12" y="56"/>
                            </a:moveTo>
                            <a:cubicBezTo>
                              <a:pt x="13" y="57"/>
                              <a:pt x="15" y="57"/>
                              <a:pt x="16" y="57"/>
                            </a:cubicBezTo>
                            <a:cubicBezTo>
                              <a:pt x="22" y="57"/>
                              <a:pt x="28" y="53"/>
                              <a:pt x="30" y="47"/>
                            </a:cubicBezTo>
                            <a:cubicBezTo>
                              <a:pt x="33" y="39"/>
                              <a:pt x="36" y="32"/>
                              <a:pt x="41" y="24"/>
                            </a:cubicBezTo>
                            <a:cubicBezTo>
                              <a:pt x="45" y="17"/>
                              <a:pt x="43" y="9"/>
                              <a:pt x="36" y="4"/>
                            </a:cubicBezTo>
                            <a:cubicBezTo>
                              <a:pt x="29" y="0"/>
                              <a:pt x="21" y="2"/>
                              <a:pt x="16" y="9"/>
                            </a:cubicBezTo>
                            <a:cubicBezTo>
                              <a:pt x="11" y="18"/>
                              <a:pt x="6" y="28"/>
                              <a:pt x="3" y="38"/>
                            </a:cubicBezTo>
                            <a:cubicBezTo>
                              <a:pt x="0" y="45"/>
                              <a:pt x="4" y="54"/>
                              <a:pt x="12" y="56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2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cs typeface=""/>
                        </a:endParaRPr>
                      </a:p>
                    </p:txBody>
                  </p:sp>
                  <p:sp>
                    <p:nvSpPr>
                      <p:cNvPr id="2289" name="Freeform 20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522788" y="1992313"/>
                        <a:ext cx="52388" cy="39688"/>
                      </a:xfrm>
                      <a:custGeom>
                        <a:avLst/>
                        <a:gdLst>
                          <a:gd name="T0" fmla="*/ 55 w 58"/>
                          <a:gd name="T1" fmla="*/ 11 h 43"/>
                          <a:gd name="T2" fmla="*/ 37 w 58"/>
                          <a:gd name="T3" fmla="*/ 2 h 43"/>
                          <a:gd name="T4" fmla="*/ 9 w 58"/>
                          <a:gd name="T5" fmla="*/ 17 h 43"/>
                          <a:gd name="T6" fmla="*/ 4 w 58"/>
                          <a:gd name="T7" fmla="*/ 37 h 43"/>
                          <a:gd name="T8" fmla="*/ 16 w 58"/>
                          <a:gd name="T9" fmla="*/ 43 h 43"/>
                          <a:gd name="T10" fmla="*/ 24 w 58"/>
                          <a:gd name="T11" fmla="*/ 41 h 43"/>
                          <a:gd name="T12" fmla="*/ 47 w 58"/>
                          <a:gd name="T13" fmla="*/ 29 h 43"/>
                          <a:gd name="T14" fmla="*/ 55 w 58"/>
                          <a:gd name="T15" fmla="*/ 11 h 43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</a:cxnLst>
                        <a:rect l="0" t="0" r="r" b="b"/>
                        <a:pathLst>
                          <a:path w="58" h="43">
                            <a:moveTo>
                              <a:pt x="55" y="11"/>
                            </a:moveTo>
                            <a:cubicBezTo>
                              <a:pt x="53" y="3"/>
                              <a:pt x="44" y="0"/>
                              <a:pt x="37" y="2"/>
                            </a:cubicBezTo>
                            <a:cubicBezTo>
                              <a:pt x="27" y="6"/>
                              <a:pt x="17" y="11"/>
                              <a:pt x="9" y="17"/>
                            </a:cubicBezTo>
                            <a:cubicBezTo>
                              <a:pt x="2" y="21"/>
                              <a:pt x="0" y="30"/>
                              <a:pt x="4" y="37"/>
                            </a:cubicBezTo>
                            <a:cubicBezTo>
                              <a:pt x="7" y="41"/>
                              <a:pt x="12" y="43"/>
                              <a:pt x="16" y="43"/>
                            </a:cubicBezTo>
                            <a:cubicBezTo>
                              <a:pt x="19" y="43"/>
                              <a:pt x="22" y="43"/>
                              <a:pt x="24" y="41"/>
                            </a:cubicBezTo>
                            <a:cubicBezTo>
                              <a:pt x="31" y="36"/>
                              <a:pt x="39" y="32"/>
                              <a:pt x="47" y="29"/>
                            </a:cubicBezTo>
                            <a:cubicBezTo>
                              <a:pt x="54" y="27"/>
                              <a:pt x="58" y="18"/>
                              <a:pt x="55" y="11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2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cs typeface=""/>
                        </a:endParaRPr>
                      </a:p>
                    </p:txBody>
                  </p:sp>
                  <p:sp>
                    <p:nvSpPr>
                      <p:cNvPr id="2290" name="Freeform 21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959351" y="2051050"/>
                        <a:ext cx="36513" cy="52388"/>
                      </a:xfrm>
                      <a:custGeom>
                        <a:avLst/>
                        <a:gdLst>
                          <a:gd name="T0" fmla="*/ 13 w 42"/>
                          <a:gd name="T1" fmla="*/ 47 h 58"/>
                          <a:gd name="T2" fmla="*/ 27 w 42"/>
                          <a:gd name="T3" fmla="*/ 58 h 58"/>
                          <a:gd name="T4" fmla="*/ 30 w 42"/>
                          <a:gd name="T5" fmla="*/ 57 h 58"/>
                          <a:gd name="T6" fmla="*/ 41 w 42"/>
                          <a:gd name="T7" fmla="*/ 40 h 58"/>
                          <a:gd name="T8" fmla="*/ 30 w 42"/>
                          <a:gd name="T9" fmla="*/ 10 h 58"/>
                          <a:gd name="T10" fmla="*/ 11 w 42"/>
                          <a:gd name="T11" fmla="*/ 4 h 58"/>
                          <a:gd name="T12" fmla="*/ 4 w 42"/>
                          <a:gd name="T13" fmla="*/ 23 h 58"/>
                          <a:gd name="T14" fmla="*/ 13 w 42"/>
                          <a:gd name="T15" fmla="*/ 47 h 58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</a:cxnLst>
                        <a:rect l="0" t="0" r="r" b="b"/>
                        <a:pathLst>
                          <a:path w="42" h="58">
                            <a:moveTo>
                              <a:pt x="13" y="47"/>
                            </a:moveTo>
                            <a:cubicBezTo>
                              <a:pt x="14" y="53"/>
                              <a:pt x="20" y="58"/>
                              <a:pt x="27" y="58"/>
                            </a:cubicBezTo>
                            <a:cubicBezTo>
                              <a:pt x="28" y="58"/>
                              <a:pt x="29" y="58"/>
                              <a:pt x="30" y="57"/>
                            </a:cubicBezTo>
                            <a:cubicBezTo>
                              <a:pt x="38" y="56"/>
                              <a:pt x="42" y="48"/>
                              <a:pt x="41" y="40"/>
                            </a:cubicBezTo>
                            <a:cubicBezTo>
                              <a:pt x="38" y="30"/>
                              <a:pt x="35" y="20"/>
                              <a:pt x="30" y="10"/>
                            </a:cubicBezTo>
                            <a:cubicBezTo>
                              <a:pt x="26" y="3"/>
                              <a:pt x="18" y="0"/>
                              <a:pt x="11" y="4"/>
                            </a:cubicBezTo>
                            <a:cubicBezTo>
                              <a:pt x="3" y="7"/>
                              <a:pt x="0" y="16"/>
                              <a:pt x="4" y="23"/>
                            </a:cubicBezTo>
                            <a:cubicBezTo>
                              <a:pt x="8" y="31"/>
                              <a:pt x="11" y="39"/>
                              <a:pt x="13" y="47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2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cs typeface=""/>
                        </a:endParaRPr>
                      </a:p>
                    </p:txBody>
                  </p:sp>
                  <p:sp>
                    <p:nvSpPr>
                      <p:cNvPr id="2291" name="Freeform 22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598988" y="1985963"/>
                        <a:ext cx="52388" cy="26988"/>
                      </a:xfrm>
                      <a:custGeom>
                        <a:avLst/>
                        <a:gdLst>
                          <a:gd name="T0" fmla="*/ 14 w 58"/>
                          <a:gd name="T1" fmla="*/ 29 h 29"/>
                          <a:gd name="T2" fmla="*/ 43 w 58"/>
                          <a:gd name="T3" fmla="*/ 29 h 29"/>
                          <a:gd name="T4" fmla="*/ 58 w 58"/>
                          <a:gd name="T5" fmla="*/ 15 h 29"/>
                          <a:gd name="T6" fmla="*/ 43 w 58"/>
                          <a:gd name="T7" fmla="*/ 0 h 29"/>
                          <a:gd name="T8" fmla="*/ 14 w 58"/>
                          <a:gd name="T9" fmla="*/ 0 h 29"/>
                          <a:gd name="T10" fmla="*/ 0 w 58"/>
                          <a:gd name="T11" fmla="*/ 15 h 29"/>
                          <a:gd name="T12" fmla="*/ 14 w 58"/>
                          <a:gd name="T13" fmla="*/ 29 h 29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</a:cxnLst>
                        <a:rect l="0" t="0" r="r" b="b"/>
                        <a:pathLst>
                          <a:path w="58" h="29">
                            <a:moveTo>
                              <a:pt x="14" y="29"/>
                            </a:moveTo>
                            <a:cubicBezTo>
                              <a:pt x="43" y="29"/>
                              <a:pt x="43" y="29"/>
                              <a:pt x="43" y="29"/>
                            </a:cubicBezTo>
                            <a:cubicBezTo>
                              <a:pt x="51" y="29"/>
                              <a:pt x="58" y="23"/>
                              <a:pt x="58" y="15"/>
                            </a:cubicBezTo>
                            <a:cubicBezTo>
                              <a:pt x="58" y="7"/>
                              <a:pt x="51" y="0"/>
                              <a:pt x="43" y="0"/>
                            </a:cubicBezTo>
                            <a:cubicBezTo>
                              <a:pt x="14" y="0"/>
                              <a:pt x="14" y="0"/>
                              <a:pt x="14" y="0"/>
                            </a:cubicBezTo>
                            <a:cubicBezTo>
                              <a:pt x="6" y="0"/>
                              <a:pt x="0" y="7"/>
                              <a:pt x="0" y="15"/>
                            </a:cubicBezTo>
                            <a:cubicBezTo>
                              <a:pt x="0" y="23"/>
                              <a:pt x="6" y="29"/>
                              <a:pt x="14" y="29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2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cs typeface=""/>
                        </a:endParaRPr>
                      </a:p>
                    </p:txBody>
                  </p:sp>
                  <p:sp>
                    <p:nvSpPr>
                      <p:cNvPr id="2292" name="Freeform 23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676776" y="1985963"/>
                        <a:ext cx="50800" cy="26988"/>
                      </a:xfrm>
                      <a:custGeom>
                        <a:avLst/>
                        <a:gdLst>
                          <a:gd name="T0" fmla="*/ 15 w 58"/>
                          <a:gd name="T1" fmla="*/ 29 h 29"/>
                          <a:gd name="T2" fmla="*/ 43 w 58"/>
                          <a:gd name="T3" fmla="*/ 29 h 29"/>
                          <a:gd name="T4" fmla="*/ 58 w 58"/>
                          <a:gd name="T5" fmla="*/ 15 h 29"/>
                          <a:gd name="T6" fmla="*/ 43 w 58"/>
                          <a:gd name="T7" fmla="*/ 0 h 29"/>
                          <a:gd name="T8" fmla="*/ 15 w 58"/>
                          <a:gd name="T9" fmla="*/ 0 h 29"/>
                          <a:gd name="T10" fmla="*/ 0 w 58"/>
                          <a:gd name="T11" fmla="*/ 15 h 29"/>
                          <a:gd name="T12" fmla="*/ 15 w 58"/>
                          <a:gd name="T13" fmla="*/ 29 h 29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</a:cxnLst>
                        <a:rect l="0" t="0" r="r" b="b"/>
                        <a:pathLst>
                          <a:path w="58" h="29">
                            <a:moveTo>
                              <a:pt x="15" y="29"/>
                            </a:moveTo>
                            <a:cubicBezTo>
                              <a:pt x="43" y="29"/>
                              <a:pt x="43" y="29"/>
                              <a:pt x="43" y="29"/>
                            </a:cubicBezTo>
                            <a:cubicBezTo>
                              <a:pt x="51" y="29"/>
                              <a:pt x="58" y="23"/>
                              <a:pt x="58" y="15"/>
                            </a:cubicBezTo>
                            <a:cubicBezTo>
                              <a:pt x="58" y="7"/>
                              <a:pt x="51" y="0"/>
                              <a:pt x="43" y="0"/>
                            </a:cubicBezTo>
                            <a:cubicBezTo>
                              <a:pt x="15" y="0"/>
                              <a:pt x="15" y="0"/>
                              <a:pt x="15" y="0"/>
                            </a:cubicBezTo>
                            <a:cubicBezTo>
                              <a:pt x="7" y="0"/>
                              <a:pt x="0" y="7"/>
                              <a:pt x="0" y="15"/>
                            </a:cubicBezTo>
                            <a:cubicBezTo>
                              <a:pt x="0" y="23"/>
                              <a:pt x="7" y="29"/>
                              <a:pt x="15" y="29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2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cs typeface=""/>
                        </a:endParaRPr>
                      </a:p>
                    </p:txBody>
                  </p:sp>
                  <p:sp>
                    <p:nvSpPr>
                      <p:cNvPr id="2293" name="Freeform 24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752976" y="1985963"/>
                        <a:ext cx="52388" cy="26988"/>
                      </a:xfrm>
                      <a:custGeom>
                        <a:avLst/>
                        <a:gdLst>
                          <a:gd name="T0" fmla="*/ 15 w 58"/>
                          <a:gd name="T1" fmla="*/ 29 h 29"/>
                          <a:gd name="T2" fmla="*/ 43 w 58"/>
                          <a:gd name="T3" fmla="*/ 29 h 29"/>
                          <a:gd name="T4" fmla="*/ 58 w 58"/>
                          <a:gd name="T5" fmla="*/ 15 h 29"/>
                          <a:gd name="T6" fmla="*/ 43 w 58"/>
                          <a:gd name="T7" fmla="*/ 0 h 29"/>
                          <a:gd name="T8" fmla="*/ 15 w 58"/>
                          <a:gd name="T9" fmla="*/ 0 h 29"/>
                          <a:gd name="T10" fmla="*/ 0 w 58"/>
                          <a:gd name="T11" fmla="*/ 15 h 29"/>
                          <a:gd name="T12" fmla="*/ 15 w 58"/>
                          <a:gd name="T13" fmla="*/ 29 h 29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</a:cxnLst>
                        <a:rect l="0" t="0" r="r" b="b"/>
                        <a:pathLst>
                          <a:path w="58" h="29">
                            <a:moveTo>
                              <a:pt x="15" y="29"/>
                            </a:moveTo>
                            <a:cubicBezTo>
                              <a:pt x="43" y="29"/>
                              <a:pt x="43" y="29"/>
                              <a:pt x="43" y="29"/>
                            </a:cubicBezTo>
                            <a:cubicBezTo>
                              <a:pt x="51" y="29"/>
                              <a:pt x="58" y="23"/>
                              <a:pt x="58" y="15"/>
                            </a:cubicBezTo>
                            <a:cubicBezTo>
                              <a:pt x="58" y="7"/>
                              <a:pt x="51" y="0"/>
                              <a:pt x="43" y="0"/>
                            </a:cubicBezTo>
                            <a:cubicBezTo>
                              <a:pt x="15" y="0"/>
                              <a:pt x="15" y="0"/>
                              <a:pt x="15" y="0"/>
                            </a:cubicBezTo>
                            <a:cubicBezTo>
                              <a:pt x="7" y="0"/>
                              <a:pt x="0" y="7"/>
                              <a:pt x="0" y="15"/>
                            </a:cubicBezTo>
                            <a:cubicBezTo>
                              <a:pt x="0" y="23"/>
                              <a:pt x="7" y="29"/>
                              <a:pt x="15" y="29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2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cs typeface=""/>
                        </a:endParaRPr>
                      </a:p>
                    </p:txBody>
                  </p:sp>
                  <p:sp>
                    <p:nvSpPr>
                      <p:cNvPr id="2294" name="Freeform 25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471988" y="2349500"/>
                        <a:ext cx="26988" cy="52388"/>
                      </a:xfrm>
                      <a:custGeom>
                        <a:avLst/>
                        <a:gdLst>
                          <a:gd name="T0" fmla="*/ 30 w 31"/>
                          <a:gd name="T1" fmla="*/ 42 h 58"/>
                          <a:gd name="T2" fmla="*/ 29 w 31"/>
                          <a:gd name="T3" fmla="*/ 28 h 58"/>
                          <a:gd name="T4" fmla="*/ 29 w 31"/>
                          <a:gd name="T5" fmla="*/ 15 h 58"/>
                          <a:gd name="T6" fmla="*/ 14 w 31"/>
                          <a:gd name="T7" fmla="*/ 0 h 58"/>
                          <a:gd name="T8" fmla="*/ 0 w 31"/>
                          <a:gd name="T9" fmla="*/ 15 h 58"/>
                          <a:gd name="T10" fmla="*/ 0 w 31"/>
                          <a:gd name="T11" fmla="*/ 28 h 58"/>
                          <a:gd name="T12" fmla="*/ 1 w 31"/>
                          <a:gd name="T13" fmla="*/ 45 h 58"/>
                          <a:gd name="T14" fmla="*/ 15 w 31"/>
                          <a:gd name="T15" fmla="*/ 58 h 58"/>
                          <a:gd name="T16" fmla="*/ 17 w 31"/>
                          <a:gd name="T17" fmla="*/ 58 h 58"/>
                          <a:gd name="T18" fmla="*/ 30 w 31"/>
                          <a:gd name="T19" fmla="*/ 42 h 58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</a:cxnLst>
                        <a:rect l="0" t="0" r="r" b="b"/>
                        <a:pathLst>
                          <a:path w="31" h="58">
                            <a:moveTo>
                              <a:pt x="30" y="42"/>
                            </a:moveTo>
                            <a:cubicBezTo>
                              <a:pt x="29" y="37"/>
                              <a:pt x="29" y="33"/>
                              <a:pt x="29" y="28"/>
                            </a:cubicBezTo>
                            <a:cubicBezTo>
                              <a:pt x="29" y="15"/>
                              <a:pt x="29" y="15"/>
                              <a:pt x="29" y="15"/>
                            </a:cubicBezTo>
                            <a:cubicBezTo>
                              <a:pt x="29" y="7"/>
                              <a:pt x="22" y="0"/>
                              <a:pt x="14" y="0"/>
                            </a:cubicBezTo>
                            <a:cubicBezTo>
                              <a:pt x="7" y="0"/>
                              <a:pt x="0" y="7"/>
                              <a:pt x="0" y="15"/>
                            </a:cubicBezTo>
                            <a:cubicBezTo>
                              <a:pt x="0" y="28"/>
                              <a:pt x="0" y="28"/>
                              <a:pt x="0" y="28"/>
                            </a:cubicBezTo>
                            <a:cubicBezTo>
                              <a:pt x="0" y="34"/>
                              <a:pt x="0" y="39"/>
                              <a:pt x="1" y="45"/>
                            </a:cubicBezTo>
                            <a:cubicBezTo>
                              <a:pt x="2" y="52"/>
                              <a:pt x="8" y="58"/>
                              <a:pt x="15" y="58"/>
                            </a:cubicBezTo>
                            <a:cubicBezTo>
                              <a:pt x="16" y="58"/>
                              <a:pt x="17" y="58"/>
                              <a:pt x="17" y="58"/>
                            </a:cubicBezTo>
                            <a:cubicBezTo>
                              <a:pt x="25" y="57"/>
                              <a:pt x="31" y="50"/>
                              <a:pt x="30" y="42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2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cs typeface=""/>
                        </a:endParaRPr>
                      </a:p>
                    </p:txBody>
                  </p:sp>
                  <p:sp>
                    <p:nvSpPr>
                      <p:cNvPr id="2295" name="Freeform 26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973638" y="2282825"/>
                        <a:ext cx="25400" cy="52388"/>
                      </a:xfrm>
                      <a:custGeom>
                        <a:avLst/>
                        <a:gdLst>
                          <a:gd name="T0" fmla="*/ 14 w 29"/>
                          <a:gd name="T1" fmla="*/ 0 h 58"/>
                          <a:gd name="T2" fmla="*/ 0 w 29"/>
                          <a:gd name="T3" fmla="*/ 15 h 58"/>
                          <a:gd name="T4" fmla="*/ 0 w 29"/>
                          <a:gd name="T5" fmla="*/ 44 h 58"/>
                          <a:gd name="T6" fmla="*/ 14 w 29"/>
                          <a:gd name="T7" fmla="*/ 58 h 58"/>
                          <a:gd name="T8" fmla="*/ 29 w 29"/>
                          <a:gd name="T9" fmla="*/ 44 h 58"/>
                          <a:gd name="T10" fmla="*/ 29 w 29"/>
                          <a:gd name="T11" fmla="*/ 15 h 58"/>
                          <a:gd name="T12" fmla="*/ 14 w 29"/>
                          <a:gd name="T13" fmla="*/ 0 h 58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</a:cxnLst>
                        <a:rect l="0" t="0" r="r" b="b"/>
                        <a:pathLst>
                          <a:path w="29" h="58">
                            <a:moveTo>
                              <a:pt x="14" y="0"/>
                            </a:moveTo>
                            <a:cubicBezTo>
                              <a:pt x="6" y="0"/>
                              <a:pt x="0" y="7"/>
                              <a:pt x="0" y="15"/>
                            </a:cubicBezTo>
                            <a:cubicBezTo>
                              <a:pt x="0" y="44"/>
                              <a:pt x="0" y="44"/>
                              <a:pt x="0" y="44"/>
                            </a:cubicBezTo>
                            <a:cubicBezTo>
                              <a:pt x="0" y="52"/>
                              <a:pt x="6" y="58"/>
                              <a:pt x="14" y="58"/>
                            </a:cubicBezTo>
                            <a:cubicBezTo>
                              <a:pt x="22" y="58"/>
                              <a:pt x="29" y="52"/>
                              <a:pt x="29" y="44"/>
                            </a:cubicBezTo>
                            <a:cubicBezTo>
                              <a:pt x="29" y="15"/>
                              <a:pt x="29" y="15"/>
                              <a:pt x="29" y="15"/>
                            </a:cubicBezTo>
                            <a:cubicBezTo>
                              <a:pt x="29" y="7"/>
                              <a:pt x="22" y="0"/>
                              <a:pt x="14" y="0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2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cs typeface=""/>
                        </a:endParaRPr>
                      </a:p>
                    </p:txBody>
                  </p:sp>
                  <p:sp>
                    <p:nvSpPr>
                      <p:cNvPr id="2296" name="Freeform 28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927601" y="2432050"/>
                        <a:ext cx="47625" cy="46038"/>
                      </a:xfrm>
                      <a:custGeom>
                        <a:avLst/>
                        <a:gdLst>
                          <a:gd name="T0" fmla="*/ 25 w 53"/>
                          <a:gd name="T1" fmla="*/ 7 h 51"/>
                          <a:gd name="T2" fmla="*/ 7 w 53"/>
                          <a:gd name="T3" fmla="*/ 25 h 51"/>
                          <a:gd name="T4" fmla="*/ 5 w 53"/>
                          <a:gd name="T5" fmla="*/ 45 h 51"/>
                          <a:gd name="T6" fmla="*/ 16 w 53"/>
                          <a:gd name="T7" fmla="*/ 51 h 51"/>
                          <a:gd name="T8" fmla="*/ 25 w 53"/>
                          <a:gd name="T9" fmla="*/ 47 h 51"/>
                          <a:gd name="T10" fmla="*/ 48 w 53"/>
                          <a:gd name="T11" fmla="*/ 25 h 51"/>
                          <a:gd name="T12" fmla="*/ 45 w 53"/>
                          <a:gd name="T13" fmla="*/ 5 h 51"/>
                          <a:gd name="T14" fmla="*/ 25 w 53"/>
                          <a:gd name="T15" fmla="*/ 7 h 51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</a:cxnLst>
                        <a:rect l="0" t="0" r="r" b="b"/>
                        <a:pathLst>
                          <a:path w="53" h="51">
                            <a:moveTo>
                              <a:pt x="25" y="7"/>
                            </a:moveTo>
                            <a:cubicBezTo>
                              <a:pt x="20" y="14"/>
                              <a:pt x="14" y="20"/>
                              <a:pt x="7" y="25"/>
                            </a:cubicBezTo>
                            <a:cubicBezTo>
                              <a:pt x="1" y="30"/>
                              <a:pt x="0" y="39"/>
                              <a:pt x="5" y="45"/>
                            </a:cubicBezTo>
                            <a:cubicBezTo>
                              <a:pt x="8" y="49"/>
                              <a:pt x="12" y="51"/>
                              <a:pt x="16" y="51"/>
                            </a:cubicBezTo>
                            <a:cubicBezTo>
                              <a:pt x="20" y="51"/>
                              <a:pt x="23" y="50"/>
                              <a:pt x="25" y="47"/>
                            </a:cubicBezTo>
                            <a:cubicBezTo>
                              <a:pt x="34" y="41"/>
                              <a:pt x="41" y="33"/>
                              <a:pt x="48" y="25"/>
                            </a:cubicBezTo>
                            <a:cubicBezTo>
                              <a:pt x="53" y="19"/>
                              <a:pt x="52" y="9"/>
                              <a:pt x="45" y="5"/>
                            </a:cubicBezTo>
                            <a:cubicBezTo>
                              <a:pt x="39" y="0"/>
                              <a:pt x="30" y="1"/>
                              <a:pt x="25" y="7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2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cs typeface=""/>
                        </a:endParaRPr>
                      </a:p>
                    </p:txBody>
                  </p:sp>
                  <p:sp>
                    <p:nvSpPr>
                      <p:cNvPr id="2297" name="Freeform 29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968876" y="2360613"/>
                        <a:ext cx="30163" cy="52388"/>
                      </a:xfrm>
                      <a:custGeom>
                        <a:avLst/>
                        <a:gdLst>
                          <a:gd name="T0" fmla="*/ 19 w 34"/>
                          <a:gd name="T1" fmla="*/ 0 h 58"/>
                          <a:gd name="T2" fmla="*/ 5 w 34"/>
                          <a:gd name="T3" fmla="*/ 15 h 58"/>
                          <a:gd name="T4" fmla="*/ 2 w 34"/>
                          <a:gd name="T5" fmla="*/ 40 h 58"/>
                          <a:gd name="T6" fmla="*/ 13 w 34"/>
                          <a:gd name="T7" fmla="*/ 58 h 58"/>
                          <a:gd name="T8" fmla="*/ 16 w 34"/>
                          <a:gd name="T9" fmla="*/ 58 h 58"/>
                          <a:gd name="T10" fmla="*/ 30 w 34"/>
                          <a:gd name="T11" fmla="*/ 47 h 58"/>
                          <a:gd name="T12" fmla="*/ 34 w 34"/>
                          <a:gd name="T13" fmla="*/ 15 h 58"/>
                          <a:gd name="T14" fmla="*/ 34 w 34"/>
                          <a:gd name="T15" fmla="*/ 14 h 58"/>
                          <a:gd name="T16" fmla="*/ 19 w 34"/>
                          <a:gd name="T17" fmla="*/ 0 h 58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</a:cxnLst>
                        <a:rect l="0" t="0" r="r" b="b"/>
                        <a:pathLst>
                          <a:path w="34" h="58">
                            <a:moveTo>
                              <a:pt x="19" y="0"/>
                            </a:moveTo>
                            <a:cubicBezTo>
                              <a:pt x="11" y="0"/>
                              <a:pt x="5" y="7"/>
                              <a:pt x="5" y="15"/>
                            </a:cubicBezTo>
                            <a:cubicBezTo>
                              <a:pt x="5" y="24"/>
                              <a:pt x="4" y="32"/>
                              <a:pt x="2" y="40"/>
                            </a:cubicBezTo>
                            <a:cubicBezTo>
                              <a:pt x="0" y="48"/>
                              <a:pt x="5" y="56"/>
                              <a:pt x="13" y="58"/>
                            </a:cubicBezTo>
                            <a:cubicBezTo>
                              <a:pt x="14" y="58"/>
                              <a:pt x="15" y="58"/>
                              <a:pt x="16" y="58"/>
                            </a:cubicBezTo>
                            <a:cubicBezTo>
                              <a:pt x="23" y="58"/>
                              <a:pt x="29" y="53"/>
                              <a:pt x="30" y="47"/>
                            </a:cubicBezTo>
                            <a:cubicBezTo>
                              <a:pt x="32" y="36"/>
                              <a:pt x="34" y="26"/>
                              <a:pt x="34" y="15"/>
                            </a:cubicBezTo>
                            <a:cubicBezTo>
                              <a:pt x="34" y="14"/>
                              <a:pt x="34" y="14"/>
                              <a:pt x="34" y="14"/>
                            </a:cubicBezTo>
                            <a:cubicBezTo>
                              <a:pt x="34" y="6"/>
                              <a:pt x="27" y="0"/>
                              <a:pt x="19" y="0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2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cs typeface=""/>
                        </a:endParaRPr>
                      </a:p>
                    </p:txBody>
                  </p:sp>
                  <p:sp>
                    <p:nvSpPr>
                      <p:cNvPr id="2298" name="Freeform 30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973638" y="2205038"/>
                        <a:ext cx="25400" cy="52388"/>
                      </a:xfrm>
                      <a:custGeom>
                        <a:avLst/>
                        <a:gdLst>
                          <a:gd name="T0" fmla="*/ 14 w 29"/>
                          <a:gd name="T1" fmla="*/ 0 h 58"/>
                          <a:gd name="T2" fmla="*/ 0 w 29"/>
                          <a:gd name="T3" fmla="*/ 15 h 58"/>
                          <a:gd name="T4" fmla="*/ 0 w 29"/>
                          <a:gd name="T5" fmla="*/ 43 h 58"/>
                          <a:gd name="T6" fmla="*/ 14 w 29"/>
                          <a:gd name="T7" fmla="*/ 58 h 58"/>
                          <a:gd name="T8" fmla="*/ 29 w 29"/>
                          <a:gd name="T9" fmla="*/ 43 h 58"/>
                          <a:gd name="T10" fmla="*/ 29 w 29"/>
                          <a:gd name="T11" fmla="*/ 15 h 58"/>
                          <a:gd name="T12" fmla="*/ 14 w 29"/>
                          <a:gd name="T13" fmla="*/ 0 h 58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</a:cxnLst>
                        <a:rect l="0" t="0" r="r" b="b"/>
                        <a:pathLst>
                          <a:path w="29" h="58">
                            <a:moveTo>
                              <a:pt x="14" y="0"/>
                            </a:moveTo>
                            <a:cubicBezTo>
                              <a:pt x="6" y="0"/>
                              <a:pt x="0" y="7"/>
                              <a:pt x="0" y="15"/>
                            </a:cubicBezTo>
                            <a:cubicBezTo>
                              <a:pt x="0" y="43"/>
                              <a:pt x="0" y="43"/>
                              <a:pt x="0" y="43"/>
                            </a:cubicBezTo>
                            <a:cubicBezTo>
                              <a:pt x="0" y="51"/>
                              <a:pt x="6" y="58"/>
                              <a:pt x="14" y="58"/>
                            </a:cubicBezTo>
                            <a:cubicBezTo>
                              <a:pt x="22" y="58"/>
                              <a:pt x="29" y="51"/>
                              <a:pt x="29" y="43"/>
                            </a:cubicBezTo>
                            <a:cubicBezTo>
                              <a:pt x="29" y="15"/>
                              <a:pt x="29" y="15"/>
                              <a:pt x="29" y="15"/>
                            </a:cubicBezTo>
                            <a:cubicBezTo>
                              <a:pt x="29" y="7"/>
                              <a:pt x="22" y="0"/>
                              <a:pt x="14" y="0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2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cs typeface=""/>
                        </a:endParaRPr>
                      </a:p>
                    </p:txBody>
                  </p:sp>
                  <p:sp>
                    <p:nvSpPr>
                      <p:cNvPr id="2299" name="Freeform 31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973638" y="2127250"/>
                        <a:ext cx="25400" cy="52388"/>
                      </a:xfrm>
                      <a:custGeom>
                        <a:avLst/>
                        <a:gdLst>
                          <a:gd name="T0" fmla="*/ 14 w 29"/>
                          <a:gd name="T1" fmla="*/ 0 h 58"/>
                          <a:gd name="T2" fmla="*/ 0 w 29"/>
                          <a:gd name="T3" fmla="*/ 15 h 58"/>
                          <a:gd name="T4" fmla="*/ 0 w 29"/>
                          <a:gd name="T5" fmla="*/ 43 h 58"/>
                          <a:gd name="T6" fmla="*/ 14 w 29"/>
                          <a:gd name="T7" fmla="*/ 58 h 58"/>
                          <a:gd name="T8" fmla="*/ 29 w 29"/>
                          <a:gd name="T9" fmla="*/ 43 h 58"/>
                          <a:gd name="T10" fmla="*/ 29 w 29"/>
                          <a:gd name="T11" fmla="*/ 15 h 58"/>
                          <a:gd name="T12" fmla="*/ 14 w 29"/>
                          <a:gd name="T13" fmla="*/ 0 h 58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</a:cxnLst>
                        <a:rect l="0" t="0" r="r" b="b"/>
                        <a:pathLst>
                          <a:path w="29" h="58">
                            <a:moveTo>
                              <a:pt x="14" y="0"/>
                            </a:moveTo>
                            <a:cubicBezTo>
                              <a:pt x="6" y="0"/>
                              <a:pt x="0" y="7"/>
                              <a:pt x="0" y="15"/>
                            </a:cubicBezTo>
                            <a:cubicBezTo>
                              <a:pt x="0" y="43"/>
                              <a:pt x="0" y="43"/>
                              <a:pt x="0" y="43"/>
                            </a:cubicBezTo>
                            <a:cubicBezTo>
                              <a:pt x="0" y="51"/>
                              <a:pt x="6" y="58"/>
                              <a:pt x="14" y="58"/>
                            </a:cubicBezTo>
                            <a:cubicBezTo>
                              <a:pt x="22" y="58"/>
                              <a:pt x="29" y="51"/>
                              <a:pt x="29" y="43"/>
                            </a:cubicBezTo>
                            <a:cubicBezTo>
                              <a:pt x="29" y="15"/>
                              <a:pt x="29" y="15"/>
                              <a:pt x="29" y="15"/>
                            </a:cubicBezTo>
                            <a:cubicBezTo>
                              <a:pt x="29" y="7"/>
                              <a:pt x="22" y="0"/>
                              <a:pt x="14" y="0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2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cs typeface=""/>
                        </a:endParaRPr>
                      </a:p>
                    </p:txBody>
                  </p:sp>
                  <p:sp>
                    <p:nvSpPr>
                      <p:cNvPr id="2300" name="Freeform 32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546601" y="2470150"/>
                        <a:ext cx="53975" cy="33338"/>
                      </a:xfrm>
                      <a:custGeom>
                        <a:avLst/>
                        <a:gdLst>
                          <a:gd name="T0" fmla="*/ 46 w 60"/>
                          <a:gd name="T1" fmla="*/ 8 h 37"/>
                          <a:gd name="T2" fmla="*/ 21 w 60"/>
                          <a:gd name="T3" fmla="*/ 2 h 37"/>
                          <a:gd name="T4" fmla="*/ 3 w 60"/>
                          <a:gd name="T5" fmla="*/ 11 h 37"/>
                          <a:gd name="T6" fmla="*/ 12 w 60"/>
                          <a:gd name="T7" fmla="*/ 30 h 37"/>
                          <a:gd name="T8" fmla="*/ 43 w 60"/>
                          <a:gd name="T9" fmla="*/ 37 h 37"/>
                          <a:gd name="T10" fmla="*/ 44 w 60"/>
                          <a:gd name="T11" fmla="*/ 37 h 37"/>
                          <a:gd name="T12" fmla="*/ 59 w 60"/>
                          <a:gd name="T13" fmla="*/ 24 h 37"/>
                          <a:gd name="T14" fmla="*/ 46 w 60"/>
                          <a:gd name="T15" fmla="*/ 8 h 37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</a:cxnLst>
                        <a:rect l="0" t="0" r="r" b="b"/>
                        <a:pathLst>
                          <a:path w="60" h="37">
                            <a:moveTo>
                              <a:pt x="46" y="8"/>
                            </a:moveTo>
                            <a:cubicBezTo>
                              <a:pt x="38" y="7"/>
                              <a:pt x="29" y="5"/>
                              <a:pt x="21" y="2"/>
                            </a:cubicBezTo>
                            <a:cubicBezTo>
                              <a:pt x="14" y="0"/>
                              <a:pt x="6" y="4"/>
                              <a:pt x="3" y="11"/>
                            </a:cubicBezTo>
                            <a:cubicBezTo>
                              <a:pt x="0" y="19"/>
                              <a:pt x="4" y="27"/>
                              <a:pt x="12" y="30"/>
                            </a:cubicBezTo>
                            <a:cubicBezTo>
                              <a:pt x="22" y="33"/>
                              <a:pt x="32" y="36"/>
                              <a:pt x="43" y="37"/>
                            </a:cubicBezTo>
                            <a:cubicBezTo>
                              <a:pt x="43" y="37"/>
                              <a:pt x="44" y="37"/>
                              <a:pt x="44" y="37"/>
                            </a:cubicBezTo>
                            <a:cubicBezTo>
                              <a:pt x="51" y="37"/>
                              <a:pt x="58" y="32"/>
                              <a:pt x="59" y="24"/>
                            </a:cubicBezTo>
                            <a:cubicBezTo>
                              <a:pt x="60" y="16"/>
                              <a:pt x="54" y="9"/>
                              <a:pt x="46" y="8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2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cs typeface=""/>
                        </a:endParaRPr>
                      </a:p>
                    </p:txBody>
                  </p:sp>
                  <p:sp>
                    <p:nvSpPr>
                      <p:cNvPr id="2301" name="Freeform 33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781551" y="2478088"/>
                        <a:ext cx="50800" cy="25400"/>
                      </a:xfrm>
                      <a:custGeom>
                        <a:avLst/>
                        <a:gdLst>
                          <a:gd name="T0" fmla="*/ 43 w 57"/>
                          <a:gd name="T1" fmla="*/ 0 h 29"/>
                          <a:gd name="T2" fmla="*/ 14 w 57"/>
                          <a:gd name="T3" fmla="*/ 0 h 29"/>
                          <a:gd name="T4" fmla="*/ 0 w 57"/>
                          <a:gd name="T5" fmla="*/ 15 h 29"/>
                          <a:gd name="T6" fmla="*/ 14 w 57"/>
                          <a:gd name="T7" fmla="*/ 29 h 29"/>
                          <a:gd name="T8" fmla="*/ 43 w 57"/>
                          <a:gd name="T9" fmla="*/ 29 h 29"/>
                          <a:gd name="T10" fmla="*/ 57 w 57"/>
                          <a:gd name="T11" fmla="*/ 15 h 29"/>
                          <a:gd name="T12" fmla="*/ 43 w 57"/>
                          <a:gd name="T13" fmla="*/ 0 h 29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</a:cxnLst>
                        <a:rect l="0" t="0" r="r" b="b"/>
                        <a:pathLst>
                          <a:path w="57" h="29">
                            <a:moveTo>
                              <a:pt x="43" y="0"/>
                            </a:moveTo>
                            <a:cubicBezTo>
                              <a:pt x="14" y="0"/>
                              <a:pt x="14" y="0"/>
                              <a:pt x="14" y="0"/>
                            </a:cubicBezTo>
                            <a:cubicBezTo>
                              <a:pt x="6" y="0"/>
                              <a:pt x="0" y="7"/>
                              <a:pt x="0" y="15"/>
                            </a:cubicBezTo>
                            <a:cubicBezTo>
                              <a:pt x="0" y="23"/>
                              <a:pt x="6" y="29"/>
                              <a:pt x="14" y="29"/>
                            </a:cubicBezTo>
                            <a:cubicBezTo>
                              <a:pt x="43" y="29"/>
                              <a:pt x="43" y="29"/>
                              <a:pt x="43" y="29"/>
                            </a:cubicBezTo>
                            <a:cubicBezTo>
                              <a:pt x="51" y="29"/>
                              <a:pt x="57" y="23"/>
                              <a:pt x="57" y="15"/>
                            </a:cubicBezTo>
                            <a:cubicBezTo>
                              <a:pt x="57" y="7"/>
                              <a:pt x="51" y="0"/>
                              <a:pt x="43" y="0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2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cs typeface=""/>
                        </a:endParaRPr>
                      </a:p>
                    </p:txBody>
                  </p:sp>
                  <p:sp>
                    <p:nvSpPr>
                      <p:cNvPr id="2302" name="Freeform 34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703763" y="2478088"/>
                        <a:ext cx="50800" cy="25400"/>
                      </a:xfrm>
                      <a:custGeom>
                        <a:avLst/>
                        <a:gdLst>
                          <a:gd name="T0" fmla="*/ 44 w 58"/>
                          <a:gd name="T1" fmla="*/ 0 h 29"/>
                          <a:gd name="T2" fmla="*/ 15 w 58"/>
                          <a:gd name="T3" fmla="*/ 0 h 29"/>
                          <a:gd name="T4" fmla="*/ 0 w 58"/>
                          <a:gd name="T5" fmla="*/ 15 h 29"/>
                          <a:gd name="T6" fmla="*/ 15 w 58"/>
                          <a:gd name="T7" fmla="*/ 29 h 29"/>
                          <a:gd name="T8" fmla="*/ 44 w 58"/>
                          <a:gd name="T9" fmla="*/ 29 h 29"/>
                          <a:gd name="T10" fmla="*/ 58 w 58"/>
                          <a:gd name="T11" fmla="*/ 15 h 29"/>
                          <a:gd name="T12" fmla="*/ 44 w 58"/>
                          <a:gd name="T13" fmla="*/ 0 h 29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</a:cxnLst>
                        <a:rect l="0" t="0" r="r" b="b"/>
                        <a:pathLst>
                          <a:path w="58" h="29">
                            <a:moveTo>
                              <a:pt x="44" y="0"/>
                            </a:moveTo>
                            <a:cubicBezTo>
                              <a:pt x="15" y="0"/>
                              <a:pt x="15" y="0"/>
                              <a:pt x="15" y="0"/>
                            </a:cubicBezTo>
                            <a:cubicBezTo>
                              <a:pt x="7" y="0"/>
                              <a:pt x="0" y="7"/>
                              <a:pt x="0" y="15"/>
                            </a:cubicBezTo>
                            <a:cubicBezTo>
                              <a:pt x="0" y="23"/>
                              <a:pt x="7" y="29"/>
                              <a:pt x="15" y="29"/>
                            </a:cubicBezTo>
                            <a:cubicBezTo>
                              <a:pt x="44" y="29"/>
                              <a:pt x="44" y="29"/>
                              <a:pt x="44" y="29"/>
                            </a:cubicBezTo>
                            <a:cubicBezTo>
                              <a:pt x="51" y="29"/>
                              <a:pt x="58" y="23"/>
                              <a:pt x="58" y="15"/>
                            </a:cubicBezTo>
                            <a:cubicBezTo>
                              <a:pt x="58" y="7"/>
                              <a:pt x="51" y="0"/>
                              <a:pt x="44" y="0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2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cs typeface=""/>
                        </a:endParaRPr>
                      </a:p>
                    </p:txBody>
                  </p:sp>
                  <p:sp>
                    <p:nvSpPr>
                      <p:cNvPr id="2303" name="Freeform 35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625976" y="2478088"/>
                        <a:ext cx="52388" cy="25400"/>
                      </a:xfrm>
                      <a:custGeom>
                        <a:avLst/>
                        <a:gdLst>
                          <a:gd name="T0" fmla="*/ 43 w 58"/>
                          <a:gd name="T1" fmla="*/ 0 h 29"/>
                          <a:gd name="T2" fmla="*/ 15 w 58"/>
                          <a:gd name="T3" fmla="*/ 0 h 29"/>
                          <a:gd name="T4" fmla="*/ 0 w 58"/>
                          <a:gd name="T5" fmla="*/ 15 h 29"/>
                          <a:gd name="T6" fmla="*/ 15 w 58"/>
                          <a:gd name="T7" fmla="*/ 29 h 29"/>
                          <a:gd name="T8" fmla="*/ 43 w 58"/>
                          <a:gd name="T9" fmla="*/ 29 h 29"/>
                          <a:gd name="T10" fmla="*/ 58 w 58"/>
                          <a:gd name="T11" fmla="*/ 15 h 29"/>
                          <a:gd name="T12" fmla="*/ 43 w 58"/>
                          <a:gd name="T13" fmla="*/ 0 h 29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</a:cxnLst>
                        <a:rect l="0" t="0" r="r" b="b"/>
                        <a:pathLst>
                          <a:path w="58" h="29">
                            <a:moveTo>
                              <a:pt x="43" y="0"/>
                            </a:moveTo>
                            <a:cubicBezTo>
                              <a:pt x="15" y="0"/>
                              <a:pt x="15" y="0"/>
                              <a:pt x="15" y="0"/>
                            </a:cubicBezTo>
                            <a:cubicBezTo>
                              <a:pt x="7" y="0"/>
                              <a:pt x="0" y="7"/>
                              <a:pt x="0" y="15"/>
                            </a:cubicBezTo>
                            <a:cubicBezTo>
                              <a:pt x="0" y="23"/>
                              <a:pt x="7" y="29"/>
                              <a:pt x="15" y="29"/>
                            </a:cubicBezTo>
                            <a:cubicBezTo>
                              <a:pt x="43" y="29"/>
                              <a:pt x="43" y="29"/>
                              <a:pt x="43" y="29"/>
                            </a:cubicBezTo>
                            <a:cubicBezTo>
                              <a:pt x="51" y="29"/>
                              <a:pt x="58" y="23"/>
                              <a:pt x="58" y="15"/>
                            </a:cubicBezTo>
                            <a:cubicBezTo>
                              <a:pt x="58" y="7"/>
                              <a:pt x="51" y="0"/>
                              <a:pt x="43" y="0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2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cs typeface=""/>
                        </a:endParaRPr>
                      </a:p>
                    </p:txBody>
                  </p:sp>
                  <p:sp>
                    <p:nvSpPr>
                      <p:cNvPr id="2304" name="Freeform 38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859338" y="2473325"/>
                        <a:ext cx="52388" cy="30163"/>
                      </a:xfrm>
                      <a:custGeom>
                        <a:avLst/>
                        <a:gdLst>
                          <a:gd name="T0" fmla="*/ 39 w 58"/>
                          <a:gd name="T1" fmla="*/ 2 h 34"/>
                          <a:gd name="T2" fmla="*/ 14 w 58"/>
                          <a:gd name="T3" fmla="*/ 5 h 34"/>
                          <a:gd name="T4" fmla="*/ 0 w 58"/>
                          <a:gd name="T5" fmla="*/ 20 h 34"/>
                          <a:gd name="T6" fmla="*/ 14 w 58"/>
                          <a:gd name="T7" fmla="*/ 34 h 34"/>
                          <a:gd name="T8" fmla="*/ 14 w 58"/>
                          <a:gd name="T9" fmla="*/ 34 h 34"/>
                          <a:gd name="T10" fmla="*/ 46 w 58"/>
                          <a:gd name="T11" fmla="*/ 30 h 34"/>
                          <a:gd name="T12" fmla="*/ 56 w 58"/>
                          <a:gd name="T13" fmla="*/ 12 h 34"/>
                          <a:gd name="T14" fmla="*/ 39 w 58"/>
                          <a:gd name="T15" fmla="*/ 2 h 34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</a:cxnLst>
                        <a:rect l="0" t="0" r="r" b="b"/>
                        <a:pathLst>
                          <a:path w="58" h="34">
                            <a:moveTo>
                              <a:pt x="39" y="2"/>
                            </a:moveTo>
                            <a:cubicBezTo>
                              <a:pt x="31" y="4"/>
                              <a:pt x="22" y="5"/>
                              <a:pt x="14" y="5"/>
                            </a:cubicBezTo>
                            <a:cubicBezTo>
                              <a:pt x="6" y="5"/>
                              <a:pt x="0" y="12"/>
                              <a:pt x="0" y="20"/>
                            </a:cubicBezTo>
                            <a:cubicBezTo>
                              <a:pt x="0" y="28"/>
                              <a:pt x="6" y="34"/>
                              <a:pt x="14" y="34"/>
                            </a:cubicBezTo>
                            <a:cubicBezTo>
                              <a:pt x="14" y="34"/>
                              <a:pt x="14" y="34"/>
                              <a:pt x="14" y="34"/>
                            </a:cubicBezTo>
                            <a:cubicBezTo>
                              <a:pt x="25" y="34"/>
                              <a:pt x="36" y="32"/>
                              <a:pt x="46" y="30"/>
                            </a:cubicBezTo>
                            <a:cubicBezTo>
                              <a:pt x="54" y="28"/>
                              <a:pt x="58" y="20"/>
                              <a:pt x="56" y="12"/>
                            </a:cubicBezTo>
                            <a:cubicBezTo>
                              <a:pt x="55" y="5"/>
                              <a:pt x="47" y="0"/>
                              <a:pt x="39" y="2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2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cs typeface=""/>
                        </a:endParaRPr>
                      </a:p>
                    </p:txBody>
                  </p:sp>
                </p:grpSp>
                <p:sp>
                  <p:nvSpPr>
                    <p:cNvPr id="2281" name="Freeform 12"/>
                    <p:cNvSpPr>
                      <a:spLocks noEditPoints="1"/>
                    </p:cNvSpPr>
                    <p:nvPr/>
                  </p:nvSpPr>
                  <p:spPr bwMode="auto">
                    <a:xfrm>
                      <a:off x="5406483" y="2446478"/>
                      <a:ext cx="214941" cy="191168"/>
                    </a:xfrm>
                    <a:custGeom>
                      <a:avLst/>
                      <a:gdLst>
                        <a:gd name="T0" fmla="*/ 419 w 494"/>
                        <a:gd name="T1" fmla="*/ 299 h 448"/>
                        <a:gd name="T2" fmla="*/ 403 w 494"/>
                        <a:gd name="T3" fmla="*/ 301 h 448"/>
                        <a:gd name="T4" fmla="*/ 302 w 494"/>
                        <a:gd name="T5" fmla="*/ 126 h 448"/>
                        <a:gd name="T6" fmla="*/ 322 w 494"/>
                        <a:gd name="T7" fmla="*/ 75 h 448"/>
                        <a:gd name="T8" fmla="*/ 247 w 494"/>
                        <a:gd name="T9" fmla="*/ 0 h 448"/>
                        <a:gd name="T10" fmla="*/ 173 w 494"/>
                        <a:gd name="T11" fmla="*/ 75 h 448"/>
                        <a:gd name="T12" fmla="*/ 193 w 494"/>
                        <a:gd name="T13" fmla="*/ 126 h 448"/>
                        <a:gd name="T14" fmla="*/ 91 w 494"/>
                        <a:gd name="T15" fmla="*/ 301 h 448"/>
                        <a:gd name="T16" fmla="*/ 75 w 494"/>
                        <a:gd name="T17" fmla="*/ 299 h 448"/>
                        <a:gd name="T18" fmla="*/ 0 w 494"/>
                        <a:gd name="T19" fmla="*/ 373 h 448"/>
                        <a:gd name="T20" fmla="*/ 75 w 494"/>
                        <a:gd name="T21" fmla="*/ 448 h 448"/>
                        <a:gd name="T22" fmla="*/ 146 w 494"/>
                        <a:gd name="T23" fmla="*/ 395 h 448"/>
                        <a:gd name="T24" fmla="*/ 349 w 494"/>
                        <a:gd name="T25" fmla="*/ 395 h 448"/>
                        <a:gd name="T26" fmla="*/ 419 w 494"/>
                        <a:gd name="T27" fmla="*/ 448 h 448"/>
                        <a:gd name="T28" fmla="*/ 494 w 494"/>
                        <a:gd name="T29" fmla="*/ 373 h 448"/>
                        <a:gd name="T30" fmla="*/ 419 w 494"/>
                        <a:gd name="T31" fmla="*/ 299 h 448"/>
                        <a:gd name="T32" fmla="*/ 349 w 494"/>
                        <a:gd name="T33" fmla="*/ 351 h 448"/>
                        <a:gd name="T34" fmla="*/ 146 w 494"/>
                        <a:gd name="T35" fmla="*/ 351 h 448"/>
                        <a:gd name="T36" fmla="*/ 130 w 494"/>
                        <a:gd name="T37" fmla="*/ 323 h 448"/>
                        <a:gd name="T38" fmla="*/ 231 w 494"/>
                        <a:gd name="T39" fmla="*/ 148 h 448"/>
                        <a:gd name="T40" fmla="*/ 247 w 494"/>
                        <a:gd name="T41" fmla="*/ 150 h 448"/>
                        <a:gd name="T42" fmla="*/ 264 w 494"/>
                        <a:gd name="T43" fmla="*/ 148 h 448"/>
                        <a:gd name="T44" fmla="*/ 365 w 494"/>
                        <a:gd name="T45" fmla="*/ 323 h 448"/>
                        <a:gd name="T46" fmla="*/ 349 w 494"/>
                        <a:gd name="T47" fmla="*/ 351 h 44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</a:cxnLst>
                      <a:rect l="0" t="0" r="r" b="b"/>
                      <a:pathLst>
                        <a:path w="494" h="448">
                          <a:moveTo>
                            <a:pt x="419" y="299"/>
                          </a:moveTo>
                          <a:cubicBezTo>
                            <a:pt x="414" y="299"/>
                            <a:pt x="408" y="300"/>
                            <a:pt x="403" y="301"/>
                          </a:cubicBezTo>
                          <a:cubicBezTo>
                            <a:pt x="302" y="126"/>
                            <a:pt x="302" y="126"/>
                            <a:pt x="302" y="126"/>
                          </a:cubicBezTo>
                          <a:cubicBezTo>
                            <a:pt x="314" y="112"/>
                            <a:pt x="322" y="95"/>
                            <a:pt x="322" y="75"/>
                          </a:cubicBezTo>
                          <a:cubicBezTo>
                            <a:pt x="322" y="34"/>
                            <a:pt x="288" y="0"/>
                            <a:pt x="247" y="0"/>
                          </a:cubicBezTo>
                          <a:cubicBezTo>
                            <a:pt x="206" y="0"/>
                            <a:pt x="173" y="34"/>
                            <a:pt x="173" y="75"/>
                          </a:cubicBezTo>
                          <a:cubicBezTo>
                            <a:pt x="173" y="95"/>
                            <a:pt x="180" y="112"/>
                            <a:pt x="193" y="126"/>
                          </a:cubicBezTo>
                          <a:cubicBezTo>
                            <a:pt x="91" y="301"/>
                            <a:pt x="91" y="301"/>
                            <a:pt x="91" y="301"/>
                          </a:cubicBezTo>
                          <a:cubicBezTo>
                            <a:pt x="86" y="300"/>
                            <a:pt x="81" y="299"/>
                            <a:pt x="75" y="299"/>
                          </a:cubicBezTo>
                          <a:cubicBezTo>
                            <a:pt x="34" y="299"/>
                            <a:pt x="0" y="332"/>
                            <a:pt x="0" y="373"/>
                          </a:cubicBezTo>
                          <a:cubicBezTo>
                            <a:pt x="0" y="415"/>
                            <a:pt x="34" y="448"/>
                            <a:pt x="75" y="448"/>
                          </a:cubicBezTo>
                          <a:cubicBezTo>
                            <a:pt x="108" y="448"/>
                            <a:pt x="136" y="426"/>
                            <a:pt x="146" y="395"/>
                          </a:cubicBezTo>
                          <a:cubicBezTo>
                            <a:pt x="349" y="395"/>
                            <a:pt x="349" y="395"/>
                            <a:pt x="349" y="395"/>
                          </a:cubicBezTo>
                          <a:cubicBezTo>
                            <a:pt x="358" y="426"/>
                            <a:pt x="386" y="448"/>
                            <a:pt x="419" y="448"/>
                          </a:cubicBezTo>
                          <a:cubicBezTo>
                            <a:pt x="461" y="448"/>
                            <a:pt x="494" y="415"/>
                            <a:pt x="494" y="373"/>
                          </a:cubicBezTo>
                          <a:cubicBezTo>
                            <a:pt x="494" y="332"/>
                            <a:pt x="461" y="299"/>
                            <a:pt x="419" y="299"/>
                          </a:cubicBezTo>
                          <a:close/>
                          <a:moveTo>
                            <a:pt x="349" y="351"/>
                          </a:moveTo>
                          <a:cubicBezTo>
                            <a:pt x="146" y="351"/>
                            <a:pt x="146" y="351"/>
                            <a:pt x="146" y="351"/>
                          </a:cubicBezTo>
                          <a:cubicBezTo>
                            <a:pt x="142" y="341"/>
                            <a:pt x="137" y="331"/>
                            <a:pt x="130" y="323"/>
                          </a:cubicBezTo>
                          <a:cubicBezTo>
                            <a:pt x="231" y="148"/>
                            <a:pt x="231" y="148"/>
                            <a:pt x="231" y="148"/>
                          </a:cubicBezTo>
                          <a:cubicBezTo>
                            <a:pt x="236" y="149"/>
                            <a:pt x="242" y="150"/>
                            <a:pt x="247" y="150"/>
                          </a:cubicBezTo>
                          <a:cubicBezTo>
                            <a:pt x="253" y="150"/>
                            <a:pt x="258" y="149"/>
                            <a:pt x="264" y="148"/>
                          </a:cubicBezTo>
                          <a:cubicBezTo>
                            <a:pt x="365" y="323"/>
                            <a:pt x="365" y="323"/>
                            <a:pt x="365" y="323"/>
                          </a:cubicBezTo>
                          <a:cubicBezTo>
                            <a:pt x="358" y="331"/>
                            <a:pt x="352" y="341"/>
                            <a:pt x="349" y="351"/>
                          </a:cubicBezTo>
                          <a:close/>
                        </a:path>
                      </a:pathLst>
                    </a:custGeom>
                    <a:solidFill>
                      <a:sysClr val="window" lastClr="FFFFFF"/>
                    </a:solidFill>
                    <a:ln>
                      <a:noFill/>
                    </a:ln>
                    <a:ex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cs typeface=""/>
                      </a:endParaRPr>
                    </a:p>
                  </p:txBody>
                </p:sp>
              </p:grpSp>
            </p:grpSp>
            <p:grpSp>
              <p:nvGrpSpPr>
                <p:cNvPr id="2250" name="Group 2249"/>
                <p:cNvGrpSpPr/>
                <p:nvPr/>
              </p:nvGrpSpPr>
              <p:grpSpPr>
                <a:xfrm>
                  <a:off x="4052026" y="3274323"/>
                  <a:ext cx="309857" cy="268010"/>
                  <a:chOff x="5310724" y="2352924"/>
                  <a:chExt cx="398754" cy="374816"/>
                </a:xfrm>
              </p:grpSpPr>
              <p:sp>
                <p:nvSpPr>
                  <p:cNvPr id="2251" name="Rounded Rectangle 2250"/>
                  <p:cNvSpPr/>
                  <p:nvPr/>
                </p:nvSpPr>
                <p:spPr>
                  <a:xfrm>
                    <a:off x="5351561" y="2386601"/>
                    <a:ext cx="308105" cy="310923"/>
                  </a:xfrm>
                  <a:prstGeom prst="roundRect">
                    <a:avLst/>
                  </a:prstGeom>
                  <a:solidFill>
                    <a:srgbClr val="9BBB59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/>
                      <a:ea typeface=""/>
                      <a:cs typeface=""/>
                    </a:endParaRPr>
                  </a:p>
                </p:txBody>
              </p:sp>
              <p:grpSp>
                <p:nvGrpSpPr>
                  <p:cNvPr id="2252" name="Group 2251"/>
                  <p:cNvGrpSpPr/>
                  <p:nvPr/>
                </p:nvGrpSpPr>
                <p:grpSpPr>
                  <a:xfrm>
                    <a:off x="5310724" y="2352924"/>
                    <a:ext cx="398754" cy="374816"/>
                    <a:chOff x="5310724" y="2352924"/>
                    <a:chExt cx="398754" cy="374816"/>
                  </a:xfrm>
                </p:grpSpPr>
                <p:grpSp>
                  <p:nvGrpSpPr>
                    <p:cNvPr id="2253" name="Group 2252"/>
                    <p:cNvGrpSpPr/>
                    <p:nvPr/>
                  </p:nvGrpSpPr>
                  <p:grpSpPr>
                    <a:xfrm rot="5400000">
                      <a:off x="5322693" y="2340955"/>
                      <a:ext cx="374816" cy="398754"/>
                      <a:chOff x="4471988" y="1985963"/>
                      <a:chExt cx="527051" cy="517525"/>
                    </a:xfrm>
                  </p:grpSpPr>
                  <p:sp>
                    <p:nvSpPr>
                      <p:cNvPr id="2255" name="Freeform 13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471988" y="2117725"/>
                        <a:ext cx="25400" cy="50800"/>
                      </a:xfrm>
                      <a:custGeom>
                        <a:avLst/>
                        <a:gdLst>
                          <a:gd name="T0" fmla="*/ 14 w 29"/>
                          <a:gd name="T1" fmla="*/ 57 h 57"/>
                          <a:gd name="T2" fmla="*/ 29 w 29"/>
                          <a:gd name="T3" fmla="*/ 43 h 57"/>
                          <a:gd name="T4" fmla="*/ 29 w 29"/>
                          <a:gd name="T5" fmla="*/ 14 h 57"/>
                          <a:gd name="T6" fmla="*/ 14 w 29"/>
                          <a:gd name="T7" fmla="*/ 0 h 57"/>
                          <a:gd name="T8" fmla="*/ 0 w 29"/>
                          <a:gd name="T9" fmla="*/ 14 h 57"/>
                          <a:gd name="T10" fmla="*/ 0 w 29"/>
                          <a:gd name="T11" fmla="*/ 43 h 57"/>
                          <a:gd name="T12" fmla="*/ 14 w 29"/>
                          <a:gd name="T13" fmla="*/ 57 h 57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</a:cxnLst>
                        <a:rect l="0" t="0" r="r" b="b"/>
                        <a:pathLst>
                          <a:path w="29" h="57">
                            <a:moveTo>
                              <a:pt x="14" y="57"/>
                            </a:moveTo>
                            <a:cubicBezTo>
                              <a:pt x="22" y="57"/>
                              <a:pt x="29" y="51"/>
                              <a:pt x="29" y="43"/>
                            </a:cubicBezTo>
                            <a:cubicBezTo>
                              <a:pt x="29" y="14"/>
                              <a:pt x="29" y="14"/>
                              <a:pt x="29" y="14"/>
                            </a:cubicBezTo>
                            <a:cubicBezTo>
                              <a:pt x="29" y="6"/>
                              <a:pt x="22" y="0"/>
                              <a:pt x="14" y="0"/>
                            </a:cubicBezTo>
                            <a:cubicBezTo>
                              <a:pt x="7" y="0"/>
                              <a:pt x="0" y="6"/>
                              <a:pt x="0" y="14"/>
                            </a:cubicBezTo>
                            <a:cubicBezTo>
                              <a:pt x="0" y="43"/>
                              <a:pt x="0" y="43"/>
                              <a:pt x="0" y="43"/>
                            </a:cubicBezTo>
                            <a:cubicBezTo>
                              <a:pt x="0" y="51"/>
                              <a:pt x="7" y="57"/>
                              <a:pt x="14" y="57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2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cs typeface=""/>
                        </a:endParaRPr>
                      </a:p>
                    </p:txBody>
                  </p:sp>
                  <p:sp>
                    <p:nvSpPr>
                      <p:cNvPr id="2256" name="Freeform 14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471988" y="2271713"/>
                        <a:ext cx="25400" cy="52388"/>
                      </a:xfrm>
                      <a:custGeom>
                        <a:avLst/>
                        <a:gdLst>
                          <a:gd name="T0" fmla="*/ 14 w 29"/>
                          <a:gd name="T1" fmla="*/ 58 h 58"/>
                          <a:gd name="T2" fmla="*/ 29 w 29"/>
                          <a:gd name="T3" fmla="*/ 43 h 58"/>
                          <a:gd name="T4" fmla="*/ 29 w 29"/>
                          <a:gd name="T5" fmla="*/ 15 h 58"/>
                          <a:gd name="T6" fmla="*/ 14 w 29"/>
                          <a:gd name="T7" fmla="*/ 0 h 58"/>
                          <a:gd name="T8" fmla="*/ 0 w 29"/>
                          <a:gd name="T9" fmla="*/ 15 h 58"/>
                          <a:gd name="T10" fmla="*/ 0 w 29"/>
                          <a:gd name="T11" fmla="*/ 43 h 58"/>
                          <a:gd name="T12" fmla="*/ 14 w 29"/>
                          <a:gd name="T13" fmla="*/ 58 h 58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</a:cxnLst>
                        <a:rect l="0" t="0" r="r" b="b"/>
                        <a:pathLst>
                          <a:path w="29" h="58">
                            <a:moveTo>
                              <a:pt x="14" y="58"/>
                            </a:moveTo>
                            <a:cubicBezTo>
                              <a:pt x="22" y="58"/>
                              <a:pt x="29" y="51"/>
                              <a:pt x="29" y="43"/>
                            </a:cubicBezTo>
                            <a:cubicBezTo>
                              <a:pt x="29" y="15"/>
                              <a:pt x="29" y="15"/>
                              <a:pt x="29" y="15"/>
                            </a:cubicBezTo>
                            <a:cubicBezTo>
                              <a:pt x="29" y="7"/>
                              <a:pt x="22" y="0"/>
                              <a:pt x="14" y="0"/>
                            </a:cubicBezTo>
                            <a:cubicBezTo>
                              <a:pt x="7" y="0"/>
                              <a:pt x="0" y="7"/>
                              <a:pt x="0" y="15"/>
                            </a:cubicBezTo>
                            <a:cubicBezTo>
                              <a:pt x="0" y="43"/>
                              <a:pt x="0" y="43"/>
                              <a:pt x="0" y="43"/>
                            </a:cubicBezTo>
                            <a:cubicBezTo>
                              <a:pt x="0" y="51"/>
                              <a:pt x="7" y="58"/>
                              <a:pt x="14" y="58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2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cs typeface=""/>
                        </a:endParaRPr>
                      </a:p>
                    </p:txBody>
                  </p:sp>
                  <p:sp>
                    <p:nvSpPr>
                      <p:cNvPr id="2257" name="Freeform 15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487863" y="2422525"/>
                        <a:ext cx="44450" cy="47625"/>
                      </a:xfrm>
                      <a:custGeom>
                        <a:avLst/>
                        <a:gdLst>
                          <a:gd name="T0" fmla="*/ 29 w 50"/>
                          <a:gd name="T1" fmla="*/ 8 h 53"/>
                          <a:gd name="T2" fmla="*/ 9 w 50"/>
                          <a:gd name="T3" fmla="*/ 4 h 53"/>
                          <a:gd name="T4" fmla="*/ 4 w 50"/>
                          <a:gd name="T5" fmla="*/ 24 h 53"/>
                          <a:gd name="T6" fmla="*/ 24 w 50"/>
                          <a:gd name="T7" fmla="*/ 49 h 53"/>
                          <a:gd name="T8" fmla="*/ 34 w 50"/>
                          <a:gd name="T9" fmla="*/ 53 h 53"/>
                          <a:gd name="T10" fmla="*/ 45 w 50"/>
                          <a:gd name="T11" fmla="*/ 49 h 53"/>
                          <a:gd name="T12" fmla="*/ 45 w 50"/>
                          <a:gd name="T13" fmla="*/ 28 h 53"/>
                          <a:gd name="T14" fmla="*/ 29 w 50"/>
                          <a:gd name="T15" fmla="*/ 8 h 53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</a:cxnLst>
                        <a:rect l="0" t="0" r="r" b="b"/>
                        <a:pathLst>
                          <a:path w="50" h="53">
                            <a:moveTo>
                              <a:pt x="29" y="8"/>
                            </a:moveTo>
                            <a:cubicBezTo>
                              <a:pt x="24" y="2"/>
                              <a:pt x="15" y="0"/>
                              <a:pt x="9" y="4"/>
                            </a:cubicBezTo>
                            <a:cubicBezTo>
                              <a:pt x="2" y="8"/>
                              <a:pt x="0" y="17"/>
                              <a:pt x="4" y="24"/>
                            </a:cubicBezTo>
                            <a:cubicBezTo>
                              <a:pt x="10" y="33"/>
                              <a:pt x="17" y="41"/>
                              <a:pt x="24" y="49"/>
                            </a:cubicBezTo>
                            <a:cubicBezTo>
                              <a:pt x="27" y="51"/>
                              <a:pt x="31" y="53"/>
                              <a:pt x="34" y="53"/>
                            </a:cubicBezTo>
                            <a:cubicBezTo>
                              <a:pt x="38" y="53"/>
                              <a:pt x="42" y="51"/>
                              <a:pt x="45" y="49"/>
                            </a:cubicBezTo>
                            <a:cubicBezTo>
                              <a:pt x="50" y="43"/>
                              <a:pt x="50" y="34"/>
                              <a:pt x="45" y="28"/>
                            </a:cubicBezTo>
                            <a:cubicBezTo>
                              <a:pt x="39" y="22"/>
                              <a:pt x="33" y="15"/>
                              <a:pt x="29" y="8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2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cs typeface=""/>
                        </a:endParaRPr>
                      </a:p>
                    </p:txBody>
                  </p:sp>
                  <p:sp>
                    <p:nvSpPr>
                      <p:cNvPr id="2258" name="Freeform 16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471988" y="2193925"/>
                        <a:ext cx="25400" cy="52388"/>
                      </a:xfrm>
                      <a:custGeom>
                        <a:avLst/>
                        <a:gdLst>
                          <a:gd name="T0" fmla="*/ 14 w 29"/>
                          <a:gd name="T1" fmla="*/ 58 h 58"/>
                          <a:gd name="T2" fmla="*/ 29 w 29"/>
                          <a:gd name="T3" fmla="*/ 43 h 58"/>
                          <a:gd name="T4" fmla="*/ 29 w 29"/>
                          <a:gd name="T5" fmla="*/ 14 h 58"/>
                          <a:gd name="T6" fmla="*/ 14 w 29"/>
                          <a:gd name="T7" fmla="*/ 0 h 58"/>
                          <a:gd name="T8" fmla="*/ 0 w 29"/>
                          <a:gd name="T9" fmla="*/ 14 h 58"/>
                          <a:gd name="T10" fmla="*/ 0 w 29"/>
                          <a:gd name="T11" fmla="*/ 43 h 58"/>
                          <a:gd name="T12" fmla="*/ 14 w 29"/>
                          <a:gd name="T13" fmla="*/ 58 h 58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</a:cxnLst>
                        <a:rect l="0" t="0" r="r" b="b"/>
                        <a:pathLst>
                          <a:path w="29" h="58">
                            <a:moveTo>
                              <a:pt x="14" y="58"/>
                            </a:moveTo>
                            <a:cubicBezTo>
                              <a:pt x="22" y="58"/>
                              <a:pt x="29" y="51"/>
                              <a:pt x="29" y="43"/>
                            </a:cubicBezTo>
                            <a:cubicBezTo>
                              <a:pt x="29" y="14"/>
                              <a:pt x="29" y="14"/>
                              <a:pt x="29" y="14"/>
                            </a:cubicBezTo>
                            <a:cubicBezTo>
                              <a:pt x="29" y="6"/>
                              <a:pt x="22" y="0"/>
                              <a:pt x="14" y="0"/>
                            </a:cubicBezTo>
                            <a:cubicBezTo>
                              <a:pt x="7" y="0"/>
                              <a:pt x="0" y="6"/>
                              <a:pt x="0" y="14"/>
                            </a:cubicBezTo>
                            <a:cubicBezTo>
                              <a:pt x="0" y="43"/>
                              <a:pt x="0" y="43"/>
                              <a:pt x="0" y="43"/>
                            </a:cubicBezTo>
                            <a:cubicBezTo>
                              <a:pt x="0" y="51"/>
                              <a:pt x="7" y="58"/>
                              <a:pt x="14" y="58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2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cs typeface=""/>
                        </a:endParaRPr>
                      </a:p>
                    </p:txBody>
                  </p:sp>
                  <p:sp>
                    <p:nvSpPr>
                      <p:cNvPr id="2259" name="Freeform 17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830763" y="1985963"/>
                        <a:ext cx="50800" cy="26988"/>
                      </a:xfrm>
                      <a:custGeom>
                        <a:avLst/>
                        <a:gdLst>
                          <a:gd name="T0" fmla="*/ 15 w 57"/>
                          <a:gd name="T1" fmla="*/ 29 h 29"/>
                          <a:gd name="T2" fmla="*/ 44 w 57"/>
                          <a:gd name="T3" fmla="*/ 29 h 29"/>
                          <a:gd name="T4" fmla="*/ 57 w 57"/>
                          <a:gd name="T5" fmla="*/ 15 h 29"/>
                          <a:gd name="T6" fmla="*/ 43 w 57"/>
                          <a:gd name="T7" fmla="*/ 0 h 29"/>
                          <a:gd name="T8" fmla="*/ 15 w 57"/>
                          <a:gd name="T9" fmla="*/ 0 h 29"/>
                          <a:gd name="T10" fmla="*/ 0 w 57"/>
                          <a:gd name="T11" fmla="*/ 15 h 29"/>
                          <a:gd name="T12" fmla="*/ 15 w 57"/>
                          <a:gd name="T13" fmla="*/ 29 h 29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</a:cxnLst>
                        <a:rect l="0" t="0" r="r" b="b"/>
                        <a:pathLst>
                          <a:path w="57" h="29">
                            <a:moveTo>
                              <a:pt x="15" y="29"/>
                            </a:moveTo>
                            <a:cubicBezTo>
                              <a:pt x="44" y="29"/>
                              <a:pt x="44" y="29"/>
                              <a:pt x="44" y="29"/>
                            </a:cubicBezTo>
                            <a:cubicBezTo>
                              <a:pt x="51" y="29"/>
                              <a:pt x="57" y="23"/>
                              <a:pt x="57" y="15"/>
                            </a:cubicBezTo>
                            <a:cubicBezTo>
                              <a:pt x="57" y="7"/>
                              <a:pt x="50" y="0"/>
                              <a:pt x="43" y="0"/>
                            </a:cubicBezTo>
                            <a:cubicBezTo>
                              <a:pt x="15" y="0"/>
                              <a:pt x="15" y="0"/>
                              <a:pt x="15" y="0"/>
                            </a:cubicBezTo>
                            <a:cubicBezTo>
                              <a:pt x="7" y="0"/>
                              <a:pt x="0" y="7"/>
                              <a:pt x="0" y="15"/>
                            </a:cubicBezTo>
                            <a:cubicBezTo>
                              <a:pt x="0" y="23"/>
                              <a:pt x="7" y="29"/>
                              <a:pt x="15" y="29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2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cs typeface=""/>
                        </a:endParaRPr>
                      </a:p>
                    </p:txBody>
                  </p:sp>
                  <p:sp>
                    <p:nvSpPr>
                      <p:cNvPr id="2260" name="Freeform 18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905376" y="1997075"/>
                        <a:ext cx="50800" cy="41275"/>
                      </a:xfrm>
                      <a:custGeom>
                        <a:avLst/>
                        <a:gdLst>
                          <a:gd name="T0" fmla="*/ 10 w 56"/>
                          <a:gd name="T1" fmla="*/ 30 h 47"/>
                          <a:gd name="T2" fmla="*/ 31 w 56"/>
                          <a:gd name="T3" fmla="*/ 43 h 47"/>
                          <a:gd name="T4" fmla="*/ 40 w 56"/>
                          <a:gd name="T5" fmla="*/ 47 h 47"/>
                          <a:gd name="T6" fmla="*/ 51 w 56"/>
                          <a:gd name="T7" fmla="*/ 41 h 47"/>
                          <a:gd name="T8" fmla="*/ 49 w 56"/>
                          <a:gd name="T9" fmla="*/ 21 h 47"/>
                          <a:gd name="T10" fmla="*/ 22 w 56"/>
                          <a:gd name="T11" fmla="*/ 4 h 47"/>
                          <a:gd name="T12" fmla="*/ 3 w 56"/>
                          <a:gd name="T13" fmla="*/ 11 h 47"/>
                          <a:gd name="T14" fmla="*/ 10 w 56"/>
                          <a:gd name="T15" fmla="*/ 30 h 47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</a:cxnLst>
                        <a:rect l="0" t="0" r="r" b="b"/>
                        <a:pathLst>
                          <a:path w="56" h="47">
                            <a:moveTo>
                              <a:pt x="10" y="30"/>
                            </a:moveTo>
                            <a:cubicBezTo>
                              <a:pt x="17" y="33"/>
                              <a:pt x="25" y="38"/>
                              <a:pt x="31" y="43"/>
                            </a:cubicBezTo>
                            <a:cubicBezTo>
                              <a:pt x="34" y="46"/>
                              <a:pt x="37" y="47"/>
                              <a:pt x="40" y="47"/>
                            </a:cubicBezTo>
                            <a:cubicBezTo>
                              <a:pt x="44" y="47"/>
                              <a:pt x="49" y="45"/>
                              <a:pt x="51" y="41"/>
                            </a:cubicBezTo>
                            <a:cubicBezTo>
                              <a:pt x="56" y="35"/>
                              <a:pt x="55" y="26"/>
                              <a:pt x="49" y="21"/>
                            </a:cubicBezTo>
                            <a:cubicBezTo>
                              <a:pt x="41" y="14"/>
                              <a:pt x="32" y="9"/>
                              <a:pt x="22" y="4"/>
                            </a:cubicBezTo>
                            <a:cubicBezTo>
                              <a:pt x="15" y="0"/>
                              <a:pt x="7" y="3"/>
                              <a:pt x="3" y="11"/>
                            </a:cubicBezTo>
                            <a:cubicBezTo>
                              <a:pt x="0" y="18"/>
                              <a:pt x="3" y="26"/>
                              <a:pt x="10" y="30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2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cs typeface=""/>
                        </a:endParaRPr>
                      </a:p>
                    </p:txBody>
                  </p:sp>
                  <p:sp>
                    <p:nvSpPr>
                      <p:cNvPr id="2261" name="Freeform 19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476751" y="2039938"/>
                        <a:ext cx="39688" cy="52388"/>
                      </a:xfrm>
                      <a:custGeom>
                        <a:avLst/>
                        <a:gdLst>
                          <a:gd name="T0" fmla="*/ 12 w 45"/>
                          <a:gd name="T1" fmla="*/ 56 h 57"/>
                          <a:gd name="T2" fmla="*/ 16 w 45"/>
                          <a:gd name="T3" fmla="*/ 57 h 57"/>
                          <a:gd name="T4" fmla="*/ 30 w 45"/>
                          <a:gd name="T5" fmla="*/ 47 h 57"/>
                          <a:gd name="T6" fmla="*/ 41 w 45"/>
                          <a:gd name="T7" fmla="*/ 24 h 57"/>
                          <a:gd name="T8" fmla="*/ 36 w 45"/>
                          <a:gd name="T9" fmla="*/ 4 h 57"/>
                          <a:gd name="T10" fmla="*/ 16 w 45"/>
                          <a:gd name="T11" fmla="*/ 9 h 57"/>
                          <a:gd name="T12" fmla="*/ 3 w 45"/>
                          <a:gd name="T13" fmla="*/ 38 h 57"/>
                          <a:gd name="T14" fmla="*/ 12 w 45"/>
                          <a:gd name="T15" fmla="*/ 56 h 57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</a:cxnLst>
                        <a:rect l="0" t="0" r="r" b="b"/>
                        <a:pathLst>
                          <a:path w="45" h="57">
                            <a:moveTo>
                              <a:pt x="12" y="56"/>
                            </a:moveTo>
                            <a:cubicBezTo>
                              <a:pt x="13" y="57"/>
                              <a:pt x="15" y="57"/>
                              <a:pt x="16" y="57"/>
                            </a:cubicBezTo>
                            <a:cubicBezTo>
                              <a:pt x="22" y="57"/>
                              <a:pt x="28" y="53"/>
                              <a:pt x="30" y="47"/>
                            </a:cubicBezTo>
                            <a:cubicBezTo>
                              <a:pt x="33" y="39"/>
                              <a:pt x="36" y="32"/>
                              <a:pt x="41" y="24"/>
                            </a:cubicBezTo>
                            <a:cubicBezTo>
                              <a:pt x="45" y="17"/>
                              <a:pt x="43" y="9"/>
                              <a:pt x="36" y="4"/>
                            </a:cubicBezTo>
                            <a:cubicBezTo>
                              <a:pt x="29" y="0"/>
                              <a:pt x="21" y="2"/>
                              <a:pt x="16" y="9"/>
                            </a:cubicBezTo>
                            <a:cubicBezTo>
                              <a:pt x="11" y="18"/>
                              <a:pt x="6" y="28"/>
                              <a:pt x="3" y="38"/>
                            </a:cubicBezTo>
                            <a:cubicBezTo>
                              <a:pt x="0" y="45"/>
                              <a:pt x="4" y="54"/>
                              <a:pt x="12" y="56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2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cs typeface=""/>
                        </a:endParaRPr>
                      </a:p>
                    </p:txBody>
                  </p:sp>
                  <p:sp>
                    <p:nvSpPr>
                      <p:cNvPr id="2262" name="Freeform 20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522788" y="1992313"/>
                        <a:ext cx="52388" cy="39688"/>
                      </a:xfrm>
                      <a:custGeom>
                        <a:avLst/>
                        <a:gdLst>
                          <a:gd name="T0" fmla="*/ 55 w 58"/>
                          <a:gd name="T1" fmla="*/ 11 h 43"/>
                          <a:gd name="T2" fmla="*/ 37 w 58"/>
                          <a:gd name="T3" fmla="*/ 2 h 43"/>
                          <a:gd name="T4" fmla="*/ 9 w 58"/>
                          <a:gd name="T5" fmla="*/ 17 h 43"/>
                          <a:gd name="T6" fmla="*/ 4 w 58"/>
                          <a:gd name="T7" fmla="*/ 37 h 43"/>
                          <a:gd name="T8" fmla="*/ 16 w 58"/>
                          <a:gd name="T9" fmla="*/ 43 h 43"/>
                          <a:gd name="T10" fmla="*/ 24 w 58"/>
                          <a:gd name="T11" fmla="*/ 41 h 43"/>
                          <a:gd name="T12" fmla="*/ 47 w 58"/>
                          <a:gd name="T13" fmla="*/ 29 h 43"/>
                          <a:gd name="T14" fmla="*/ 55 w 58"/>
                          <a:gd name="T15" fmla="*/ 11 h 43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</a:cxnLst>
                        <a:rect l="0" t="0" r="r" b="b"/>
                        <a:pathLst>
                          <a:path w="58" h="43">
                            <a:moveTo>
                              <a:pt x="55" y="11"/>
                            </a:moveTo>
                            <a:cubicBezTo>
                              <a:pt x="53" y="3"/>
                              <a:pt x="44" y="0"/>
                              <a:pt x="37" y="2"/>
                            </a:cubicBezTo>
                            <a:cubicBezTo>
                              <a:pt x="27" y="6"/>
                              <a:pt x="17" y="11"/>
                              <a:pt x="9" y="17"/>
                            </a:cubicBezTo>
                            <a:cubicBezTo>
                              <a:pt x="2" y="21"/>
                              <a:pt x="0" y="30"/>
                              <a:pt x="4" y="37"/>
                            </a:cubicBezTo>
                            <a:cubicBezTo>
                              <a:pt x="7" y="41"/>
                              <a:pt x="12" y="43"/>
                              <a:pt x="16" y="43"/>
                            </a:cubicBezTo>
                            <a:cubicBezTo>
                              <a:pt x="19" y="43"/>
                              <a:pt x="22" y="43"/>
                              <a:pt x="24" y="41"/>
                            </a:cubicBezTo>
                            <a:cubicBezTo>
                              <a:pt x="31" y="36"/>
                              <a:pt x="39" y="32"/>
                              <a:pt x="47" y="29"/>
                            </a:cubicBezTo>
                            <a:cubicBezTo>
                              <a:pt x="54" y="27"/>
                              <a:pt x="58" y="18"/>
                              <a:pt x="55" y="11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2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cs typeface=""/>
                        </a:endParaRPr>
                      </a:p>
                    </p:txBody>
                  </p:sp>
                  <p:sp>
                    <p:nvSpPr>
                      <p:cNvPr id="2263" name="Freeform 21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959351" y="2051050"/>
                        <a:ext cx="36513" cy="52388"/>
                      </a:xfrm>
                      <a:custGeom>
                        <a:avLst/>
                        <a:gdLst>
                          <a:gd name="T0" fmla="*/ 13 w 42"/>
                          <a:gd name="T1" fmla="*/ 47 h 58"/>
                          <a:gd name="T2" fmla="*/ 27 w 42"/>
                          <a:gd name="T3" fmla="*/ 58 h 58"/>
                          <a:gd name="T4" fmla="*/ 30 w 42"/>
                          <a:gd name="T5" fmla="*/ 57 h 58"/>
                          <a:gd name="T6" fmla="*/ 41 w 42"/>
                          <a:gd name="T7" fmla="*/ 40 h 58"/>
                          <a:gd name="T8" fmla="*/ 30 w 42"/>
                          <a:gd name="T9" fmla="*/ 10 h 58"/>
                          <a:gd name="T10" fmla="*/ 11 w 42"/>
                          <a:gd name="T11" fmla="*/ 4 h 58"/>
                          <a:gd name="T12" fmla="*/ 4 w 42"/>
                          <a:gd name="T13" fmla="*/ 23 h 58"/>
                          <a:gd name="T14" fmla="*/ 13 w 42"/>
                          <a:gd name="T15" fmla="*/ 47 h 58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</a:cxnLst>
                        <a:rect l="0" t="0" r="r" b="b"/>
                        <a:pathLst>
                          <a:path w="42" h="58">
                            <a:moveTo>
                              <a:pt x="13" y="47"/>
                            </a:moveTo>
                            <a:cubicBezTo>
                              <a:pt x="14" y="53"/>
                              <a:pt x="20" y="58"/>
                              <a:pt x="27" y="58"/>
                            </a:cubicBezTo>
                            <a:cubicBezTo>
                              <a:pt x="28" y="58"/>
                              <a:pt x="29" y="58"/>
                              <a:pt x="30" y="57"/>
                            </a:cubicBezTo>
                            <a:cubicBezTo>
                              <a:pt x="38" y="56"/>
                              <a:pt x="42" y="48"/>
                              <a:pt x="41" y="40"/>
                            </a:cubicBezTo>
                            <a:cubicBezTo>
                              <a:pt x="38" y="30"/>
                              <a:pt x="35" y="20"/>
                              <a:pt x="30" y="10"/>
                            </a:cubicBezTo>
                            <a:cubicBezTo>
                              <a:pt x="26" y="3"/>
                              <a:pt x="18" y="0"/>
                              <a:pt x="11" y="4"/>
                            </a:cubicBezTo>
                            <a:cubicBezTo>
                              <a:pt x="3" y="7"/>
                              <a:pt x="0" y="16"/>
                              <a:pt x="4" y="23"/>
                            </a:cubicBezTo>
                            <a:cubicBezTo>
                              <a:pt x="8" y="31"/>
                              <a:pt x="11" y="39"/>
                              <a:pt x="13" y="47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2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cs typeface=""/>
                        </a:endParaRPr>
                      </a:p>
                    </p:txBody>
                  </p:sp>
                  <p:sp>
                    <p:nvSpPr>
                      <p:cNvPr id="2264" name="Freeform 22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598988" y="1985963"/>
                        <a:ext cx="52388" cy="26988"/>
                      </a:xfrm>
                      <a:custGeom>
                        <a:avLst/>
                        <a:gdLst>
                          <a:gd name="T0" fmla="*/ 14 w 58"/>
                          <a:gd name="T1" fmla="*/ 29 h 29"/>
                          <a:gd name="T2" fmla="*/ 43 w 58"/>
                          <a:gd name="T3" fmla="*/ 29 h 29"/>
                          <a:gd name="T4" fmla="*/ 58 w 58"/>
                          <a:gd name="T5" fmla="*/ 15 h 29"/>
                          <a:gd name="T6" fmla="*/ 43 w 58"/>
                          <a:gd name="T7" fmla="*/ 0 h 29"/>
                          <a:gd name="T8" fmla="*/ 14 w 58"/>
                          <a:gd name="T9" fmla="*/ 0 h 29"/>
                          <a:gd name="T10" fmla="*/ 0 w 58"/>
                          <a:gd name="T11" fmla="*/ 15 h 29"/>
                          <a:gd name="T12" fmla="*/ 14 w 58"/>
                          <a:gd name="T13" fmla="*/ 29 h 29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</a:cxnLst>
                        <a:rect l="0" t="0" r="r" b="b"/>
                        <a:pathLst>
                          <a:path w="58" h="29">
                            <a:moveTo>
                              <a:pt x="14" y="29"/>
                            </a:moveTo>
                            <a:cubicBezTo>
                              <a:pt x="43" y="29"/>
                              <a:pt x="43" y="29"/>
                              <a:pt x="43" y="29"/>
                            </a:cubicBezTo>
                            <a:cubicBezTo>
                              <a:pt x="51" y="29"/>
                              <a:pt x="58" y="23"/>
                              <a:pt x="58" y="15"/>
                            </a:cubicBezTo>
                            <a:cubicBezTo>
                              <a:pt x="58" y="7"/>
                              <a:pt x="51" y="0"/>
                              <a:pt x="43" y="0"/>
                            </a:cubicBezTo>
                            <a:cubicBezTo>
                              <a:pt x="14" y="0"/>
                              <a:pt x="14" y="0"/>
                              <a:pt x="14" y="0"/>
                            </a:cubicBezTo>
                            <a:cubicBezTo>
                              <a:pt x="6" y="0"/>
                              <a:pt x="0" y="7"/>
                              <a:pt x="0" y="15"/>
                            </a:cubicBezTo>
                            <a:cubicBezTo>
                              <a:pt x="0" y="23"/>
                              <a:pt x="6" y="29"/>
                              <a:pt x="14" y="29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2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cs typeface=""/>
                        </a:endParaRPr>
                      </a:p>
                    </p:txBody>
                  </p:sp>
                  <p:sp>
                    <p:nvSpPr>
                      <p:cNvPr id="2265" name="Freeform 23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676776" y="1985963"/>
                        <a:ext cx="50800" cy="26988"/>
                      </a:xfrm>
                      <a:custGeom>
                        <a:avLst/>
                        <a:gdLst>
                          <a:gd name="T0" fmla="*/ 15 w 58"/>
                          <a:gd name="T1" fmla="*/ 29 h 29"/>
                          <a:gd name="T2" fmla="*/ 43 w 58"/>
                          <a:gd name="T3" fmla="*/ 29 h 29"/>
                          <a:gd name="T4" fmla="*/ 58 w 58"/>
                          <a:gd name="T5" fmla="*/ 15 h 29"/>
                          <a:gd name="T6" fmla="*/ 43 w 58"/>
                          <a:gd name="T7" fmla="*/ 0 h 29"/>
                          <a:gd name="T8" fmla="*/ 15 w 58"/>
                          <a:gd name="T9" fmla="*/ 0 h 29"/>
                          <a:gd name="T10" fmla="*/ 0 w 58"/>
                          <a:gd name="T11" fmla="*/ 15 h 29"/>
                          <a:gd name="T12" fmla="*/ 15 w 58"/>
                          <a:gd name="T13" fmla="*/ 29 h 29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</a:cxnLst>
                        <a:rect l="0" t="0" r="r" b="b"/>
                        <a:pathLst>
                          <a:path w="58" h="29">
                            <a:moveTo>
                              <a:pt x="15" y="29"/>
                            </a:moveTo>
                            <a:cubicBezTo>
                              <a:pt x="43" y="29"/>
                              <a:pt x="43" y="29"/>
                              <a:pt x="43" y="29"/>
                            </a:cubicBezTo>
                            <a:cubicBezTo>
                              <a:pt x="51" y="29"/>
                              <a:pt x="58" y="23"/>
                              <a:pt x="58" y="15"/>
                            </a:cubicBezTo>
                            <a:cubicBezTo>
                              <a:pt x="58" y="7"/>
                              <a:pt x="51" y="0"/>
                              <a:pt x="43" y="0"/>
                            </a:cubicBezTo>
                            <a:cubicBezTo>
                              <a:pt x="15" y="0"/>
                              <a:pt x="15" y="0"/>
                              <a:pt x="15" y="0"/>
                            </a:cubicBezTo>
                            <a:cubicBezTo>
                              <a:pt x="7" y="0"/>
                              <a:pt x="0" y="7"/>
                              <a:pt x="0" y="15"/>
                            </a:cubicBezTo>
                            <a:cubicBezTo>
                              <a:pt x="0" y="23"/>
                              <a:pt x="7" y="29"/>
                              <a:pt x="15" y="29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2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cs typeface=""/>
                        </a:endParaRPr>
                      </a:p>
                    </p:txBody>
                  </p:sp>
                  <p:sp>
                    <p:nvSpPr>
                      <p:cNvPr id="2266" name="Freeform 24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752976" y="1985963"/>
                        <a:ext cx="52388" cy="26988"/>
                      </a:xfrm>
                      <a:custGeom>
                        <a:avLst/>
                        <a:gdLst>
                          <a:gd name="T0" fmla="*/ 15 w 58"/>
                          <a:gd name="T1" fmla="*/ 29 h 29"/>
                          <a:gd name="T2" fmla="*/ 43 w 58"/>
                          <a:gd name="T3" fmla="*/ 29 h 29"/>
                          <a:gd name="T4" fmla="*/ 58 w 58"/>
                          <a:gd name="T5" fmla="*/ 15 h 29"/>
                          <a:gd name="T6" fmla="*/ 43 w 58"/>
                          <a:gd name="T7" fmla="*/ 0 h 29"/>
                          <a:gd name="T8" fmla="*/ 15 w 58"/>
                          <a:gd name="T9" fmla="*/ 0 h 29"/>
                          <a:gd name="T10" fmla="*/ 0 w 58"/>
                          <a:gd name="T11" fmla="*/ 15 h 29"/>
                          <a:gd name="T12" fmla="*/ 15 w 58"/>
                          <a:gd name="T13" fmla="*/ 29 h 29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</a:cxnLst>
                        <a:rect l="0" t="0" r="r" b="b"/>
                        <a:pathLst>
                          <a:path w="58" h="29">
                            <a:moveTo>
                              <a:pt x="15" y="29"/>
                            </a:moveTo>
                            <a:cubicBezTo>
                              <a:pt x="43" y="29"/>
                              <a:pt x="43" y="29"/>
                              <a:pt x="43" y="29"/>
                            </a:cubicBezTo>
                            <a:cubicBezTo>
                              <a:pt x="51" y="29"/>
                              <a:pt x="58" y="23"/>
                              <a:pt x="58" y="15"/>
                            </a:cubicBezTo>
                            <a:cubicBezTo>
                              <a:pt x="58" y="7"/>
                              <a:pt x="51" y="0"/>
                              <a:pt x="43" y="0"/>
                            </a:cubicBezTo>
                            <a:cubicBezTo>
                              <a:pt x="15" y="0"/>
                              <a:pt x="15" y="0"/>
                              <a:pt x="15" y="0"/>
                            </a:cubicBezTo>
                            <a:cubicBezTo>
                              <a:pt x="7" y="0"/>
                              <a:pt x="0" y="7"/>
                              <a:pt x="0" y="15"/>
                            </a:cubicBezTo>
                            <a:cubicBezTo>
                              <a:pt x="0" y="23"/>
                              <a:pt x="7" y="29"/>
                              <a:pt x="15" y="29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2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cs typeface=""/>
                        </a:endParaRPr>
                      </a:p>
                    </p:txBody>
                  </p:sp>
                  <p:sp>
                    <p:nvSpPr>
                      <p:cNvPr id="2267" name="Freeform 25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471988" y="2349500"/>
                        <a:ext cx="26988" cy="52388"/>
                      </a:xfrm>
                      <a:custGeom>
                        <a:avLst/>
                        <a:gdLst>
                          <a:gd name="T0" fmla="*/ 30 w 31"/>
                          <a:gd name="T1" fmla="*/ 42 h 58"/>
                          <a:gd name="T2" fmla="*/ 29 w 31"/>
                          <a:gd name="T3" fmla="*/ 28 h 58"/>
                          <a:gd name="T4" fmla="*/ 29 w 31"/>
                          <a:gd name="T5" fmla="*/ 15 h 58"/>
                          <a:gd name="T6" fmla="*/ 14 w 31"/>
                          <a:gd name="T7" fmla="*/ 0 h 58"/>
                          <a:gd name="T8" fmla="*/ 0 w 31"/>
                          <a:gd name="T9" fmla="*/ 15 h 58"/>
                          <a:gd name="T10" fmla="*/ 0 w 31"/>
                          <a:gd name="T11" fmla="*/ 28 h 58"/>
                          <a:gd name="T12" fmla="*/ 1 w 31"/>
                          <a:gd name="T13" fmla="*/ 45 h 58"/>
                          <a:gd name="T14" fmla="*/ 15 w 31"/>
                          <a:gd name="T15" fmla="*/ 58 h 58"/>
                          <a:gd name="T16" fmla="*/ 17 w 31"/>
                          <a:gd name="T17" fmla="*/ 58 h 58"/>
                          <a:gd name="T18" fmla="*/ 30 w 31"/>
                          <a:gd name="T19" fmla="*/ 42 h 58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</a:cxnLst>
                        <a:rect l="0" t="0" r="r" b="b"/>
                        <a:pathLst>
                          <a:path w="31" h="58">
                            <a:moveTo>
                              <a:pt x="30" y="42"/>
                            </a:moveTo>
                            <a:cubicBezTo>
                              <a:pt x="29" y="37"/>
                              <a:pt x="29" y="33"/>
                              <a:pt x="29" y="28"/>
                            </a:cubicBezTo>
                            <a:cubicBezTo>
                              <a:pt x="29" y="15"/>
                              <a:pt x="29" y="15"/>
                              <a:pt x="29" y="15"/>
                            </a:cubicBezTo>
                            <a:cubicBezTo>
                              <a:pt x="29" y="7"/>
                              <a:pt x="22" y="0"/>
                              <a:pt x="14" y="0"/>
                            </a:cubicBezTo>
                            <a:cubicBezTo>
                              <a:pt x="7" y="0"/>
                              <a:pt x="0" y="7"/>
                              <a:pt x="0" y="15"/>
                            </a:cubicBezTo>
                            <a:cubicBezTo>
                              <a:pt x="0" y="28"/>
                              <a:pt x="0" y="28"/>
                              <a:pt x="0" y="28"/>
                            </a:cubicBezTo>
                            <a:cubicBezTo>
                              <a:pt x="0" y="34"/>
                              <a:pt x="0" y="39"/>
                              <a:pt x="1" y="45"/>
                            </a:cubicBezTo>
                            <a:cubicBezTo>
                              <a:pt x="2" y="52"/>
                              <a:pt x="8" y="58"/>
                              <a:pt x="15" y="58"/>
                            </a:cubicBezTo>
                            <a:cubicBezTo>
                              <a:pt x="16" y="58"/>
                              <a:pt x="17" y="58"/>
                              <a:pt x="17" y="58"/>
                            </a:cubicBezTo>
                            <a:cubicBezTo>
                              <a:pt x="25" y="57"/>
                              <a:pt x="31" y="50"/>
                              <a:pt x="30" y="42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2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cs typeface=""/>
                        </a:endParaRPr>
                      </a:p>
                    </p:txBody>
                  </p:sp>
                  <p:sp>
                    <p:nvSpPr>
                      <p:cNvPr id="2268" name="Freeform 26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973638" y="2282825"/>
                        <a:ext cx="25400" cy="52388"/>
                      </a:xfrm>
                      <a:custGeom>
                        <a:avLst/>
                        <a:gdLst>
                          <a:gd name="T0" fmla="*/ 14 w 29"/>
                          <a:gd name="T1" fmla="*/ 0 h 58"/>
                          <a:gd name="T2" fmla="*/ 0 w 29"/>
                          <a:gd name="T3" fmla="*/ 15 h 58"/>
                          <a:gd name="T4" fmla="*/ 0 w 29"/>
                          <a:gd name="T5" fmla="*/ 44 h 58"/>
                          <a:gd name="T6" fmla="*/ 14 w 29"/>
                          <a:gd name="T7" fmla="*/ 58 h 58"/>
                          <a:gd name="T8" fmla="*/ 29 w 29"/>
                          <a:gd name="T9" fmla="*/ 44 h 58"/>
                          <a:gd name="T10" fmla="*/ 29 w 29"/>
                          <a:gd name="T11" fmla="*/ 15 h 58"/>
                          <a:gd name="T12" fmla="*/ 14 w 29"/>
                          <a:gd name="T13" fmla="*/ 0 h 58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</a:cxnLst>
                        <a:rect l="0" t="0" r="r" b="b"/>
                        <a:pathLst>
                          <a:path w="29" h="58">
                            <a:moveTo>
                              <a:pt x="14" y="0"/>
                            </a:moveTo>
                            <a:cubicBezTo>
                              <a:pt x="6" y="0"/>
                              <a:pt x="0" y="7"/>
                              <a:pt x="0" y="15"/>
                            </a:cubicBezTo>
                            <a:cubicBezTo>
                              <a:pt x="0" y="44"/>
                              <a:pt x="0" y="44"/>
                              <a:pt x="0" y="44"/>
                            </a:cubicBezTo>
                            <a:cubicBezTo>
                              <a:pt x="0" y="52"/>
                              <a:pt x="6" y="58"/>
                              <a:pt x="14" y="58"/>
                            </a:cubicBezTo>
                            <a:cubicBezTo>
                              <a:pt x="22" y="58"/>
                              <a:pt x="29" y="52"/>
                              <a:pt x="29" y="44"/>
                            </a:cubicBezTo>
                            <a:cubicBezTo>
                              <a:pt x="29" y="15"/>
                              <a:pt x="29" y="15"/>
                              <a:pt x="29" y="15"/>
                            </a:cubicBezTo>
                            <a:cubicBezTo>
                              <a:pt x="29" y="7"/>
                              <a:pt x="22" y="0"/>
                              <a:pt x="14" y="0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2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cs typeface=""/>
                        </a:endParaRPr>
                      </a:p>
                    </p:txBody>
                  </p:sp>
                  <p:sp>
                    <p:nvSpPr>
                      <p:cNvPr id="2269" name="Freeform 28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927601" y="2432050"/>
                        <a:ext cx="47625" cy="46038"/>
                      </a:xfrm>
                      <a:custGeom>
                        <a:avLst/>
                        <a:gdLst>
                          <a:gd name="T0" fmla="*/ 25 w 53"/>
                          <a:gd name="T1" fmla="*/ 7 h 51"/>
                          <a:gd name="T2" fmla="*/ 7 w 53"/>
                          <a:gd name="T3" fmla="*/ 25 h 51"/>
                          <a:gd name="T4" fmla="*/ 5 w 53"/>
                          <a:gd name="T5" fmla="*/ 45 h 51"/>
                          <a:gd name="T6" fmla="*/ 16 w 53"/>
                          <a:gd name="T7" fmla="*/ 51 h 51"/>
                          <a:gd name="T8" fmla="*/ 25 w 53"/>
                          <a:gd name="T9" fmla="*/ 47 h 51"/>
                          <a:gd name="T10" fmla="*/ 48 w 53"/>
                          <a:gd name="T11" fmla="*/ 25 h 51"/>
                          <a:gd name="T12" fmla="*/ 45 w 53"/>
                          <a:gd name="T13" fmla="*/ 5 h 51"/>
                          <a:gd name="T14" fmla="*/ 25 w 53"/>
                          <a:gd name="T15" fmla="*/ 7 h 51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</a:cxnLst>
                        <a:rect l="0" t="0" r="r" b="b"/>
                        <a:pathLst>
                          <a:path w="53" h="51">
                            <a:moveTo>
                              <a:pt x="25" y="7"/>
                            </a:moveTo>
                            <a:cubicBezTo>
                              <a:pt x="20" y="14"/>
                              <a:pt x="14" y="20"/>
                              <a:pt x="7" y="25"/>
                            </a:cubicBezTo>
                            <a:cubicBezTo>
                              <a:pt x="1" y="30"/>
                              <a:pt x="0" y="39"/>
                              <a:pt x="5" y="45"/>
                            </a:cubicBezTo>
                            <a:cubicBezTo>
                              <a:pt x="8" y="49"/>
                              <a:pt x="12" y="51"/>
                              <a:pt x="16" y="51"/>
                            </a:cubicBezTo>
                            <a:cubicBezTo>
                              <a:pt x="20" y="51"/>
                              <a:pt x="23" y="50"/>
                              <a:pt x="25" y="47"/>
                            </a:cubicBezTo>
                            <a:cubicBezTo>
                              <a:pt x="34" y="41"/>
                              <a:pt x="41" y="33"/>
                              <a:pt x="48" y="25"/>
                            </a:cubicBezTo>
                            <a:cubicBezTo>
                              <a:pt x="53" y="19"/>
                              <a:pt x="52" y="9"/>
                              <a:pt x="45" y="5"/>
                            </a:cubicBezTo>
                            <a:cubicBezTo>
                              <a:pt x="39" y="0"/>
                              <a:pt x="30" y="1"/>
                              <a:pt x="25" y="7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2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cs typeface=""/>
                        </a:endParaRPr>
                      </a:p>
                    </p:txBody>
                  </p:sp>
                  <p:sp>
                    <p:nvSpPr>
                      <p:cNvPr id="2270" name="Freeform 29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968876" y="2360613"/>
                        <a:ext cx="30163" cy="52388"/>
                      </a:xfrm>
                      <a:custGeom>
                        <a:avLst/>
                        <a:gdLst>
                          <a:gd name="T0" fmla="*/ 19 w 34"/>
                          <a:gd name="T1" fmla="*/ 0 h 58"/>
                          <a:gd name="T2" fmla="*/ 5 w 34"/>
                          <a:gd name="T3" fmla="*/ 15 h 58"/>
                          <a:gd name="T4" fmla="*/ 2 w 34"/>
                          <a:gd name="T5" fmla="*/ 40 h 58"/>
                          <a:gd name="T6" fmla="*/ 13 w 34"/>
                          <a:gd name="T7" fmla="*/ 58 h 58"/>
                          <a:gd name="T8" fmla="*/ 16 w 34"/>
                          <a:gd name="T9" fmla="*/ 58 h 58"/>
                          <a:gd name="T10" fmla="*/ 30 w 34"/>
                          <a:gd name="T11" fmla="*/ 47 h 58"/>
                          <a:gd name="T12" fmla="*/ 34 w 34"/>
                          <a:gd name="T13" fmla="*/ 15 h 58"/>
                          <a:gd name="T14" fmla="*/ 34 w 34"/>
                          <a:gd name="T15" fmla="*/ 14 h 58"/>
                          <a:gd name="T16" fmla="*/ 19 w 34"/>
                          <a:gd name="T17" fmla="*/ 0 h 58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</a:cxnLst>
                        <a:rect l="0" t="0" r="r" b="b"/>
                        <a:pathLst>
                          <a:path w="34" h="58">
                            <a:moveTo>
                              <a:pt x="19" y="0"/>
                            </a:moveTo>
                            <a:cubicBezTo>
                              <a:pt x="11" y="0"/>
                              <a:pt x="5" y="7"/>
                              <a:pt x="5" y="15"/>
                            </a:cubicBezTo>
                            <a:cubicBezTo>
                              <a:pt x="5" y="24"/>
                              <a:pt x="4" y="32"/>
                              <a:pt x="2" y="40"/>
                            </a:cubicBezTo>
                            <a:cubicBezTo>
                              <a:pt x="0" y="48"/>
                              <a:pt x="5" y="56"/>
                              <a:pt x="13" y="58"/>
                            </a:cubicBezTo>
                            <a:cubicBezTo>
                              <a:pt x="14" y="58"/>
                              <a:pt x="15" y="58"/>
                              <a:pt x="16" y="58"/>
                            </a:cubicBezTo>
                            <a:cubicBezTo>
                              <a:pt x="23" y="58"/>
                              <a:pt x="29" y="53"/>
                              <a:pt x="30" y="47"/>
                            </a:cubicBezTo>
                            <a:cubicBezTo>
                              <a:pt x="32" y="36"/>
                              <a:pt x="34" y="26"/>
                              <a:pt x="34" y="15"/>
                            </a:cubicBezTo>
                            <a:cubicBezTo>
                              <a:pt x="34" y="14"/>
                              <a:pt x="34" y="14"/>
                              <a:pt x="34" y="14"/>
                            </a:cubicBezTo>
                            <a:cubicBezTo>
                              <a:pt x="34" y="6"/>
                              <a:pt x="27" y="0"/>
                              <a:pt x="19" y="0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2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cs typeface=""/>
                        </a:endParaRPr>
                      </a:p>
                    </p:txBody>
                  </p:sp>
                  <p:sp>
                    <p:nvSpPr>
                      <p:cNvPr id="2271" name="Freeform 30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973638" y="2205038"/>
                        <a:ext cx="25400" cy="52388"/>
                      </a:xfrm>
                      <a:custGeom>
                        <a:avLst/>
                        <a:gdLst>
                          <a:gd name="T0" fmla="*/ 14 w 29"/>
                          <a:gd name="T1" fmla="*/ 0 h 58"/>
                          <a:gd name="T2" fmla="*/ 0 w 29"/>
                          <a:gd name="T3" fmla="*/ 15 h 58"/>
                          <a:gd name="T4" fmla="*/ 0 w 29"/>
                          <a:gd name="T5" fmla="*/ 43 h 58"/>
                          <a:gd name="T6" fmla="*/ 14 w 29"/>
                          <a:gd name="T7" fmla="*/ 58 h 58"/>
                          <a:gd name="T8" fmla="*/ 29 w 29"/>
                          <a:gd name="T9" fmla="*/ 43 h 58"/>
                          <a:gd name="T10" fmla="*/ 29 w 29"/>
                          <a:gd name="T11" fmla="*/ 15 h 58"/>
                          <a:gd name="T12" fmla="*/ 14 w 29"/>
                          <a:gd name="T13" fmla="*/ 0 h 58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</a:cxnLst>
                        <a:rect l="0" t="0" r="r" b="b"/>
                        <a:pathLst>
                          <a:path w="29" h="58">
                            <a:moveTo>
                              <a:pt x="14" y="0"/>
                            </a:moveTo>
                            <a:cubicBezTo>
                              <a:pt x="6" y="0"/>
                              <a:pt x="0" y="7"/>
                              <a:pt x="0" y="15"/>
                            </a:cubicBezTo>
                            <a:cubicBezTo>
                              <a:pt x="0" y="43"/>
                              <a:pt x="0" y="43"/>
                              <a:pt x="0" y="43"/>
                            </a:cubicBezTo>
                            <a:cubicBezTo>
                              <a:pt x="0" y="51"/>
                              <a:pt x="6" y="58"/>
                              <a:pt x="14" y="58"/>
                            </a:cubicBezTo>
                            <a:cubicBezTo>
                              <a:pt x="22" y="58"/>
                              <a:pt x="29" y="51"/>
                              <a:pt x="29" y="43"/>
                            </a:cubicBezTo>
                            <a:cubicBezTo>
                              <a:pt x="29" y="15"/>
                              <a:pt x="29" y="15"/>
                              <a:pt x="29" y="15"/>
                            </a:cubicBezTo>
                            <a:cubicBezTo>
                              <a:pt x="29" y="7"/>
                              <a:pt x="22" y="0"/>
                              <a:pt x="14" y="0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2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cs typeface=""/>
                        </a:endParaRPr>
                      </a:p>
                    </p:txBody>
                  </p:sp>
                  <p:sp>
                    <p:nvSpPr>
                      <p:cNvPr id="2272" name="Freeform 31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973638" y="2127250"/>
                        <a:ext cx="25400" cy="52388"/>
                      </a:xfrm>
                      <a:custGeom>
                        <a:avLst/>
                        <a:gdLst>
                          <a:gd name="T0" fmla="*/ 14 w 29"/>
                          <a:gd name="T1" fmla="*/ 0 h 58"/>
                          <a:gd name="T2" fmla="*/ 0 w 29"/>
                          <a:gd name="T3" fmla="*/ 15 h 58"/>
                          <a:gd name="T4" fmla="*/ 0 w 29"/>
                          <a:gd name="T5" fmla="*/ 43 h 58"/>
                          <a:gd name="T6" fmla="*/ 14 w 29"/>
                          <a:gd name="T7" fmla="*/ 58 h 58"/>
                          <a:gd name="T8" fmla="*/ 29 w 29"/>
                          <a:gd name="T9" fmla="*/ 43 h 58"/>
                          <a:gd name="T10" fmla="*/ 29 w 29"/>
                          <a:gd name="T11" fmla="*/ 15 h 58"/>
                          <a:gd name="T12" fmla="*/ 14 w 29"/>
                          <a:gd name="T13" fmla="*/ 0 h 58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</a:cxnLst>
                        <a:rect l="0" t="0" r="r" b="b"/>
                        <a:pathLst>
                          <a:path w="29" h="58">
                            <a:moveTo>
                              <a:pt x="14" y="0"/>
                            </a:moveTo>
                            <a:cubicBezTo>
                              <a:pt x="6" y="0"/>
                              <a:pt x="0" y="7"/>
                              <a:pt x="0" y="15"/>
                            </a:cubicBezTo>
                            <a:cubicBezTo>
                              <a:pt x="0" y="43"/>
                              <a:pt x="0" y="43"/>
                              <a:pt x="0" y="43"/>
                            </a:cubicBezTo>
                            <a:cubicBezTo>
                              <a:pt x="0" y="51"/>
                              <a:pt x="6" y="58"/>
                              <a:pt x="14" y="58"/>
                            </a:cubicBezTo>
                            <a:cubicBezTo>
                              <a:pt x="22" y="58"/>
                              <a:pt x="29" y="51"/>
                              <a:pt x="29" y="43"/>
                            </a:cubicBezTo>
                            <a:cubicBezTo>
                              <a:pt x="29" y="15"/>
                              <a:pt x="29" y="15"/>
                              <a:pt x="29" y="15"/>
                            </a:cubicBezTo>
                            <a:cubicBezTo>
                              <a:pt x="29" y="7"/>
                              <a:pt x="22" y="0"/>
                              <a:pt x="14" y="0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2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cs typeface=""/>
                        </a:endParaRPr>
                      </a:p>
                    </p:txBody>
                  </p:sp>
                  <p:sp>
                    <p:nvSpPr>
                      <p:cNvPr id="2273" name="Freeform 32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546601" y="2470150"/>
                        <a:ext cx="53975" cy="33338"/>
                      </a:xfrm>
                      <a:custGeom>
                        <a:avLst/>
                        <a:gdLst>
                          <a:gd name="T0" fmla="*/ 46 w 60"/>
                          <a:gd name="T1" fmla="*/ 8 h 37"/>
                          <a:gd name="T2" fmla="*/ 21 w 60"/>
                          <a:gd name="T3" fmla="*/ 2 h 37"/>
                          <a:gd name="T4" fmla="*/ 3 w 60"/>
                          <a:gd name="T5" fmla="*/ 11 h 37"/>
                          <a:gd name="T6" fmla="*/ 12 w 60"/>
                          <a:gd name="T7" fmla="*/ 30 h 37"/>
                          <a:gd name="T8" fmla="*/ 43 w 60"/>
                          <a:gd name="T9" fmla="*/ 37 h 37"/>
                          <a:gd name="T10" fmla="*/ 44 w 60"/>
                          <a:gd name="T11" fmla="*/ 37 h 37"/>
                          <a:gd name="T12" fmla="*/ 59 w 60"/>
                          <a:gd name="T13" fmla="*/ 24 h 37"/>
                          <a:gd name="T14" fmla="*/ 46 w 60"/>
                          <a:gd name="T15" fmla="*/ 8 h 37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</a:cxnLst>
                        <a:rect l="0" t="0" r="r" b="b"/>
                        <a:pathLst>
                          <a:path w="60" h="37">
                            <a:moveTo>
                              <a:pt x="46" y="8"/>
                            </a:moveTo>
                            <a:cubicBezTo>
                              <a:pt x="38" y="7"/>
                              <a:pt x="29" y="5"/>
                              <a:pt x="21" y="2"/>
                            </a:cubicBezTo>
                            <a:cubicBezTo>
                              <a:pt x="14" y="0"/>
                              <a:pt x="6" y="4"/>
                              <a:pt x="3" y="11"/>
                            </a:cubicBezTo>
                            <a:cubicBezTo>
                              <a:pt x="0" y="19"/>
                              <a:pt x="4" y="27"/>
                              <a:pt x="12" y="30"/>
                            </a:cubicBezTo>
                            <a:cubicBezTo>
                              <a:pt x="22" y="33"/>
                              <a:pt x="32" y="36"/>
                              <a:pt x="43" y="37"/>
                            </a:cubicBezTo>
                            <a:cubicBezTo>
                              <a:pt x="43" y="37"/>
                              <a:pt x="44" y="37"/>
                              <a:pt x="44" y="37"/>
                            </a:cubicBezTo>
                            <a:cubicBezTo>
                              <a:pt x="51" y="37"/>
                              <a:pt x="58" y="32"/>
                              <a:pt x="59" y="24"/>
                            </a:cubicBezTo>
                            <a:cubicBezTo>
                              <a:pt x="60" y="16"/>
                              <a:pt x="54" y="9"/>
                              <a:pt x="46" y="8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2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cs typeface=""/>
                        </a:endParaRPr>
                      </a:p>
                    </p:txBody>
                  </p:sp>
                  <p:sp>
                    <p:nvSpPr>
                      <p:cNvPr id="2274" name="Freeform 33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781551" y="2478088"/>
                        <a:ext cx="50800" cy="25400"/>
                      </a:xfrm>
                      <a:custGeom>
                        <a:avLst/>
                        <a:gdLst>
                          <a:gd name="T0" fmla="*/ 43 w 57"/>
                          <a:gd name="T1" fmla="*/ 0 h 29"/>
                          <a:gd name="T2" fmla="*/ 14 w 57"/>
                          <a:gd name="T3" fmla="*/ 0 h 29"/>
                          <a:gd name="T4" fmla="*/ 0 w 57"/>
                          <a:gd name="T5" fmla="*/ 15 h 29"/>
                          <a:gd name="T6" fmla="*/ 14 w 57"/>
                          <a:gd name="T7" fmla="*/ 29 h 29"/>
                          <a:gd name="T8" fmla="*/ 43 w 57"/>
                          <a:gd name="T9" fmla="*/ 29 h 29"/>
                          <a:gd name="T10" fmla="*/ 57 w 57"/>
                          <a:gd name="T11" fmla="*/ 15 h 29"/>
                          <a:gd name="T12" fmla="*/ 43 w 57"/>
                          <a:gd name="T13" fmla="*/ 0 h 29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</a:cxnLst>
                        <a:rect l="0" t="0" r="r" b="b"/>
                        <a:pathLst>
                          <a:path w="57" h="29">
                            <a:moveTo>
                              <a:pt x="43" y="0"/>
                            </a:moveTo>
                            <a:cubicBezTo>
                              <a:pt x="14" y="0"/>
                              <a:pt x="14" y="0"/>
                              <a:pt x="14" y="0"/>
                            </a:cubicBezTo>
                            <a:cubicBezTo>
                              <a:pt x="6" y="0"/>
                              <a:pt x="0" y="7"/>
                              <a:pt x="0" y="15"/>
                            </a:cubicBezTo>
                            <a:cubicBezTo>
                              <a:pt x="0" y="23"/>
                              <a:pt x="6" y="29"/>
                              <a:pt x="14" y="29"/>
                            </a:cubicBezTo>
                            <a:cubicBezTo>
                              <a:pt x="43" y="29"/>
                              <a:pt x="43" y="29"/>
                              <a:pt x="43" y="29"/>
                            </a:cubicBezTo>
                            <a:cubicBezTo>
                              <a:pt x="51" y="29"/>
                              <a:pt x="57" y="23"/>
                              <a:pt x="57" y="15"/>
                            </a:cubicBezTo>
                            <a:cubicBezTo>
                              <a:pt x="57" y="7"/>
                              <a:pt x="51" y="0"/>
                              <a:pt x="43" y="0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2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cs typeface=""/>
                        </a:endParaRPr>
                      </a:p>
                    </p:txBody>
                  </p:sp>
                  <p:sp>
                    <p:nvSpPr>
                      <p:cNvPr id="2275" name="Freeform 34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703763" y="2478088"/>
                        <a:ext cx="50800" cy="25400"/>
                      </a:xfrm>
                      <a:custGeom>
                        <a:avLst/>
                        <a:gdLst>
                          <a:gd name="T0" fmla="*/ 44 w 58"/>
                          <a:gd name="T1" fmla="*/ 0 h 29"/>
                          <a:gd name="T2" fmla="*/ 15 w 58"/>
                          <a:gd name="T3" fmla="*/ 0 h 29"/>
                          <a:gd name="T4" fmla="*/ 0 w 58"/>
                          <a:gd name="T5" fmla="*/ 15 h 29"/>
                          <a:gd name="T6" fmla="*/ 15 w 58"/>
                          <a:gd name="T7" fmla="*/ 29 h 29"/>
                          <a:gd name="T8" fmla="*/ 44 w 58"/>
                          <a:gd name="T9" fmla="*/ 29 h 29"/>
                          <a:gd name="T10" fmla="*/ 58 w 58"/>
                          <a:gd name="T11" fmla="*/ 15 h 29"/>
                          <a:gd name="T12" fmla="*/ 44 w 58"/>
                          <a:gd name="T13" fmla="*/ 0 h 29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</a:cxnLst>
                        <a:rect l="0" t="0" r="r" b="b"/>
                        <a:pathLst>
                          <a:path w="58" h="29">
                            <a:moveTo>
                              <a:pt x="44" y="0"/>
                            </a:moveTo>
                            <a:cubicBezTo>
                              <a:pt x="15" y="0"/>
                              <a:pt x="15" y="0"/>
                              <a:pt x="15" y="0"/>
                            </a:cubicBezTo>
                            <a:cubicBezTo>
                              <a:pt x="7" y="0"/>
                              <a:pt x="0" y="7"/>
                              <a:pt x="0" y="15"/>
                            </a:cubicBezTo>
                            <a:cubicBezTo>
                              <a:pt x="0" y="23"/>
                              <a:pt x="7" y="29"/>
                              <a:pt x="15" y="29"/>
                            </a:cubicBezTo>
                            <a:cubicBezTo>
                              <a:pt x="44" y="29"/>
                              <a:pt x="44" y="29"/>
                              <a:pt x="44" y="29"/>
                            </a:cubicBezTo>
                            <a:cubicBezTo>
                              <a:pt x="51" y="29"/>
                              <a:pt x="58" y="23"/>
                              <a:pt x="58" y="15"/>
                            </a:cubicBezTo>
                            <a:cubicBezTo>
                              <a:pt x="58" y="7"/>
                              <a:pt x="51" y="0"/>
                              <a:pt x="44" y="0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2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cs typeface=""/>
                        </a:endParaRPr>
                      </a:p>
                    </p:txBody>
                  </p:sp>
                  <p:sp>
                    <p:nvSpPr>
                      <p:cNvPr id="2276" name="Freeform 35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625976" y="2478088"/>
                        <a:ext cx="52388" cy="25400"/>
                      </a:xfrm>
                      <a:custGeom>
                        <a:avLst/>
                        <a:gdLst>
                          <a:gd name="T0" fmla="*/ 43 w 58"/>
                          <a:gd name="T1" fmla="*/ 0 h 29"/>
                          <a:gd name="T2" fmla="*/ 15 w 58"/>
                          <a:gd name="T3" fmla="*/ 0 h 29"/>
                          <a:gd name="T4" fmla="*/ 0 w 58"/>
                          <a:gd name="T5" fmla="*/ 15 h 29"/>
                          <a:gd name="T6" fmla="*/ 15 w 58"/>
                          <a:gd name="T7" fmla="*/ 29 h 29"/>
                          <a:gd name="T8" fmla="*/ 43 w 58"/>
                          <a:gd name="T9" fmla="*/ 29 h 29"/>
                          <a:gd name="T10" fmla="*/ 58 w 58"/>
                          <a:gd name="T11" fmla="*/ 15 h 29"/>
                          <a:gd name="T12" fmla="*/ 43 w 58"/>
                          <a:gd name="T13" fmla="*/ 0 h 29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</a:cxnLst>
                        <a:rect l="0" t="0" r="r" b="b"/>
                        <a:pathLst>
                          <a:path w="58" h="29">
                            <a:moveTo>
                              <a:pt x="43" y="0"/>
                            </a:moveTo>
                            <a:cubicBezTo>
                              <a:pt x="15" y="0"/>
                              <a:pt x="15" y="0"/>
                              <a:pt x="15" y="0"/>
                            </a:cubicBezTo>
                            <a:cubicBezTo>
                              <a:pt x="7" y="0"/>
                              <a:pt x="0" y="7"/>
                              <a:pt x="0" y="15"/>
                            </a:cubicBezTo>
                            <a:cubicBezTo>
                              <a:pt x="0" y="23"/>
                              <a:pt x="7" y="29"/>
                              <a:pt x="15" y="29"/>
                            </a:cubicBezTo>
                            <a:cubicBezTo>
                              <a:pt x="43" y="29"/>
                              <a:pt x="43" y="29"/>
                              <a:pt x="43" y="29"/>
                            </a:cubicBezTo>
                            <a:cubicBezTo>
                              <a:pt x="51" y="29"/>
                              <a:pt x="58" y="23"/>
                              <a:pt x="58" y="15"/>
                            </a:cubicBezTo>
                            <a:cubicBezTo>
                              <a:pt x="58" y="7"/>
                              <a:pt x="51" y="0"/>
                              <a:pt x="43" y="0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2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cs typeface=""/>
                        </a:endParaRPr>
                      </a:p>
                    </p:txBody>
                  </p:sp>
                  <p:sp>
                    <p:nvSpPr>
                      <p:cNvPr id="2277" name="Freeform 2276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859338" y="2473325"/>
                        <a:ext cx="52388" cy="30163"/>
                      </a:xfrm>
                      <a:custGeom>
                        <a:avLst/>
                        <a:gdLst>
                          <a:gd name="T0" fmla="*/ 39 w 58"/>
                          <a:gd name="T1" fmla="*/ 2 h 34"/>
                          <a:gd name="T2" fmla="*/ 14 w 58"/>
                          <a:gd name="T3" fmla="*/ 5 h 34"/>
                          <a:gd name="T4" fmla="*/ 0 w 58"/>
                          <a:gd name="T5" fmla="*/ 20 h 34"/>
                          <a:gd name="T6" fmla="*/ 14 w 58"/>
                          <a:gd name="T7" fmla="*/ 34 h 34"/>
                          <a:gd name="T8" fmla="*/ 14 w 58"/>
                          <a:gd name="T9" fmla="*/ 34 h 34"/>
                          <a:gd name="T10" fmla="*/ 46 w 58"/>
                          <a:gd name="T11" fmla="*/ 30 h 34"/>
                          <a:gd name="T12" fmla="*/ 56 w 58"/>
                          <a:gd name="T13" fmla="*/ 12 h 34"/>
                          <a:gd name="T14" fmla="*/ 39 w 58"/>
                          <a:gd name="T15" fmla="*/ 2 h 34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</a:cxnLst>
                        <a:rect l="0" t="0" r="r" b="b"/>
                        <a:pathLst>
                          <a:path w="58" h="34">
                            <a:moveTo>
                              <a:pt x="39" y="2"/>
                            </a:moveTo>
                            <a:cubicBezTo>
                              <a:pt x="31" y="4"/>
                              <a:pt x="22" y="5"/>
                              <a:pt x="14" y="5"/>
                            </a:cubicBezTo>
                            <a:cubicBezTo>
                              <a:pt x="6" y="5"/>
                              <a:pt x="0" y="12"/>
                              <a:pt x="0" y="20"/>
                            </a:cubicBezTo>
                            <a:cubicBezTo>
                              <a:pt x="0" y="28"/>
                              <a:pt x="6" y="34"/>
                              <a:pt x="14" y="34"/>
                            </a:cubicBezTo>
                            <a:cubicBezTo>
                              <a:pt x="14" y="34"/>
                              <a:pt x="14" y="34"/>
                              <a:pt x="14" y="34"/>
                            </a:cubicBezTo>
                            <a:cubicBezTo>
                              <a:pt x="25" y="34"/>
                              <a:pt x="36" y="32"/>
                              <a:pt x="46" y="30"/>
                            </a:cubicBezTo>
                            <a:cubicBezTo>
                              <a:pt x="54" y="28"/>
                              <a:pt x="58" y="20"/>
                              <a:pt x="56" y="12"/>
                            </a:cubicBezTo>
                            <a:cubicBezTo>
                              <a:pt x="55" y="5"/>
                              <a:pt x="47" y="0"/>
                              <a:pt x="39" y="2"/>
                            </a:cubicBezTo>
                            <a:close/>
                          </a:path>
                        </a:pathLst>
                      </a:custGeom>
                      <a:solidFill>
                        <a:srgbClr val="4D4D4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algn="l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2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cs typeface=""/>
                        </a:endParaRPr>
                      </a:p>
                    </p:txBody>
                  </p:sp>
                </p:grpSp>
                <p:sp>
                  <p:nvSpPr>
                    <p:cNvPr id="2254" name="Freeform 12"/>
                    <p:cNvSpPr>
                      <a:spLocks noEditPoints="1"/>
                    </p:cNvSpPr>
                    <p:nvPr/>
                  </p:nvSpPr>
                  <p:spPr bwMode="auto">
                    <a:xfrm>
                      <a:off x="5406483" y="2446478"/>
                      <a:ext cx="214941" cy="191168"/>
                    </a:xfrm>
                    <a:custGeom>
                      <a:avLst/>
                      <a:gdLst>
                        <a:gd name="T0" fmla="*/ 419 w 494"/>
                        <a:gd name="T1" fmla="*/ 299 h 448"/>
                        <a:gd name="T2" fmla="*/ 403 w 494"/>
                        <a:gd name="T3" fmla="*/ 301 h 448"/>
                        <a:gd name="T4" fmla="*/ 302 w 494"/>
                        <a:gd name="T5" fmla="*/ 126 h 448"/>
                        <a:gd name="T6" fmla="*/ 322 w 494"/>
                        <a:gd name="T7" fmla="*/ 75 h 448"/>
                        <a:gd name="T8" fmla="*/ 247 w 494"/>
                        <a:gd name="T9" fmla="*/ 0 h 448"/>
                        <a:gd name="T10" fmla="*/ 173 w 494"/>
                        <a:gd name="T11" fmla="*/ 75 h 448"/>
                        <a:gd name="T12" fmla="*/ 193 w 494"/>
                        <a:gd name="T13" fmla="*/ 126 h 448"/>
                        <a:gd name="T14" fmla="*/ 91 w 494"/>
                        <a:gd name="T15" fmla="*/ 301 h 448"/>
                        <a:gd name="T16" fmla="*/ 75 w 494"/>
                        <a:gd name="T17" fmla="*/ 299 h 448"/>
                        <a:gd name="T18" fmla="*/ 0 w 494"/>
                        <a:gd name="T19" fmla="*/ 373 h 448"/>
                        <a:gd name="T20" fmla="*/ 75 w 494"/>
                        <a:gd name="T21" fmla="*/ 448 h 448"/>
                        <a:gd name="T22" fmla="*/ 146 w 494"/>
                        <a:gd name="T23" fmla="*/ 395 h 448"/>
                        <a:gd name="T24" fmla="*/ 349 w 494"/>
                        <a:gd name="T25" fmla="*/ 395 h 448"/>
                        <a:gd name="T26" fmla="*/ 419 w 494"/>
                        <a:gd name="T27" fmla="*/ 448 h 448"/>
                        <a:gd name="T28" fmla="*/ 494 w 494"/>
                        <a:gd name="T29" fmla="*/ 373 h 448"/>
                        <a:gd name="T30" fmla="*/ 419 w 494"/>
                        <a:gd name="T31" fmla="*/ 299 h 448"/>
                        <a:gd name="T32" fmla="*/ 349 w 494"/>
                        <a:gd name="T33" fmla="*/ 351 h 448"/>
                        <a:gd name="T34" fmla="*/ 146 w 494"/>
                        <a:gd name="T35" fmla="*/ 351 h 448"/>
                        <a:gd name="T36" fmla="*/ 130 w 494"/>
                        <a:gd name="T37" fmla="*/ 323 h 448"/>
                        <a:gd name="T38" fmla="*/ 231 w 494"/>
                        <a:gd name="T39" fmla="*/ 148 h 448"/>
                        <a:gd name="T40" fmla="*/ 247 w 494"/>
                        <a:gd name="T41" fmla="*/ 150 h 448"/>
                        <a:gd name="T42" fmla="*/ 264 w 494"/>
                        <a:gd name="T43" fmla="*/ 148 h 448"/>
                        <a:gd name="T44" fmla="*/ 365 w 494"/>
                        <a:gd name="T45" fmla="*/ 323 h 448"/>
                        <a:gd name="T46" fmla="*/ 349 w 494"/>
                        <a:gd name="T47" fmla="*/ 351 h 44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</a:cxnLst>
                      <a:rect l="0" t="0" r="r" b="b"/>
                      <a:pathLst>
                        <a:path w="494" h="448">
                          <a:moveTo>
                            <a:pt x="419" y="299"/>
                          </a:moveTo>
                          <a:cubicBezTo>
                            <a:pt x="414" y="299"/>
                            <a:pt x="408" y="300"/>
                            <a:pt x="403" y="301"/>
                          </a:cubicBezTo>
                          <a:cubicBezTo>
                            <a:pt x="302" y="126"/>
                            <a:pt x="302" y="126"/>
                            <a:pt x="302" y="126"/>
                          </a:cubicBezTo>
                          <a:cubicBezTo>
                            <a:pt x="314" y="112"/>
                            <a:pt x="322" y="95"/>
                            <a:pt x="322" y="75"/>
                          </a:cubicBezTo>
                          <a:cubicBezTo>
                            <a:pt x="322" y="34"/>
                            <a:pt x="288" y="0"/>
                            <a:pt x="247" y="0"/>
                          </a:cubicBezTo>
                          <a:cubicBezTo>
                            <a:pt x="206" y="0"/>
                            <a:pt x="173" y="34"/>
                            <a:pt x="173" y="75"/>
                          </a:cubicBezTo>
                          <a:cubicBezTo>
                            <a:pt x="173" y="95"/>
                            <a:pt x="180" y="112"/>
                            <a:pt x="193" y="126"/>
                          </a:cubicBezTo>
                          <a:cubicBezTo>
                            <a:pt x="91" y="301"/>
                            <a:pt x="91" y="301"/>
                            <a:pt x="91" y="301"/>
                          </a:cubicBezTo>
                          <a:cubicBezTo>
                            <a:pt x="86" y="300"/>
                            <a:pt x="81" y="299"/>
                            <a:pt x="75" y="299"/>
                          </a:cubicBezTo>
                          <a:cubicBezTo>
                            <a:pt x="34" y="299"/>
                            <a:pt x="0" y="332"/>
                            <a:pt x="0" y="373"/>
                          </a:cubicBezTo>
                          <a:cubicBezTo>
                            <a:pt x="0" y="415"/>
                            <a:pt x="34" y="448"/>
                            <a:pt x="75" y="448"/>
                          </a:cubicBezTo>
                          <a:cubicBezTo>
                            <a:pt x="108" y="448"/>
                            <a:pt x="136" y="426"/>
                            <a:pt x="146" y="395"/>
                          </a:cubicBezTo>
                          <a:cubicBezTo>
                            <a:pt x="349" y="395"/>
                            <a:pt x="349" y="395"/>
                            <a:pt x="349" y="395"/>
                          </a:cubicBezTo>
                          <a:cubicBezTo>
                            <a:pt x="358" y="426"/>
                            <a:pt x="386" y="448"/>
                            <a:pt x="419" y="448"/>
                          </a:cubicBezTo>
                          <a:cubicBezTo>
                            <a:pt x="461" y="448"/>
                            <a:pt x="494" y="415"/>
                            <a:pt x="494" y="373"/>
                          </a:cubicBezTo>
                          <a:cubicBezTo>
                            <a:pt x="494" y="332"/>
                            <a:pt x="461" y="299"/>
                            <a:pt x="419" y="299"/>
                          </a:cubicBezTo>
                          <a:close/>
                          <a:moveTo>
                            <a:pt x="349" y="351"/>
                          </a:moveTo>
                          <a:cubicBezTo>
                            <a:pt x="146" y="351"/>
                            <a:pt x="146" y="351"/>
                            <a:pt x="146" y="351"/>
                          </a:cubicBezTo>
                          <a:cubicBezTo>
                            <a:pt x="142" y="341"/>
                            <a:pt x="137" y="331"/>
                            <a:pt x="130" y="323"/>
                          </a:cubicBezTo>
                          <a:cubicBezTo>
                            <a:pt x="231" y="148"/>
                            <a:pt x="231" y="148"/>
                            <a:pt x="231" y="148"/>
                          </a:cubicBezTo>
                          <a:cubicBezTo>
                            <a:pt x="236" y="149"/>
                            <a:pt x="242" y="150"/>
                            <a:pt x="247" y="150"/>
                          </a:cubicBezTo>
                          <a:cubicBezTo>
                            <a:pt x="253" y="150"/>
                            <a:pt x="258" y="149"/>
                            <a:pt x="264" y="148"/>
                          </a:cubicBezTo>
                          <a:cubicBezTo>
                            <a:pt x="365" y="323"/>
                            <a:pt x="365" y="323"/>
                            <a:pt x="365" y="323"/>
                          </a:cubicBezTo>
                          <a:cubicBezTo>
                            <a:pt x="358" y="331"/>
                            <a:pt x="352" y="341"/>
                            <a:pt x="349" y="351"/>
                          </a:cubicBezTo>
                          <a:close/>
                        </a:path>
                      </a:pathLst>
                    </a:custGeom>
                    <a:solidFill>
                      <a:sysClr val="window" lastClr="FFFFFF"/>
                    </a:solidFill>
                    <a:ln>
                      <a:noFill/>
                    </a:ln>
                    <a:extLst/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2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cs typeface=""/>
                      </a:endParaRPr>
                    </a:p>
                  </p:txBody>
                </p:sp>
              </p:grpSp>
            </p:grpSp>
          </p:grpSp>
        </p:grpSp>
      </p:grpSp>
      <p:cxnSp>
        <p:nvCxnSpPr>
          <p:cNvPr id="11" name="Straight Connector 10"/>
          <p:cNvCxnSpPr/>
          <p:nvPr/>
        </p:nvCxnSpPr>
        <p:spPr bwMode="auto">
          <a:xfrm>
            <a:off x="3013261" y="3066675"/>
            <a:ext cx="0" cy="99916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2"/>
            </a:solidFill>
            <a:prstDash val="solid"/>
            <a:round/>
            <a:headEnd type="none" w="lg" len="lg"/>
            <a:tailEnd type="none" w="lg" len="lg"/>
          </a:ln>
          <a:effectLst/>
        </p:spPr>
      </p:cxnSp>
      <p:cxnSp>
        <p:nvCxnSpPr>
          <p:cNvPr id="13" name="Straight Connector 12"/>
          <p:cNvCxnSpPr/>
          <p:nvPr/>
        </p:nvCxnSpPr>
        <p:spPr bwMode="auto">
          <a:xfrm flipV="1">
            <a:off x="3013261" y="3066675"/>
            <a:ext cx="166272" cy="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2"/>
            </a:solidFill>
            <a:prstDash val="solid"/>
            <a:round/>
            <a:headEnd type="none" w="lg" len="lg"/>
            <a:tailEnd type="none" w="lg" len="lg"/>
          </a:ln>
          <a:effectLst/>
        </p:spPr>
      </p:cxnSp>
      <p:sp>
        <p:nvSpPr>
          <p:cNvPr id="18" name="TextBox 17"/>
          <p:cNvSpPr txBox="1"/>
          <p:nvPr/>
        </p:nvSpPr>
        <p:spPr>
          <a:xfrm>
            <a:off x="3068656" y="2951760"/>
            <a:ext cx="7595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0" dirty="0" smtClean="0"/>
              <a:t>API Management</a:t>
            </a:r>
            <a:endParaRPr lang="en-US" sz="700" b="0" dirty="0"/>
          </a:p>
        </p:txBody>
      </p:sp>
      <p:cxnSp>
        <p:nvCxnSpPr>
          <p:cNvPr id="2413" name="Straight Connector 2412"/>
          <p:cNvCxnSpPr/>
          <p:nvPr/>
        </p:nvCxnSpPr>
        <p:spPr bwMode="auto">
          <a:xfrm flipV="1">
            <a:off x="3012236" y="3374452"/>
            <a:ext cx="166272" cy="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2"/>
            </a:solidFill>
            <a:prstDash val="solid"/>
            <a:round/>
            <a:headEnd type="none" w="lg" len="lg"/>
            <a:tailEnd type="none" w="lg" len="lg"/>
          </a:ln>
          <a:effectLst/>
        </p:spPr>
      </p:cxnSp>
      <p:sp>
        <p:nvSpPr>
          <p:cNvPr id="2414" name="TextBox 2413"/>
          <p:cNvSpPr txBox="1"/>
          <p:nvPr/>
        </p:nvSpPr>
        <p:spPr>
          <a:xfrm>
            <a:off x="3067631" y="3259537"/>
            <a:ext cx="7595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0" dirty="0" smtClean="0"/>
              <a:t>Identify</a:t>
            </a:r>
          </a:p>
          <a:p>
            <a:r>
              <a:rPr lang="en-US" sz="700" b="0" dirty="0" smtClean="0"/>
              <a:t>Management</a:t>
            </a:r>
            <a:endParaRPr lang="en-US" sz="700" b="0" dirty="0"/>
          </a:p>
        </p:txBody>
      </p:sp>
      <p:cxnSp>
        <p:nvCxnSpPr>
          <p:cNvPr id="2415" name="Straight Connector 2414"/>
          <p:cNvCxnSpPr/>
          <p:nvPr/>
        </p:nvCxnSpPr>
        <p:spPr bwMode="auto">
          <a:xfrm flipV="1">
            <a:off x="3011007" y="3707893"/>
            <a:ext cx="166272" cy="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2"/>
            </a:solidFill>
            <a:prstDash val="solid"/>
            <a:round/>
            <a:headEnd type="none" w="lg" len="lg"/>
            <a:tailEnd type="none" w="lg" len="lg"/>
          </a:ln>
          <a:effectLst/>
        </p:spPr>
      </p:cxnSp>
      <p:sp>
        <p:nvSpPr>
          <p:cNvPr id="2416" name="TextBox 2415"/>
          <p:cNvSpPr txBox="1"/>
          <p:nvPr/>
        </p:nvSpPr>
        <p:spPr>
          <a:xfrm>
            <a:off x="3066402" y="3592978"/>
            <a:ext cx="75958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0" dirty="0" smtClean="0"/>
              <a:t>Analytics</a:t>
            </a:r>
            <a:endParaRPr lang="en-US" sz="700" b="0" dirty="0"/>
          </a:p>
        </p:txBody>
      </p:sp>
      <p:cxnSp>
        <p:nvCxnSpPr>
          <p:cNvPr id="2417" name="Straight Connector 2416"/>
          <p:cNvCxnSpPr/>
          <p:nvPr/>
        </p:nvCxnSpPr>
        <p:spPr bwMode="auto">
          <a:xfrm flipV="1">
            <a:off x="3010118" y="4069834"/>
            <a:ext cx="166272" cy="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2"/>
            </a:solidFill>
            <a:prstDash val="solid"/>
            <a:round/>
            <a:headEnd type="none" w="lg" len="lg"/>
            <a:tailEnd type="none" w="lg" len="lg"/>
          </a:ln>
          <a:effectLst/>
        </p:spPr>
      </p:cxnSp>
      <p:sp>
        <p:nvSpPr>
          <p:cNvPr id="2418" name="TextBox 2417"/>
          <p:cNvSpPr txBox="1"/>
          <p:nvPr/>
        </p:nvSpPr>
        <p:spPr>
          <a:xfrm>
            <a:off x="3037377" y="3870511"/>
            <a:ext cx="7595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0" dirty="0" smtClean="0"/>
              <a:t>Service Registry</a:t>
            </a:r>
            <a:endParaRPr lang="en-US" sz="700" b="0" dirty="0"/>
          </a:p>
        </p:txBody>
      </p:sp>
      <p:sp>
        <p:nvSpPr>
          <p:cNvPr id="2419" name="TextBox 2418"/>
          <p:cNvSpPr txBox="1"/>
          <p:nvPr/>
        </p:nvSpPr>
        <p:spPr>
          <a:xfrm>
            <a:off x="4458772" y="2063057"/>
            <a:ext cx="7595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0" dirty="0" smtClean="0">
                <a:latin typeface="Franklin Gothic Book" charset="0"/>
                <a:ea typeface="Franklin Gothic Book" charset="0"/>
                <a:cs typeface="Franklin Gothic Book" charset="0"/>
              </a:rPr>
              <a:t>Service Discovery</a:t>
            </a:r>
            <a:endParaRPr lang="en-US" sz="800" b="0" dirty="0">
              <a:latin typeface="Franklin Gothic Book" charset="0"/>
              <a:ea typeface="Franklin Gothic Book" charset="0"/>
              <a:cs typeface="Franklin Gothic Book" charset="0"/>
            </a:endParaRPr>
          </a:p>
        </p:txBody>
      </p:sp>
      <p:sp>
        <p:nvSpPr>
          <p:cNvPr id="2420" name="TextBox 2419"/>
          <p:cNvSpPr txBox="1"/>
          <p:nvPr/>
        </p:nvSpPr>
        <p:spPr>
          <a:xfrm>
            <a:off x="5091533" y="2063056"/>
            <a:ext cx="7595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0" dirty="0" smtClean="0">
                <a:latin typeface="Franklin Gothic Book" charset="0"/>
                <a:ea typeface="Franklin Gothic Book" charset="0"/>
                <a:cs typeface="Franklin Gothic Book" charset="0"/>
              </a:rPr>
              <a:t>Service </a:t>
            </a:r>
            <a:r>
              <a:rPr lang="en-US" sz="800" b="0" kern="0" dirty="0">
                <a:solidFill>
                  <a:prstClr val="black"/>
                </a:solidFill>
                <a:latin typeface="Franklin Gothic Book" charset="0"/>
                <a:ea typeface="Franklin Gothic Book" charset="0"/>
                <a:cs typeface="Franklin Gothic Book" charset="0"/>
              </a:rPr>
              <a:t>Observability</a:t>
            </a:r>
          </a:p>
        </p:txBody>
      </p:sp>
      <p:sp>
        <p:nvSpPr>
          <p:cNvPr id="2421" name="TextBox 2420"/>
          <p:cNvSpPr txBox="1"/>
          <p:nvPr/>
        </p:nvSpPr>
        <p:spPr>
          <a:xfrm>
            <a:off x="5762716" y="2047911"/>
            <a:ext cx="7595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0" dirty="0" smtClean="0">
                <a:latin typeface="Franklin Gothic Book" charset="0"/>
                <a:ea typeface="Franklin Gothic Book" charset="0"/>
                <a:cs typeface="Franklin Gothic Book" charset="0"/>
              </a:rPr>
              <a:t>Service Fault Tolerance</a:t>
            </a:r>
            <a:endParaRPr lang="en-US" sz="800" b="0" dirty="0">
              <a:latin typeface="Franklin Gothic Book" charset="0"/>
              <a:ea typeface="Franklin Gothic Book" charset="0"/>
              <a:cs typeface="Franklin Gothic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8744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Capability View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51D609-1948-4661-8BC6-AB1E16B109F4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Rounded Rectangle 4"/>
          <p:cNvSpPr/>
          <p:nvPr/>
        </p:nvSpPr>
        <p:spPr bwMode="auto">
          <a:xfrm rot="16200000">
            <a:off x="5123989" y="-1776973"/>
            <a:ext cx="738801" cy="7653646"/>
          </a:xfrm>
          <a:prstGeom prst="roundRect">
            <a:avLst/>
          </a:prstGeom>
          <a:solidFill>
            <a:srgbClr val="FFFF00">
              <a:alpha val="32157"/>
            </a:srgb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lg" len="lg"/>
            <a:tailEnd type="none" w="lg" len="lg"/>
          </a:ln>
          <a:effectLst/>
        </p:spPr>
        <p:txBody>
          <a:bodyPr vert="horz" wrap="non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7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  <a:t>Systems 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7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  <a:t>of Engagement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2964425" y="1813876"/>
            <a:ext cx="1002891" cy="471948"/>
          </a:xfrm>
          <a:prstGeom prst="rect">
            <a:avLst/>
          </a:prstGeom>
          <a:solidFill>
            <a:schemeClr val="accent1">
              <a:lumMod val="25000"/>
            </a:schemeClr>
          </a:solidFill>
          <a:ln w="9525" cap="flat" cmpd="sng" algn="ctr">
            <a:noFill/>
            <a:prstDash val="solid"/>
            <a:round/>
            <a:headEnd type="none" w="lg" len="lg"/>
            <a:tailEnd type="none" w="lg" len="lg"/>
          </a:ln>
          <a:effectLst/>
        </p:spPr>
        <p:txBody>
          <a:bodyPr vert="horz" wrap="none" lIns="91440" tIns="91440" rIns="91440" bIns="9144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Arial" charset="0"/>
              </a:rPr>
              <a:t>Web App</a:t>
            </a:r>
            <a:r>
              <a:rPr kumimoji="0" lang="en-US" sz="1000" b="0" i="0" u="none" strike="noStrike" cap="none" normalizeH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Arial" charset="0"/>
              </a:rPr>
              <a:t> 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cap="none" normalizeH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Arial" charset="0"/>
              </a:rPr>
              <a:t>Development</a:t>
            </a:r>
            <a:endParaRPr kumimoji="0" lang="en-US" sz="1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5199112" y="1813876"/>
            <a:ext cx="1002891" cy="471948"/>
          </a:xfrm>
          <a:prstGeom prst="rect">
            <a:avLst/>
          </a:prstGeom>
          <a:solidFill>
            <a:schemeClr val="accent1">
              <a:lumMod val="25000"/>
              <a:alpha val="27000"/>
            </a:schemeClr>
          </a:solidFill>
          <a:ln w="9525" cap="flat" cmpd="sng" algn="ctr">
            <a:noFill/>
            <a:prstDash val="solid"/>
            <a:round/>
            <a:headEnd type="none" w="lg" len="lg"/>
            <a:tailEnd type="none" w="lg" len="lg"/>
          </a:ln>
          <a:effectLst/>
        </p:spPr>
        <p:txBody>
          <a:bodyPr vert="horz" wrap="none" lIns="91440" tIns="91440" rIns="91440" bIns="9144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cap="none" normalizeH="0" baseline="0" dirty="0" smtClean="0">
                <a:ln>
                  <a:noFill/>
                </a:ln>
                <a:effectLst/>
                <a:latin typeface="Arial" charset="0"/>
                <a:cs typeface="Arial" charset="0"/>
              </a:rPr>
              <a:t>Portals</a:t>
            </a:r>
          </a:p>
        </p:txBody>
      </p:sp>
      <p:sp>
        <p:nvSpPr>
          <p:cNvPr id="11" name="Rectangle 10"/>
          <p:cNvSpPr/>
          <p:nvPr/>
        </p:nvSpPr>
        <p:spPr bwMode="auto">
          <a:xfrm>
            <a:off x="7643427" y="1813876"/>
            <a:ext cx="1002891" cy="471948"/>
          </a:xfrm>
          <a:prstGeom prst="rect">
            <a:avLst/>
          </a:prstGeom>
          <a:solidFill>
            <a:schemeClr val="accent1">
              <a:lumMod val="25000"/>
              <a:alpha val="27000"/>
            </a:schemeClr>
          </a:solidFill>
          <a:ln w="9525" cap="flat" cmpd="sng" algn="ctr">
            <a:noFill/>
            <a:prstDash val="solid"/>
            <a:round/>
            <a:headEnd type="none" w="lg" len="lg"/>
            <a:tailEnd type="none" w="lg" len="lg"/>
          </a:ln>
          <a:effectLst/>
        </p:spPr>
        <p:txBody>
          <a:bodyPr vert="horz" wrap="none" lIns="91440" tIns="91440" rIns="91440" bIns="9144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cap="none" normalizeH="0" baseline="0" dirty="0" smtClean="0">
                <a:ln>
                  <a:noFill/>
                </a:ln>
                <a:effectLst/>
                <a:latin typeface="Arial" charset="0"/>
                <a:cs typeface="Arial" charset="0"/>
              </a:rPr>
              <a:t>Analytics</a:t>
            </a:r>
          </a:p>
        </p:txBody>
      </p:sp>
      <p:sp>
        <p:nvSpPr>
          <p:cNvPr id="12" name="Rounded Rectangle 11"/>
          <p:cNvSpPr/>
          <p:nvPr/>
        </p:nvSpPr>
        <p:spPr bwMode="auto">
          <a:xfrm rot="16200000">
            <a:off x="5123989" y="-903185"/>
            <a:ext cx="738801" cy="7653646"/>
          </a:xfrm>
          <a:prstGeom prst="roundRect">
            <a:avLst/>
          </a:prstGeom>
          <a:solidFill>
            <a:srgbClr val="FAD5D9">
              <a:alpha val="34118"/>
            </a:srgb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lg" len="lg"/>
            <a:tailEnd type="none" w="lg" len="lg"/>
          </a:ln>
          <a:effectLst/>
        </p:spPr>
        <p:txBody>
          <a:bodyPr vert="horz" wrap="non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  <a:t>Edge Proxy</a:t>
            </a:r>
          </a:p>
        </p:txBody>
      </p:sp>
      <p:sp>
        <p:nvSpPr>
          <p:cNvPr id="13" name="Rectangle 12"/>
          <p:cNvSpPr/>
          <p:nvPr/>
        </p:nvSpPr>
        <p:spPr bwMode="auto">
          <a:xfrm>
            <a:off x="2964426" y="2695537"/>
            <a:ext cx="1002891" cy="471948"/>
          </a:xfrm>
          <a:prstGeom prst="rect">
            <a:avLst/>
          </a:prstGeom>
          <a:solidFill>
            <a:schemeClr val="accent1">
              <a:lumMod val="25000"/>
            </a:schemeClr>
          </a:solidFill>
          <a:ln w="9525" cap="flat" cmpd="sng" algn="ctr">
            <a:noFill/>
            <a:prstDash val="solid"/>
            <a:round/>
            <a:headEnd type="none" w="lg" len="lg"/>
            <a:tailEnd type="none" w="lg" len="lg"/>
          </a:ln>
          <a:effectLst/>
        </p:spPr>
        <p:txBody>
          <a:bodyPr vert="horz" wrap="none" lIns="91440" tIns="91440" rIns="91440" bIns="9144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Arial" charset="0"/>
              </a:rPr>
              <a:t>API Gateway</a:t>
            </a:r>
          </a:p>
        </p:txBody>
      </p:sp>
      <p:sp>
        <p:nvSpPr>
          <p:cNvPr id="14" name="Rectangle 13"/>
          <p:cNvSpPr/>
          <p:nvPr/>
        </p:nvSpPr>
        <p:spPr bwMode="auto">
          <a:xfrm>
            <a:off x="5254190" y="2695537"/>
            <a:ext cx="1002891" cy="471948"/>
          </a:xfrm>
          <a:prstGeom prst="rect">
            <a:avLst/>
          </a:prstGeom>
          <a:solidFill>
            <a:schemeClr val="accent1">
              <a:lumMod val="25000"/>
            </a:schemeClr>
          </a:solidFill>
          <a:ln w="9525" cap="flat" cmpd="sng" algn="ctr">
            <a:noFill/>
            <a:prstDash val="solid"/>
            <a:round/>
            <a:headEnd type="none" w="lg" len="lg"/>
            <a:tailEnd type="none" w="lg" len="lg"/>
          </a:ln>
          <a:effectLst/>
        </p:spPr>
        <p:txBody>
          <a:bodyPr vert="horz" wrap="none" lIns="91440" tIns="91440" rIns="91440" bIns="9144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Arial" charset="0"/>
              </a:rPr>
              <a:t>API Store</a:t>
            </a:r>
          </a:p>
        </p:txBody>
      </p:sp>
      <p:sp>
        <p:nvSpPr>
          <p:cNvPr id="15" name="Rectangle 14"/>
          <p:cNvSpPr/>
          <p:nvPr/>
        </p:nvSpPr>
        <p:spPr bwMode="auto">
          <a:xfrm>
            <a:off x="7543953" y="2695537"/>
            <a:ext cx="1002891" cy="471948"/>
          </a:xfrm>
          <a:prstGeom prst="rect">
            <a:avLst/>
          </a:prstGeom>
          <a:solidFill>
            <a:schemeClr val="accent1">
              <a:lumMod val="25000"/>
            </a:schemeClr>
          </a:solidFill>
          <a:ln w="9525" cap="flat" cmpd="sng" algn="ctr">
            <a:noFill/>
            <a:prstDash val="solid"/>
            <a:round/>
            <a:headEnd type="none" w="lg" len="lg"/>
            <a:tailEnd type="none" w="lg" len="lg"/>
          </a:ln>
          <a:effectLst/>
        </p:spPr>
        <p:txBody>
          <a:bodyPr vert="horz" wrap="none" lIns="91440" tIns="91440" rIns="91440" bIns="9144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Arial" charset="0"/>
              </a:rPr>
              <a:t>API Analytics</a:t>
            </a:r>
          </a:p>
        </p:txBody>
      </p:sp>
      <p:sp>
        <p:nvSpPr>
          <p:cNvPr id="16" name="Rectangle 15"/>
          <p:cNvSpPr/>
          <p:nvPr/>
        </p:nvSpPr>
        <p:spPr bwMode="auto">
          <a:xfrm>
            <a:off x="4109308" y="2695537"/>
            <a:ext cx="1002891" cy="471948"/>
          </a:xfrm>
          <a:prstGeom prst="rect">
            <a:avLst/>
          </a:prstGeom>
          <a:solidFill>
            <a:schemeClr val="accent1">
              <a:lumMod val="25000"/>
            </a:schemeClr>
          </a:solidFill>
          <a:ln w="9525" cap="flat" cmpd="sng" algn="ctr">
            <a:noFill/>
            <a:prstDash val="solid"/>
            <a:round/>
            <a:headEnd type="none" w="lg" len="lg"/>
            <a:tailEnd type="none" w="lg" len="lg"/>
          </a:ln>
          <a:effectLst/>
        </p:spPr>
        <p:txBody>
          <a:bodyPr vert="horz" wrap="none" lIns="91440" tIns="91440" rIns="91440" bIns="9144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Arial" charset="0"/>
              </a:rPr>
              <a:t>SDK</a:t>
            </a:r>
          </a:p>
        </p:txBody>
      </p:sp>
      <p:sp>
        <p:nvSpPr>
          <p:cNvPr id="17" name="Rectangle 16"/>
          <p:cNvSpPr/>
          <p:nvPr/>
        </p:nvSpPr>
        <p:spPr bwMode="auto">
          <a:xfrm>
            <a:off x="6399072" y="2695537"/>
            <a:ext cx="1002891" cy="471948"/>
          </a:xfrm>
          <a:prstGeom prst="rect">
            <a:avLst/>
          </a:prstGeom>
          <a:solidFill>
            <a:schemeClr val="accent1">
              <a:lumMod val="25000"/>
            </a:schemeClr>
          </a:solidFill>
          <a:ln w="9525" cap="flat" cmpd="sng" algn="ctr">
            <a:noFill/>
            <a:prstDash val="solid"/>
            <a:round/>
            <a:headEnd type="none" w="lg" len="lg"/>
            <a:tailEnd type="none" w="lg" len="lg"/>
          </a:ln>
          <a:effectLst/>
        </p:spPr>
        <p:txBody>
          <a:bodyPr vert="horz" wrap="none" lIns="91440" tIns="91440" rIns="91440" bIns="9144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Arial" charset="0"/>
              </a:rPr>
              <a:t>Filters</a:t>
            </a:r>
          </a:p>
        </p:txBody>
      </p:sp>
      <p:sp>
        <p:nvSpPr>
          <p:cNvPr id="18" name="Rounded Rectangle 17"/>
          <p:cNvSpPr/>
          <p:nvPr/>
        </p:nvSpPr>
        <p:spPr bwMode="auto">
          <a:xfrm rot="16200000">
            <a:off x="5131670" y="-23083"/>
            <a:ext cx="738801" cy="7653646"/>
          </a:xfrm>
          <a:prstGeom prst="roundRect">
            <a:avLst/>
          </a:prstGeom>
          <a:solidFill>
            <a:srgbClr val="9ED3D7">
              <a:alpha val="23922"/>
            </a:srgb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lg" len="lg"/>
            <a:tailEnd type="none" w="lg" len="lg"/>
          </a:ln>
          <a:effectLst/>
        </p:spPr>
        <p:txBody>
          <a:bodyPr vert="horz" wrap="non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  <a:t>Services</a:t>
            </a:r>
          </a:p>
        </p:txBody>
      </p:sp>
      <p:sp>
        <p:nvSpPr>
          <p:cNvPr id="19" name="Rectangle 18"/>
          <p:cNvSpPr/>
          <p:nvPr/>
        </p:nvSpPr>
        <p:spPr bwMode="auto">
          <a:xfrm>
            <a:off x="2320413" y="3560065"/>
            <a:ext cx="1002891" cy="471948"/>
          </a:xfrm>
          <a:prstGeom prst="rect">
            <a:avLst/>
          </a:prstGeom>
          <a:solidFill>
            <a:schemeClr val="accent1">
              <a:lumMod val="25000"/>
            </a:schemeClr>
          </a:solidFill>
          <a:ln w="9525" cap="flat" cmpd="sng" algn="ctr">
            <a:noFill/>
            <a:prstDash val="solid"/>
            <a:round/>
            <a:headEnd type="none" w="lg" len="lg"/>
            <a:tailEnd type="none" w="lg" len="lg"/>
          </a:ln>
          <a:effectLst/>
        </p:spPr>
        <p:txBody>
          <a:bodyPr vert="horz" wrap="none" lIns="91440" tIns="91440" rIns="91440" bIns="9144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Arial" charset="0"/>
              </a:rPr>
              <a:t>Web Services</a:t>
            </a:r>
          </a:p>
        </p:txBody>
      </p:sp>
      <p:sp>
        <p:nvSpPr>
          <p:cNvPr id="20" name="Rectangle 19"/>
          <p:cNvSpPr/>
          <p:nvPr/>
        </p:nvSpPr>
        <p:spPr bwMode="auto">
          <a:xfrm>
            <a:off x="3445189" y="3560065"/>
            <a:ext cx="1002891" cy="471948"/>
          </a:xfrm>
          <a:prstGeom prst="rect">
            <a:avLst/>
          </a:prstGeom>
          <a:solidFill>
            <a:schemeClr val="accent1">
              <a:lumMod val="25000"/>
            </a:schemeClr>
          </a:solidFill>
          <a:ln w="9525" cap="flat" cmpd="sng" algn="ctr">
            <a:noFill/>
            <a:prstDash val="solid"/>
            <a:round/>
            <a:headEnd type="none" w="lg" len="lg"/>
            <a:tailEnd type="none" w="lg" len="lg"/>
          </a:ln>
          <a:effectLst/>
        </p:spPr>
        <p:txBody>
          <a:bodyPr vert="horz" wrap="none" lIns="91440" tIns="91440" rIns="91440" bIns="9144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Arial" charset="0"/>
              </a:rPr>
              <a:t>Web API’s</a:t>
            </a:r>
          </a:p>
        </p:txBody>
      </p:sp>
      <p:sp>
        <p:nvSpPr>
          <p:cNvPr id="21" name="Rectangle 20"/>
          <p:cNvSpPr/>
          <p:nvPr/>
        </p:nvSpPr>
        <p:spPr bwMode="auto">
          <a:xfrm>
            <a:off x="4508180" y="3560065"/>
            <a:ext cx="1124776" cy="471948"/>
          </a:xfrm>
          <a:prstGeom prst="rect">
            <a:avLst/>
          </a:prstGeom>
          <a:solidFill>
            <a:schemeClr val="accent1">
              <a:lumMod val="25000"/>
            </a:schemeClr>
          </a:solidFill>
          <a:ln w="9525" cap="flat" cmpd="sng" algn="ctr">
            <a:noFill/>
            <a:prstDash val="solid"/>
            <a:round/>
            <a:headEnd type="none" w="lg" len="lg"/>
            <a:tailEnd type="none" w="lg" len="lg"/>
          </a:ln>
          <a:effectLst/>
        </p:spPr>
        <p:txBody>
          <a:bodyPr vert="horz" wrap="none" lIns="91440" tIns="91440" rIns="91440" bIns="9144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Arial" charset="0"/>
              </a:rPr>
              <a:t>Service 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Arial" charset="0"/>
              </a:rPr>
              <a:t>Registry/Discovery</a:t>
            </a:r>
          </a:p>
        </p:txBody>
      </p:sp>
      <p:sp>
        <p:nvSpPr>
          <p:cNvPr id="22" name="Rectangle 21"/>
          <p:cNvSpPr/>
          <p:nvPr/>
        </p:nvSpPr>
        <p:spPr bwMode="auto">
          <a:xfrm>
            <a:off x="6819517" y="3560065"/>
            <a:ext cx="1002891" cy="471948"/>
          </a:xfrm>
          <a:prstGeom prst="rect">
            <a:avLst/>
          </a:prstGeom>
          <a:solidFill>
            <a:schemeClr val="accent1">
              <a:lumMod val="25000"/>
            </a:schemeClr>
          </a:solidFill>
          <a:ln w="9525" cap="flat" cmpd="sng" algn="ctr">
            <a:noFill/>
            <a:prstDash val="solid"/>
            <a:round/>
            <a:headEnd type="none" w="lg" len="lg"/>
            <a:tailEnd type="none" w="lg" len="lg"/>
          </a:ln>
          <a:effectLst/>
        </p:spPr>
        <p:txBody>
          <a:bodyPr vert="horz" wrap="none" lIns="91440" tIns="91440" rIns="91440" bIns="9144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000" b="0" dirty="0" smtClean="0">
                <a:solidFill>
                  <a:schemeClr val="bg1"/>
                </a:solidFill>
              </a:rPr>
              <a:t>Workflow 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000" b="0" dirty="0" smtClean="0">
                <a:solidFill>
                  <a:schemeClr val="bg1"/>
                </a:solidFill>
              </a:rPr>
              <a:t>Services</a:t>
            </a:r>
            <a:endParaRPr kumimoji="0" lang="en-US" sz="1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</a:endParaRPr>
          </a:p>
        </p:txBody>
      </p:sp>
      <p:sp>
        <p:nvSpPr>
          <p:cNvPr id="23" name="Rectangle 22"/>
          <p:cNvSpPr/>
          <p:nvPr/>
        </p:nvSpPr>
        <p:spPr bwMode="auto">
          <a:xfrm>
            <a:off x="7944291" y="3560065"/>
            <a:ext cx="1002891" cy="471948"/>
          </a:xfrm>
          <a:prstGeom prst="rect">
            <a:avLst/>
          </a:prstGeom>
          <a:solidFill>
            <a:schemeClr val="accent1">
              <a:lumMod val="25000"/>
            </a:schemeClr>
          </a:solidFill>
          <a:ln w="9525" cap="flat" cmpd="sng" algn="ctr">
            <a:noFill/>
            <a:prstDash val="solid"/>
            <a:round/>
            <a:headEnd type="none" w="lg" len="lg"/>
            <a:tailEnd type="none" w="lg" len="lg"/>
          </a:ln>
          <a:effectLst/>
        </p:spPr>
        <p:txBody>
          <a:bodyPr vert="horz" wrap="none" lIns="91440" tIns="91440" rIns="91440" bIns="9144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000" b="0" dirty="0" smtClean="0">
                <a:solidFill>
                  <a:schemeClr val="bg1"/>
                </a:solidFill>
              </a:rPr>
              <a:t>Rules</a:t>
            </a:r>
            <a:endParaRPr kumimoji="0" lang="en-US" sz="1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</a:endParaRPr>
          </a:p>
        </p:txBody>
      </p:sp>
      <p:sp>
        <p:nvSpPr>
          <p:cNvPr id="24" name="Rounded Rectangle 23"/>
          <p:cNvSpPr/>
          <p:nvPr/>
        </p:nvSpPr>
        <p:spPr bwMode="auto">
          <a:xfrm rot="16200000">
            <a:off x="5152427" y="877775"/>
            <a:ext cx="697288" cy="7653646"/>
          </a:xfrm>
          <a:prstGeom prst="roundRect">
            <a:avLst/>
          </a:prstGeom>
          <a:solidFill>
            <a:srgbClr val="FFC000">
              <a:alpha val="50196"/>
            </a:srgb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lg" len="lg"/>
            <a:tailEnd type="none" w="lg" len="lg"/>
          </a:ln>
          <a:effectLst/>
        </p:spPr>
        <p:txBody>
          <a:bodyPr vert="horz" wrap="non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  <a:t>Data 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900" b="0" dirty="0" smtClean="0"/>
              <a:t>As a Service</a:t>
            </a:r>
            <a:endParaRPr kumimoji="0" lang="en-US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5" name="Rectangle 24"/>
          <p:cNvSpPr/>
          <p:nvPr/>
        </p:nvSpPr>
        <p:spPr bwMode="auto">
          <a:xfrm>
            <a:off x="2769144" y="4447868"/>
            <a:ext cx="1002891" cy="471948"/>
          </a:xfrm>
          <a:prstGeom prst="rect">
            <a:avLst/>
          </a:prstGeom>
          <a:solidFill>
            <a:schemeClr val="accent1">
              <a:lumMod val="25000"/>
            </a:schemeClr>
          </a:solidFill>
          <a:ln w="9525" cap="flat" cmpd="sng" algn="ctr">
            <a:noFill/>
            <a:prstDash val="solid"/>
            <a:round/>
            <a:headEnd type="none" w="lg" len="lg"/>
            <a:tailEnd type="none" w="lg" len="lg"/>
          </a:ln>
          <a:effectLst/>
        </p:spPr>
        <p:txBody>
          <a:bodyPr vert="horz" wrap="none" lIns="91440" tIns="91440" rIns="91440" bIns="9144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Arial" charset="0"/>
              </a:rPr>
              <a:t>Data Services</a:t>
            </a:r>
          </a:p>
        </p:txBody>
      </p:sp>
      <p:sp>
        <p:nvSpPr>
          <p:cNvPr id="26" name="Rectangle 25"/>
          <p:cNvSpPr/>
          <p:nvPr/>
        </p:nvSpPr>
        <p:spPr bwMode="auto">
          <a:xfrm>
            <a:off x="3914602" y="4447868"/>
            <a:ext cx="1002891" cy="471948"/>
          </a:xfrm>
          <a:prstGeom prst="rect">
            <a:avLst/>
          </a:prstGeom>
          <a:solidFill>
            <a:schemeClr val="accent1">
              <a:lumMod val="25000"/>
              <a:alpha val="27000"/>
            </a:schemeClr>
          </a:solidFill>
          <a:ln w="9525" cap="flat" cmpd="sng" algn="ctr">
            <a:noFill/>
            <a:prstDash val="solid"/>
            <a:round/>
            <a:headEnd type="none" w="lg" len="lg"/>
            <a:tailEnd type="none" w="lg" len="lg"/>
          </a:ln>
          <a:effectLst/>
        </p:spPr>
        <p:txBody>
          <a:bodyPr vert="horz" wrap="none" lIns="91440" tIns="91440" rIns="91440" bIns="9144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cap="none" normalizeH="0" baseline="0" dirty="0" smtClean="0">
                <a:ln>
                  <a:noFill/>
                </a:ln>
                <a:effectLst/>
                <a:latin typeface="Arial" charset="0"/>
                <a:cs typeface="Arial" charset="0"/>
              </a:rPr>
              <a:t>Cache</a:t>
            </a:r>
          </a:p>
        </p:txBody>
      </p:sp>
      <p:sp>
        <p:nvSpPr>
          <p:cNvPr id="27" name="Rectangle 26"/>
          <p:cNvSpPr/>
          <p:nvPr/>
        </p:nvSpPr>
        <p:spPr bwMode="auto">
          <a:xfrm>
            <a:off x="5030601" y="4447868"/>
            <a:ext cx="1002891" cy="471948"/>
          </a:xfrm>
          <a:prstGeom prst="rect">
            <a:avLst/>
          </a:prstGeom>
          <a:solidFill>
            <a:schemeClr val="accent1">
              <a:lumMod val="25000"/>
            </a:schemeClr>
          </a:solidFill>
          <a:ln w="9525" cap="flat" cmpd="sng" algn="ctr">
            <a:noFill/>
            <a:prstDash val="solid"/>
            <a:round/>
            <a:headEnd type="none" w="lg" len="lg"/>
            <a:tailEnd type="none" w="lg" len="lg"/>
          </a:ln>
          <a:effectLst/>
        </p:spPr>
        <p:txBody>
          <a:bodyPr vert="horz" wrap="none" lIns="91440" tIns="91440" rIns="91440" bIns="9144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Arial" charset="0"/>
              </a:rPr>
              <a:t>Connectors/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Arial" charset="0"/>
              </a:rPr>
              <a:t>Adapters</a:t>
            </a:r>
          </a:p>
        </p:txBody>
      </p:sp>
      <p:sp>
        <p:nvSpPr>
          <p:cNvPr id="28" name="Rectangle 27"/>
          <p:cNvSpPr/>
          <p:nvPr/>
        </p:nvSpPr>
        <p:spPr bwMode="auto">
          <a:xfrm>
            <a:off x="6124499" y="4447868"/>
            <a:ext cx="1002891" cy="471948"/>
          </a:xfrm>
          <a:prstGeom prst="rect">
            <a:avLst/>
          </a:prstGeom>
          <a:solidFill>
            <a:schemeClr val="accent1">
              <a:lumMod val="25000"/>
              <a:alpha val="27000"/>
            </a:schemeClr>
          </a:solidFill>
          <a:ln w="9525" cap="flat" cmpd="sng" algn="ctr">
            <a:noFill/>
            <a:prstDash val="solid"/>
            <a:round/>
            <a:headEnd type="none" w="lg" len="lg"/>
            <a:tailEnd type="none" w="lg" len="lg"/>
          </a:ln>
          <a:effectLst/>
        </p:spPr>
        <p:txBody>
          <a:bodyPr vert="horz" wrap="none" lIns="91440" tIns="91440" rIns="91440" bIns="9144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000" b="0" dirty="0" smtClean="0"/>
              <a:t>Taxonomy</a:t>
            </a:r>
            <a:endParaRPr kumimoji="0" lang="en-US" sz="1000" b="0" i="0" u="none" strike="noStrike" cap="none" normalizeH="0" baseline="0" dirty="0" smtClean="0">
              <a:ln>
                <a:noFill/>
              </a:ln>
              <a:effectLst/>
            </a:endParaRPr>
          </a:p>
        </p:txBody>
      </p:sp>
      <p:sp>
        <p:nvSpPr>
          <p:cNvPr id="29" name="Rectangle 28"/>
          <p:cNvSpPr/>
          <p:nvPr/>
        </p:nvSpPr>
        <p:spPr bwMode="auto">
          <a:xfrm>
            <a:off x="7240498" y="4447868"/>
            <a:ext cx="1002891" cy="471948"/>
          </a:xfrm>
          <a:prstGeom prst="rect">
            <a:avLst/>
          </a:prstGeom>
          <a:solidFill>
            <a:schemeClr val="accent1">
              <a:lumMod val="25000"/>
              <a:alpha val="27000"/>
            </a:schemeClr>
          </a:solidFill>
          <a:ln w="9525" cap="flat" cmpd="sng" algn="ctr">
            <a:noFill/>
            <a:prstDash val="solid"/>
            <a:round/>
            <a:headEnd type="none" w="lg" len="lg"/>
            <a:tailEnd type="none" w="lg" len="lg"/>
          </a:ln>
          <a:effectLst/>
        </p:spPr>
        <p:txBody>
          <a:bodyPr vert="horz" wrap="none" lIns="91440" tIns="91440" rIns="91440" bIns="9144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000" b="0" dirty="0" smtClean="0"/>
              <a:t>Data Analytics</a:t>
            </a:r>
            <a:endParaRPr kumimoji="0" lang="en-US" sz="1000" b="0" i="0" u="none" strike="noStrike" cap="none" normalizeH="0" baseline="0" dirty="0" smtClean="0">
              <a:ln>
                <a:noFill/>
              </a:ln>
              <a:effectLst/>
            </a:endParaRPr>
          </a:p>
        </p:txBody>
      </p:sp>
      <p:sp>
        <p:nvSpPr>
          <p:cNvPr id="36" name="Rounded Rectangle 35"/>
          <p:cNvSpPr/>
          <p:nvPr/>
        </p:nvSpPr>
        <p:spPr bwMode="auto">
          <a:xfrm rot="16200000">
            <a:off x="5123989" y="1729247"/>
            <a:ext cx="738801" cy="7653646"/>
          </a:xfrm>
          <a:prstGeom prst="roundRect">
            <a:avLst/>
          </a:prstGeom>
          <a:solidFill>
            <a:srgbClr val="E3BFB0">
              <a:alpha val="67843"/>
            </a:srgb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lg" len="lg"/>
            <a:tailEnd type="none" w="lg" len="lg"/>
          </a:ln>
          <a:effectLst/>
        </p:spPr>
        <p:txBody>
          <a:bodyPr vert="horz" wrap="non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  <a:t>Systems of 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  <a:t>Record</a:t>
            </a:r>
          </a:p>
        </p:txBody>
      </p:sp>
      <p:sp>
        <p:nvSpPr>
          <p:cNvPr id="37" name="Rectangle 36"/>
          <p:cNvSpPr/>
          <p:nvPr/>
        </p:nvSpPr>
        <p:spPr bwMode="auto">
          <a:xfrm>
            <a:off x="2312732" y="5320096"/>
            <a:ext cx="1002891" cy="471948"/>
          </a:xfrm>
          <a:prstGeom prst="rect">
            <a:avLst/>
          </a:prstGeom>
          <a:solidFill>
            <a:schemeClr val="accent1">
              <a:lumMod val="25000"/>
            </a:schemeClr>
          </a:solidFill>
          <a:ln w="9525" cap="flat" cmpd="sng" algn="ctr">
            <a:noFill/>
            <a:prstDash val="solid"/>
            <a:round/>
            <a:headEnd type="none" w="lg" len="lg"/>
            <a:tailEnd type="none" w="lg" len="lg"/>
          </a:ln>
          <a:effectLst/>
        </p:spPr>
        <p:txBody>
          <a:bodyPr vert="horz" wrap="none" lIns="91440" tIns="91440" rIns="91440" bIns="9144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RDBMS</a:t>
            </a:r>
          </a:p>
        </p:txBody>
      </p:sp>
      <p:sp>
        <p:nvSpPr>
          <p:cNvPr id="38" name="Rectangle 37"/>
          <p:cNvSpPr/>
          <p:nvPr/>
        </p:nvSpPr>
        <p:spPr bwMode="auto">
          <a:xfrm>
            <a:off x="3458190" y="5320096"/>
            <a:ext cx="1002891" cy="471948"/>
          </a:xfrm>
          <a:prstGeom prst="rect">
            <a:avLst/>
          </a:prstGeom>
          <a:solidFill>
            <a:schemeClr val="accent1">
              <a:lumMod val="25000"/>
              <a:alpha val="27000"/>
            </a:schemeClr>
          </a:solidFill>
          <a:ln w="9525" cap="flat" cmpd="sng" algn="ctr">
            <a:noFill/>
            <a:prstDash val="solid"/>
            <a:round/>
            <a:headEnd type="none" w="lg" len="lg"/>
            <a:tailEnd type="none" w="lg" len="lg"/>
          </a:ln>
          <a:effectLst/>
        </p:spPr>
        <p:txBody>
          <a:bodyPr vert="horz" wrap="none" lIns="91440" tIns="91440" rIns="91440" bIns="9144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cap="none" normalizeH="0" baseline="0" dirty="0" smtClean="0">
                <a:ln>
                  <a:noFill/>
                </a:ln>
                <a:effectLst/>
                <a:latin typeface="Arial" charset="0"/>
                <a:cs typeface="Arial" charset="0"/>
              </a:rPr>
              <a:t>NoSQL</a:t>
            </a:r>
          </a:p>
        </p:txBody>
      </p:sp>
      <p:sp>
        <p:nvSpPr>
          <p:cNvPr id="39" name="Rectangle 38"/>
          <p:cNvSpPr/>
          <p:nvPr/>
        </p:nvSpPr>
        <p:spPr bwMode="auto">
          <a:xfrm>
            <a:off x="4603071" y="5320096"/>
            <a:ext cx="1002891" cy="471948"/>
          </a:xfrm>
          <a:prstGeom prst="rect">
            <a:avLst/>
          </a:prstGeom>
          <a:solidFill>
            <a:schemeClr val="accent1">
              <a:lumMod val="25000"/>
            </a:schemeClr>
          </a:solidFill>
          <a:ln w="9525" cap="flat" cmpd="sng" algn="ctr">
            <a:noFill/>
            <a:prstDash val="solid"/>
            <a:round/>
            <a:headEnd type="none" w="lg" len="lg"/>
            <a:tailEnd type="none" w="lg" len="lg"/>
          </a:ln>
          <a:effectLst/>
        </p:spPr>
        <p:txBody>
          <a:bodyPr vert="horz" wrap="none" lIns="91440" tIns="91440" rIns="91440" bIns="9144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File Repository</a:t>
            </a:r>
          </a:p>
        </p:txBody>
      </p:sp>
      <p:sp>
        <p:nvSpPr>
          <p:cNvPr id="40" name="Rectangle 39"/>
          <p:cNvSpPr/>
          <p:nvPr/>
        </p:nvSpPr>
        <p:spPr bwMode="auto">
          <a:xfrm>
            <a:off x="5747952" y="5320096"/>
            <a:ext cx="1002891" cy="471948"/>
          </a:xfrm>
          <a:prstGeom prst="rect">
            <a:avLst/>
          </a:prstGeom>
          <a:solidFill>
            <a:schemeClr val="accent1">
              <a:lumMod val="25000"/>
              <a:alpha val="27000"/>
            </a:schemeClr>
          </a:solidFill>
          <a:ln w="9525" cap="flat" cmpd="sng" algn="ctr">
            <a:noFill/>
            <a:prstDash val="solid"/>
            <a:round/>
            <a:headEnd type="none" w="lg" len="lg"/>
            <a:tailEnd type="none" w="lg" len="lg"/>
          </a:ln>
          <a:effectLst/>
        </p:spPr>
        <p:txBody>
          <a:bodyPr vert="horz" wrap="none" lIns="91440" tIns="91440" rIns="91440" bIns="9144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000" b="0" dirty="0" smtClean="0"/>
              <a:t>SaaS</a:t>
            </a:r>
            <a:endParaRPr kumimoji="0" lang="en-US" sz="1000" b="0" i="0" u="none" strike="noStrike" cap="none" normalizeH="0" baseline="0" dirty="0" smtClean="0">
              <a:ln>
                <a:noFill/>
              </a:ln>
              <a:effectLst/>
            </a:endParaRPr>
          </a:p>
        </p:txBody>
      </p:sp>
      <p:sp>
        <p:nvSpPr>
          <p:cNvPr id="41" name="Rectangle 40"/>
          <p:cNvSpPr/>
          <p:nvPr/>
        </p:nvSpPr>
        <p:spPr bwMode="auto">
          <a:xfrm>
            <a:off x="6892833" y="5320096"/>
            <a:ext cx="1002891" cy="471948"/>
          </a:xfrm>
          <a:prstGeom prst="rect">
            <a:avLst/>
          </a:prstGeom>
          <a:solidFill>
            <a:schemeClr val="accent1">
              <a:lumMod val="25000"/>
            </a:schemeClr>
          </a:solidFill>
          <a:ln w="9525" cap="flat" cmpd="sng" algn="ctr">
            <a:noFill/>
            <a:prstDash val="solid"/>
            <a:round/>
            <a:headEnd type="none" w="lg" len="lg"/>
            <a:tailEnd type="none" w="lg" len="lg"/>
          </a:ln>
          <a:effectLst/>
        </p:spPr>
        <p:txBody>
          <a:bodyPr vert="horz" wrap="none" lIns="91440" tIns="91440" rIns="91440" bIns="9144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SPARX / HBS</a:t>
            </a:r>
          </a:p>
        </p:txBody>
      </p:sp>
      <p:sp>
        <p:nvSpPr>
          <p:cNvPr id="42" name="Rectangle 41"/>
          <p:cNvSpPr/>
          <p:nvPr/>
        </p:nvSpPr>
        <p:spPr bwMode="auto">
          <a:xfrm>
            <a:off x="8037714" y="5320096"/>
            <a:ext cx="1002891" cy="471948"/>
          </a:xfrm>
          <a:prstGeom prst="rect">
            <a:avLst/>
          </a:prstGeom>
          <a:solidFill>
            <a:schemeClr val="accent1">
              <a:lumMod val="25000"/>
            </a:schemeClr>
          </a:solidFill>
          <a:ln w="9525" cap="flat" cmpd="sng" algn="ctr">
            <a:noFill/>
            <a:prstDash val="solid"/>
            <a:round/>
            <a:headEnd type="none" w="lg" len="lg"/>
            <a:tailEnd type="none" w="lg" len="lg"/>
          </a:ln>
          <a:effectLst/>
        </p:spPr>
        <p:txBody>
          <a:bodyPr vert="horz" wrap="none" lIns="91440" tIns="91440" rIns="91440" bIns="9144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000" b="0" dirty="0" smtClean="0">
                <a:solidFill>
                  <a:schemeClr val="bg1"/>
                </a:solidFill>
              </a:rPr>
              <a:t>Enterprise 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000" b="0" dirty="0" smtClean="0">
                <a:solidFill>
                  <a:schemeClr val="bg1"/>
                </a:solidFill>
              </a:rPr>
              <a:t>Monitoring</a:t>
            </a:r>
            <a:endParaRPr kumimoji="0" lang="en-US" sz="1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</a:endParaRPr>
          </a:p>
        </p:txBody>
      </p:sp>
      <p:sp>
        <p:nvSpPr>
          <p:cNvPr id="43" name="Rounded Rectangle 42"/>
          <p:cNvSpPr/>
          <p:nvPr/>
        </p:nvSpPr>
        <p:spPr bwMode="auto">
          <a:xfrm>
            <a:off x="769968" y="1680449"/>
            <a:ext cx="738801" cy="4245022"/>
          </a:xfrm>
          <a:prstGeom prst="roundRect">
            <a:avLst/>
          </a:prstGeom>
          <a:solidFill>
            <a:srgbClr val="AB7942">
              <a:alpha val="41569"/>
            </a:srgb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lg" len="lg"/>
            <a:tailEnd type="none" w="lg" len="lg"/>
          </a:ln>
          <a:effectLst/>
        </p:spPr>
        <p:txBody>
          <a:bodyPr vert="horz" wrap="non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  <a:t>Systems of</a:t>
            </a:r>
            <a:r>
              <a:rPr kumimoji="0" lang="en-US" sz="9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  <a:t> 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9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  <a:t>Automation</a:t>
            </a:r>
            <a:endParaRPr kumimoji="0" lang="en-US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44" name="Rectangle 43"/>
          <p:cNvSpPr/>
          <p:nvPr/>
        </p:nvSpPr>
        <p:spPr bwMode="auto">
          <a:xfrm>
            <a:off x="819337" y="3849728"/>
            <a:ext cx="645188" cy="346394"/>
          </a:xfrm>
          <a:prstGeom prst="rect">
            <a:avLst/>
          </a:prstGeom>
          <a:solidFill>
            <a:schemeClr val="accent1">
              <a:lumMod val="25000"/>
            </a:schemeClr>
          </a:solidFill>
          <a:ln w="9525" cap="flat" cmpd="sng" algn="ctr">
            <a:noFill/>
            <a:prstDash val="solid"/>
            <a:round/>
            <a:headEnd type="none" w="lg" len="lg"/>
            <a:tailEnd type="none" w="lg" len="lg"/>
          </a:ln>
          <a:effectLst/>
        </p:spPr>
        <p:txBody>
          <a:bodyPr vert="horz" wrap="none" lIns="91440" tIns="91440" rIns="91440" bIns="9144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Arial" charset="0"/>
              </a:rPr>
              <a:t>PaaS</a:t>
            </a:r>
          </a:p>
        </p:txBody>
      </p:sp>
      <p:sp>
        <p:nvSpPr>
          <p:cNvPr id="46" name="Rectangle 45"/>
          <p:cNvSpPr/>
          <p:nvPr/>
        </p:nvSpPr>
        <p:spPr bwMode="auto">
          <a:xfrm>
            <a:off x="824456" y="3409677"/>
            <a:ext cx="645188" cy="346394"/>
          </a:xfrm>
          <a:prstGeom prst="rect">
            <a:avLst/>
          </a:prstGeom>
          <a:solidFill>
            <a:schemeClr val="accent1">
              <a:lumMod val="25000"/>
            </a:schemeClr>
          </a:solidFill>
          <a:ln w="9525" cap="flat" cmpd="sng" algn="ctr">
            <a:noFill/>
            <a:prstDash val="solid"/>
            <a:round/>
            <a:headEnd type="none" w="lg" len="lg"/>
            <a:tailEnd type="none" w="lg" len="lg"/>
          </a:ln>
          <a:effectLst/>
        </p:spPr>
        <p:txBody>
          <a:bodyPr vert="horz" wrap="none" lIns="91440" tIns="91440" rIns="91440" bIns="9144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Arial" charset="0"/>
              </a:rPr>
              <a:t>ALM</a:t>
            </a:r>
          </a:p>
        </p:txBody>
      </p:sp>
      <p:sp>
        <p:nvSpPr>
          <p:cNvPr id="47" name="Rectangle 46"/>
          <p:cNvSpPr/>
          <p:nvPr/>
        </p:nvSpPr>
        <p:spPr bwMode="auto">
          <a:xfrm>
            <a:off x="5694741" y="3560065"/>
            <a:ext cx="1002891" cy="471948"/>
          </a:xfrm>
          <a:prstGeom prst="rect">
            <a:avLst/>
          </a:prstGeom>
          <a:solidFill>
            <a:schemeClr val="accent1">
              <a:lumMod val="25000"/>
            </a:schemeClr>
          </a:solidFill>
          <a:ln w="9525" cap="flat" cmpd="sng" algn="ctr">
            <a:noFill/>
            <a:prstDash val="solid"/>
            <a:round/>
            <a:headEnd type="none" w="lg" len="lg"/>
            <a:tailEnd type="none" w="lg" len="lg"/>
          </a:ln>
          <a:effectLst/>
        </p:spPr>
        <p:txBody>
          <a:bodyPr vert="horz" wrap="none" lIns="91440" tIns="91440" rIns="91440" bIns="9144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Arial" charset="0"/>
              </a:rPr>
              <a:t>Message 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000" b="0" dirty="0" smtClean="0">
                <a:solidFill>
                  <a:schemeClr val="bg1"/>
                </a:solidFill>
              </a:rPr>
              <a:t>Persistence</a:t>
            </a:r>
            <a:endParaRPr kumimoji="0" lang="en-US" sz="1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</a:endParaRPr>
          </a:p>
        </p:txBody>
      </p:sp>
      <p:sp>
        <p:nvSpPr>
          <p:cNvPr id="48" name="Rectangle 47"/>
          <p:cNvSpPr/>
          <p:nvPr/>
        </p:nvSpPr>
        <p:spPr bwMode="auto">
          <a:xfrm>
            <a:off x="2821859" y="6146171"/>
            <a:ext cx="1626222" cy="329525"/>
          </a:xfrm>
          <a:prstGeom prst="rect">
            <a:avLst/>
          </a:prstGeom>
          <a:solidFill>
            <a:schemeClr val="accent1">
              <a:lumMod val="25000"/>
            </a:schemeClr>
          </a:solidFill>
          <a:ln w="9525" cap="flat" cmpd="sng" algn="ctr">
            <a:noFill/>
            <a:prstDash val="solid"/>
            <a:round/>
            <a:headEnd type="none" w="lg" len="lg"/>
            <a:tailEnd type="none" w="lg" len="lg"/>
          </a:ln>
          <a:effectLst/>
        </p:spPr>
        <p:txBody>
          <a:bodyPr vert="horz" wrap="none" lIns="91440" tIns="91440" rIns="91440" bIns="9144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000" b="0" dirty="0" smtClean="0">
                <a:solidFill>
                  <a:schemeClr val="bg1"/>
                </a:solidFill>
              </a:rPr>
              <a:t>Evaluated</a:t>
            </a:r>
            <a:endParaRPr kumimoji="0" lang="en-US" sz="1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910656" y="6167919"/>
            <a:ext cx="780983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0" dirty="0" smtClean="0"/>
              <a:t>Legend</a:t>
            </a:r>
            <a:endParaRPr lang="en-US" b="0" dirty="0"/>
          </a:p>
        </p:txBody>
      </p:sp>
      <p:sp>
        <p:nvSpPr>
          <p:cNvPr id="49" name="Rectangle 48"/>
          <p:cNvSpPr/>
          <p:nvPr/>
        </p:nvSpPr>
        <p:spPr bwMode="auto">
          <a:xfrm>
            <a:off x="4569964" y="6155849"/>
            <a:ext cx="1626222" cy="329525"/>
          </a:xfrm>
          <a:prstGeom prst="rect">
            <a:avLst/>
          </a:prstGeom>
          <a:solidFill>
            <a:schemeClr val="accent1">
              <a:lumMod val="25000"/>
              <a:alpha val="39000"/>
            </a:schemeClr>
          </a:solidFill>
          <a:ln w="9525" cap="flat" cmpd="sng" algn="ctr">
            <a:noFill/>
            <a:prstDash val="solid"/>
            <a:round/>
            <a:headEnd type="none" w="lg" len="lg"/>
            <a:tailEnd type="none" w="lg" len="lg"/>
          </a:ln>
          <a:effectLst/>
        </p:spPr>
        <p:txBody>
          <a:bodyPr vert="horz" wrap="none" lIns="91440" tIns="91440" rIns="91440" bIns="9144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000" b="0" dirty="0" smtClean="0"/>
              <a:t>Yet to Evaluate</a:t>
            </a:r>
            <a:endParaRPr kumimoji="0" lang="en-US" sz="1000" b="0" i="0" u="none" strike="noStrike" cap="none" normalizeH="0" baseline="0" dirty="0" smtClean="0">
              <a:ln>
                <a:noFill/>
              </a:ln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632152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Rounded Rectangle 139"/>
          <p:cNvSpPr/>
          <p:nvPr/>
        </p:nvSpPr>
        <p:spPr>
          <a:xfrm>
            <a:off x="7569994" y="2290002"/>
            <a:ext cx="1793208" cy="2664384"/>
          </a:xfrm>
          <a:prstGeom prst="roundRect">
            <a:avLst>
              <a:gd name="adj" fmla="val 2042"/>
            </a:avLst>
          </a:prstGeom>
          <a:solidFill>
            <a:schemeClr val="bg1"/>
          </a:solidFill>
          <a:ln>
            <a:solidFill>
              <a:schemeClr val="bg2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Franklin Gothic Book" charset="0"/>
              <a:ea typeface="Franklin Gothic Book" charset="0"/>
              <a:cs typeface="Franklin Gothic Book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Logical View Application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0ACE7-7972-4389-A70A-097F415613C7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766618" y="2882323"/>
            <a:ext cx="6625899" cy="3542290"/>
          </a:xfrm>
          <a:prstGeom prst="roundRect">
            <a:avLst>
              <a:gd name="adj" fmla="val 2042"/>
            </a:avLst>
          </a:prstGeom>
          <a:solidFill>
            <a:schemeClr val="bg1"/>
          </a:solidFill>
          <a:ln>
            <a:solidFill>
              <a:schemeClr val="bg2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Franklin Gothic Book" charset="0"/>
              <a:ea typeface="Franklin Gothic Book" charset="0"/>
              <a:cs typeface="Franklin Gothic Book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959990" y="3021608"/>
            <a:ext cx="5179923" cy="2632831"/>
            <a:chOff x="2459286" y="842425"/>
            <a:chExt cx="5179923" cy="2632831"/>
          </a:xfrm>
        </p:grpSpPr>
        <p:sp>
          <p:nvSpPr>
            <p:cNvPr id="13" name="Rounded Rectangle 12"/>
            <p:cNvSpPr/>
            <p:nvPr/>
          </p:nvSpPr>
          <p:spPr>
            <a:xfrm>
              <a:off x="4462272" y="2194560"/>
              <a:ext cx="1307592" cy="1161288"/>
            </a:xfrm>
            <a:prstGeom prst="roundRect">
              <a:avLst>
                <a:gd name="adj" fmla="val 8793"/>
              </a:avLst>
            </a:prstGeom>
            <a:noFill/>
            <a:ln>
              <a:solidFill>
                <a:schemeClr val="tx2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800" dirty="0">
                  <a:solidFill>
                    <a:schemeClr val="tx2"/>
                  </a:solidFill>
                  <a:latin typeface="Franklin Gothic Book" charset="0"/>
                  <a:ea typeface="Franklin Gothic Book" charset="0"/>
                  <a:cs typeface="Franklin Gothic Book" charset="0"/>
                </a:rPr>
                <a:t>Spring Boot</a:t>
              </a:r>
            </a:p>
            <a:p>
              <a:endParaRPr lang="en-US" sz="700" dirty="0">
                <a:solidFill>
                  <a:schemeClr val="tx2"/>
                </a:solidFill>
                <a:latin typeface="Franklin Gothic Book" charset="0"/>
                <a:ea typeface="Franklin Gothic Book" charset="0"/>
                <a:cs typeface="Franklin Gothic Book" charset="0"/>
              </a:endParaRPr>
            </a:p>
          </p:txBody>
        </p: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13501" y="2672290"/>
              <a:ext cx="405797" cy="405797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96351" y="1378882"/>
              <a:ext cx="379053" cy="608199"/>
            </a:xfrm>
            <a:prstGeom prst="rect">
              <a:avLst/>
            </a:prstGeom>
          </p:spPr>
        </p:pic>
        <p:grpSp>
          <p:nvGrpSpPr>
            <p:cNvPr id="21" name="Group 20"/>
            <p:cNvGrpSpPr/>
            <p:nvPr/>
          </p:nvGrpSpPr>
          <p:grpSpPr>
            <a:xfrm>
              <a:off x="5349240" y="842425"/>
              <a:ext cx="1307592" cy="1161288"/>
              <a:chOff x="5349240" y="1013875"/>
              <a:chExt cx="1307592" cy="1161288"/>
            </a:xfrm>
          </p:grpSpPr>
          <p:sp>
            <p:nvSpPr>
              <p:cNvPr id="44" name="Rounded Rectangle 43"/>
              <p:cNvSpPr/>
              <p:nvPr/>
            </p:nvSpPr>
            <p:spPr>
              <a:xfrm>
                <a:off x="5705856" y="1293711"/>
                <a:ext cx="868680" cy="784891"/>
              </a:xfrm>
              <a:prstGeom prst="roundRect">
                <a:avLst>
                  <a:gd name="adj" fmla="val 6141"/>
                </a:avLst>
              </a:prstGeom>
              <a:noFill/>
              <a:ln>
                <a:solidFill>
                  <a:schemeClr val="bg2">
                    <a:lumMod val="8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Franklin Gothic Book" charset="0"/>
                  <a:ea typeface="Franklin Gothic Book" charset="0"/>
                  <a:cs typeface="Franklin Gothic Book" charset="0"/>
                </a:endParaRPr>
              </a:p>
            </p:txBody>
          </p:sp>
          <p:sp>
            <p:nvSpPr>
              <p:cNvPr id="49" name="Rounded Rectangle 48"/>
              <p:cNvSpPr/>
              <p:nvPr/>
            </p:nvSpPr>
            <p:spPr>
              <a:xfrm>
                <a:off x="5349240" y="1013875"/>
                <a:ext cx="1307592" cy="1161288"/>
              </a:xfrm>
              <a:prstGeom prst="roundRect">
                <a:avLst>
                  <a:gd name="adj" fmla="val 11418"/>
                </a:avLst>
              </a:prstGeom>
              <a:noFill/>
              <a:ln>
                <a:solidFill>
                  <a:schemeClr val="tx2"/>
                </a:solidFill>
                <a:prstDash val="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en-US" sz="800" dirty="0" smtClean="0">
                    <a:solidFill>
                      <a:schemeClr val="tx2"/>
                    </a:solidFill>
                    <a:latin typeface="Franklin Gothic Book" charset="0"/>
                    <a:ea typeface="Franklin Gothic Book" charset="0"/>
                    <a:cs typeface="Franklin Gothic Book" charset="0"/>
                  </a:rPr>
                  <a:t>Spring Boot</a:t>
                </a:r>
                <a:endParaRPr lang="en-US" sz="800" dirty="0">
                  <a:solidFill>
                    <a:schemeClr val="tx2"/>
                  </a:solidFill>
                  <a:latin typeface="Franklin Gothic Book" charset="0"/>
                  <a:ea typeface="Franklin Gothic Book" charset="0"/>
                  <a:cs typeface="Franklin Gothic Book" charset="0"/>
                </a:endParaRPr>
              </a:p>
            </p:txBody>
          </p:sp>
        </p:grpSp>
        <p:sp>
          <p:nvSpPr>
            <p:cNvPr id="22" name="Rounded Rectangle 21"/>
            <p:cNvSpPr/>
            <p:nvPr/>
          </p:nvSpPr>
          <p:spPr>
            <a:xfrm>
              <a:off x="6688233" y="2448184"/>
              <a:ext cx="868680" cy="864762"/>
            </a:xfrm>
            <a:prstGeom prst="roundRect">
              <a:avLst>
                <a:gd name="adj" fmla="val 7018"/>
              </a:avLst>
            </a:prstGeom>
            <a:noFill/>
            <a:ln>
              <a:solidFill>
                <a:schemeClr val="bg2">
                  <a:lumMod val="8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Franklin Gothic Book" charset="0"/>
                <a:ea typeface="Franklin Gothic Book" charset="0"/>
                <a:cs typeface="Franklin Gothic Book" charset="0"/>
              </a:endParaRPr>
            </a:p>
          </p:txBody>
        </p:sp>
        <p:sp>
          <p:nvSpPr>
            <p:cNvPr id="27" name="Rounded Rectangle 26"/>
            <p:cNvSpPr/>
            <p:nvPr/>
          </p:nvSpPr>
          <p:spPr>
            <a:xfrm>
              <a:off x="6331617" y="2206246"/>
              <a:ext cx="1307592" cy="1161288"/>
            </a:xfrm>
            <a:prstGeom prst="roundRect">
              <a:avLst>
                <a:gd name="adj" fmla="val 8793"/>
              </a:avLst>
            </a:prstGeom>
            <a:noFill/>
            <a:ln>
              <a:solidFill>
                <a:schemeClr val="tx2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800" dirty="0">
                  <a:solidFill>
                    <a:schemeClr val="tx2"/>
                  </a:solidFill>
                  <a:latin typeface="Franklin Gothic Book" charset="0"/>
                  <a:ea typeface="Franklin Gothic Book" charset="0"/>
                  <a:cs typeface="Franklin Gothic Book" charset="0"/>
                </a:rPr>
                <a:t>Spring Boot</a:t>
              </a:r>
            </a:p>
            <a:p>
              <a:endParaRPr lang="en-US" sz="1000" dirty="0">
                <a:solidFill>
                  <a:schemeClr val="tx2"/>
                </a:solidFill>
                <a:latin typeface="Franklin Gothic Book" charset="0"/>
                <a:ea typeface="Franklin Gothic Book" charset="0"/>
                <a:cs typeface="Franklin Gothic Book" charset="0"/>
              </a:endParaRPr>
            </a:p>
          </p:txBody>
        </p:sp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49313" y="1342630"/>
              <a:ext cx="1056560" cy="529947"/>
            </a:xfrm>
            <a:prstGeom prst="rect">
              <a:avLst/>
            </a:prstGeom>
          </p:spPr>
        </p:pic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515570" y="2564894"/>
              <a:ext cx="1315715" cy="592072"/>
            </a:xfrm>
            <a:prstGeom prst="rect">
              <a:avLst/>
            </a:prstGeom>
          </p:spPr>
        </p:pic>
        <p:sp>
          <p:nvSpPr>
            <p:cNvPr id="42" name="TextBox 41"/>
            <p:cNvSpPr txBox="1"/>
            <p:nvPr/>
          </p:nvSpPr>
          <p:spPr>
            <a:xfrm>
              <a:off x="2502566" y="3259812"/>
              <a:ext cx="135004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 smtClean="0">
                  <a:solidFill>
                    <a:schemeClr val="tx2"/>
                  </a:solidFill>
                  <a:latin typeface="Franklin Gothic Book" charset="0"/>
                  <a:ea typeface="Franklin Gothic Book" charset="0"/>
                  <a:cs typeface="Franklin Gothic Book" charset="0"/>
                </a:rPr>
                <a:t>Consul – Service Discovery</a:t>
              </a:r>
              <a:endParaRPr lang="en-US" dirty="0">
                <a:solidFill>
                  <a:schemeClr val="tx2"/>
                </a:solidFill>
                <a:latin typeface="Franklin Gothic Book" charset="0"/>
                <a:ea typeface="Franklin Gothic Book" charset="0"/>
                <a:cs typeface="Franklin Gothic Book" charset="0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2459286" y="2090288"/>
              <a:ext cx="1436611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800" dirty="0" smtClean="0">
                  <a:solidFill>
                    <a:schemeClr val="tx2"/>
                  </a:solidFill>
                  <a:latin typeface="Franklin Gothic Book" charset="0"/>
                  <a:ea typeface="Franklin Gothic Book" charset="0"/>
                  <a:cs typeface="Franklin Gothic Book" charset="0"/>
                </a:rPr>
                <a:t>Kibana – Service Monitoring </a:t>
              </a:r>
              <a:endParaRPr lang="en-US" dirty="0">
                <a:solidFill>
                  <a:schemeClr val="tx2"/>
                </a:solidFill>
                <a:latin typeface="Franklin Gothic Book" charset="0"/>
                <a:ea typeface="Franklin Gothic Book" charset="0"/>
                <a:cs typeface="Franklin Gothic Book" charset="0"/>
              </a:endParaRPr>
            </a:p>
          </p:txBody>
        </p:sp>
      </p:grpSp>
      <p:sp>
        <p:nvSpPr>
          <p:cNvPr id="53" name="TextBox 52"/>
          <p:cNvSpPr txBox="1"/>
          <p:nvPr/>
        </p:nvSpPr>
        <p:spPr>
          <a:xfrm>
            <a:off x="1578944" y="2191248"/>
            <a:ext cx="4660871" cy="307777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>
              <a:defRPr>
                <a:solidFill>
                  <a:schemeClr val="lt1"/>
                </a:solidFill>
                <a:latin typeface="+mj-lt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cs typeface="+mn-cs"/>
              </a:defRPr>
            </a:lvl9pPr>
          </a:lstStyle>
          <a:p>
            <a:r>
              <a:rPr lang="en-US" b="0" dirty="0" smtClean="0">
                <a:solidFill>
                  <a:schemeClr val="tx1"/>
                </a:solidFill>
                <a:latin typeface="Franklin Gothic Book" charset="0"/>
                <a:ea typeface="Franklin Gothic Book" charset="0"/>
                <a:cs typeface="Franklin Gothic Book" charset="0"/>
              </a:rPr>
              <a:t>(Zuul) Edge Proxy Service</a:t>
            </a:r>
            <a:endParaRPr lang="en-US" b="0" dirty="0">
              <a:solidFill>
                <a:schemeClr val="tx1"/>
              </a:solidFill>
              <a:latin typeface="Franklin Gothic Book" charset="0"/>
              <a:ea typeface="Franklin Gothic Book" charset="0"/>
              <a:cs typeface="Franklin Gothic Book" charset="0"/>
            </a:endParaRPr>
          </a:p>
        </p:txBody>
      </p:sp>
      <p:cxnSp>
        <p:nvCxnSpPr>
          <p:cNvPr id="55" name="Straight Arrow Connector 54"/>
          <p:cNvCxnSpPr/>
          <p:nvPr/>
        </p:nvCxnSpPr>
        <p:spPr bwMode="auto">
          <a:xfrm flipV="1">
            <a:off x="4438462" y="2485649"/>
            <a:ext cx="0" cy="38329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bg2"/>
            </a:solidFill>
            <a:prstDash val="sysDash"/>
            <a:round/>
            <a:headEnd type="none" w="lg" len="lg"/>
            <a:tailEnd type="triangle"/>
          </a:ln>
          <a:effectLst/>
        </p:spPr>
      </p:cxnSp>
      <p:cxnSp>
        <p:nvCxnSpPr>
          <p:cNvPr id="57" name="Straight Arrow Connector 56"/>
          <p:cNvCxnSpPr/>
          <p:nvPr/>
        </p:nvCxnSpPr>
        <p:spPr bwMode="auto">
          <a:xfrm>
            <a:off x="4755200" y="2499025"/>
            <a:ext cx="0" cy="38329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bg2"/>
            </a:solidFill>
            <a:prstDash val="sysDash"/>
            <a:round/>
            <a:headEnd type="none" w="lg" len="lg"/>
            <a:tailEnd type="triangle"/>
          </a:ln>
          <a:effectLst/>
        </p:spPr>
      </p:cxnSp>
      <p:sp>
        <p:nvSpPr>
          <p:cNvPr id="58" name="Rectangle 57"/>
          <p:cNvSpPr/>
          <p:nvPr/>
        </p:nvSpPr>
        <p:spPr>
          <a:xfrm>
            <a:off x="1884657" y="1620743"/>
            <a:ext cx="4096821" cy="327518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0" dirty="0">
                <a:solidFill>
                  <a:schemeClr val="tx2"/>
                </a:solidFill>
                <a:latin typeface="Franklin Gothic Book" charset="0"/>
                <a:ea typeface="Franklin Gothic Book" charset="0"/>
                <a:cs typeface="Franklin Gothic Book" charset="0"/>
              </a:rPr>
              <a:t>Consumer Applications / Portals / Mobil Apps</a:t>
            </a:r>
          </a:p>
        </p:txBody>
      </p:sp>
      <p:cxnSp>
        <p:nvCxnSpPr>
          <p:cNvPr id="59" name="Straight Arrow Connector 58"/>
          <p:cNvCxnSpPr/>
          <p:nvPr/>
        </p:nvCxnSpPr>
        <p:spPr bwMode="auto">
          <a:xfrm flipH="1" flipV="1">
            <a:off x="3294250" y="1961838"/>
            <a:ext cx="7698" cy="22941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bg2"/>
            </a:solidFill>
            <a:prstDash val="sysDash"/>
            <a:round/>
            <a:headEnd type="none" w="lg" len="lg"/>
            <a:tailEnd type="triangle"/>
          </a:ln>
          <a:effectLst/>
        </p:spPr>
      </p:cxnSp>
      <p:cxnSp>
        <p:nvCxnSpPr>
          <p:cNvPr id="60" name="Straight Arrow Connector 59"/>
          <p:cNvCxnSpPr/>
          <p:nvPr/>
        </p:nvCxnSpPr>
        <p:spPr bwMode="auto">
          <a:xfrm flipH="1">
            <a:off x="4737740" y="1961838"/>
            <a:ext cx="10590" cy="22941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bg2"/>
            </a:solidFill>
            <a:prstDash val="sysDash"/>
            <a:round/>
            <a:headEnd type="none" w="lg" len="lg"/>
            <a:tailEnd type="triangle"/>
          </a:ln>
          <a:effectLst/>
        </p:spPr>
      </p:cxnSp>
      <p:sp>
        <p:nvSpPr>
          <p:cNvPr id="67" name="Rounded Rectangle 66"/>
          <p:cNvSpPr/>
          <p:nvPr/>
        </p:nvSpPr>
        <p:spPr>
          <a:xfrm>
            <a:off x="3319592" y="4627367"/>
            <a:ext cx="868680" cy="871548"/>
          </a:xfrm>
          <a:prstGeom prst="roundRect">
            <a:avLst>
              <a:gd name="adj" fmla="val 6141"/>
            </a:avLst>
          </a:prstGeom>
          <a:noFill/>
          <a:ln>
            <a:solidFill>
              <a:schemeClr val="bg2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Franklin Gothic Book" charset="0"/>
              <a:ea typeface="Franklin Gothic Book" charset="0"/>
              <a:cs typeface="Franklin Gothic Book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4239259" y="3389673"/>
            <a:ext cx="249857" cy="235347"/>
            <a:chOff x="796784" y="2455327"/>
            <a:chExt cx="249857" cy="235347"/>
          </a:xfrm>
        </p:grpSpPr>
        <p:sp>
          <p:nvSpPr>
            <p:cNvPr id="70" name="Rounded Rectangle 69"/>
            <p:cNvSpPr/>
            <p:nvPr/>
          </p:nvSpPr>
          <p:spPr>
            <a:xfrm>
              <a:off x="796784" y="2455327"/>
              <a:ext cx="249857" cy="235347"/>
            </a:xfrm>
            <a:prstGeom prst="roundRect">
              <a:avLst/>
            </a:prstGeom>
            <a:solidFill>
              <a:srgbClr val="F7964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"/>
                <a:cs typeface=""/>
              </a:endParaRPr>
            </a:p>
          </p:txBody>
        </p:sp>
        <p:sp>
          <p:nvSpPr>
            <p:cNvPr id="72" name="Freeform 12"/>
            <p:cNvSpPr>
              <a:spLocks noEditPoints="1"/>
            </p:cNvSpPr>
            <p:nvPr/>
          </p:nvSpPr>
          <p:spPr bwMode="auto">
            <a:xfrm>
              <a:off x="828964" y="2505098"/>
              <a:ext cx="167023" cy="136694"/>
            </a:xfrm>
            <a:custGeom>
              <a:avLst/>
              <a:gdLst>
                <a:gd name="T0" fmla="*/ 419 w 494"/>
                <a:gd name="T1" fmla="*/ 299 h 448"/>
                <a:gd name="T2" fmla="*/ 403 w 494"/>
                <a:gd name="T3" fmla="*/ 301 h 448"/>
                <a:gd name="T4" fmla="*/ 302 w 494"/>
                <a:gd name="T5" fmla="*/ 126 h 448"/>
                <a:gd name="T6" fmla="*/ 322 w 494"/>
                <a:gd name="T7" fmla="*/ 75 h 448"/>
                <a:gd name="T8" fmla="*/ 247 w 494"/>
                <a:gd name="T9" fmla="*/ 0 h 448"/>
                <a:gd name="T10" fmla="*/ 173 w 494"/>
                <a:gd name="T11" fmla="*/ 75 h 448"/>
                <a:gd name="T12" fmla="*/ 193 w 494"/>
                <a:gd name="T13" fmla="*/ 126 h 448"/>
                <a:gd name="T14" fmla="*/ 91 w 494"/>
                <a:gd name="T15" fmla="*/ 301 h 448"/>
                <a:gd name="T16" fmla="*/ 75 w 494"/>
                <a:gd name="T17" fmla="*/ 299 h 448"/>
                <a:gd name="T18" fmla="*/ 0 w 494"/>
                <a:gd name="T19" fmla="*/ 373 h 448"/>
                <a:gd name="T20" fmla="*/ 75 w 494"/>
                <a:gd name="T21" fmla="*/ 448 h 448"/>
                <a:gd name="T22" fmla="*/ 146 w 494"/>
                <a:gd name="T23" fmla="*/ 395 h 448"/>
                <a:gd name="T24" fmla="*/ 349 w 494"/>
                <a:gd name="T25" fmla="*/ 395 h 448"/>
                <a:gd name="T26" fmla="*/ 419 w 494"/>
                <a:gd name="T27" fmla="*/ 448 h 448"/>
                <a:gd name="T28" fmla="*/ 494 w 494"/>
                <a:gd name="T29" fmla="*/ 373 h 448"/>
                <a:gd name="T30" fmla="*/ 419 w 494"/>
                <a:gd name="T31" fmla="*/ 299 h 448"/>
                <a:gd name="T32" fmla="*/ 349 w 494"/>
                <a:gd name="T33" fmla="*/ 351 h 448"/>
                <a:gd name="T34" fmla="*/ 146 w 494"/>
                <a:gd name="T35" fmla="*/ 351 h 448"/>
                <a:gd name="T36" fmla="*/ 130 w 494"/>
                <a:gd name="T37" fmla="*/ 323 h 448"/>
                <a:gd name="T38" fmla="*/ 231 w 494"/>
                <a:gd name="T39" fmla="*/ 148 h 448"/>
                <a:gd name="T40" fmla="*/ 247 w 494"/>
                <a:gd name="T41" fmla="*/ 150 h 448"/>
                <a:gd name="T42" fmla="*/ 264 w 494"/>
                <a:gd name="T43" fmla="*/ 148 h 448"/>
                <a:gd name="T44" fmla="*/ 365 w 494"/>
                <a:gd name="T45" fmla="*/ 323 h 448"/>
                <a:gd name="T46" fmla="*/ 349 w 494"/>
                <a:gd name="T47" fmla="*/ 351 h 4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94" h="448">
                  <a:moveTo>
                    <a:pt x="419" y="299"/>
                  </a:moveTo>
                  <a:cubicBezTo>
                    <a:pt x="414" y="299"/>
                    <a:pt x="408" y="300"/>
                    <a:pt x="403" y="301"/>
                  </a:cubicBezTo>
                  <a:cubicBezTo>
                    <a:pt x="302" y="126"/>
                    <a:pt x="302" y="126"/>
                    <a:pt x="302" y="126"/>
                  </a:cubicBezTo>
                  <a:cubicBezTo>
                    <a:pt x="314" y="112"/>
                    <a:pt x="322" y="95"/>
                    <a:pt x="322" y="75"/>
                  </a:cubicBezTo>
                  <a:cubicBezTo>
                    <a:pt x="322" y="34"/>
                    <a:pt x="288" y="0"/>
                    <a:pt x="247" y="0"/>
                  </a:cubicBezTo>
                  <a:cubicBezTo>
                    <a:pt x="206" y="0"/>
                    <a:pt x="173" y="34"/>
                    <a:pt x="173" y="75"/>
                  </a:cubicBezTo>
                  <a:cubicBezTo>
                    <a:pt x="173" y="95"/>
                    <a:pt x="180" y="112"/>
                    <a:pt x="193" y="126"/>
                  </a:cubicBezTo>
                  <a:cubicBezTo>
                    <a:pt x="91" y="301"/>
                    <a:pt x="91" y="301"/>
                    <a:pt x="91" y="301"/>
                  </a:cubicBezTo>
                  <a:cubicBezTo>
                    <a:pt x="86" y="300"/>
                    <a:pt x="81" y="299"/>
                    <a:pt x="75" y="299"/>
                  </a:cubicBezTo>
                  <a:cubicBezTo>
                    <a:pt x="34" y="299"/>
                    <a:pt x="0" y="332"/>
                    <a:pt x="0" y="373"/>
                  </a:cubicBezTo>
                  <a:cubicBezTo>
                    <a:pt x="0" y="415"/>
                    <a:pt x="34" y="448"/>
                    <a:pt x="75" y="448"/>
                  </a:cubicBezTo>
                  <a:cubicBezTo>
                    <a:pt x="108" y="448"/>
                    <a:pt x="136" y="426"/>
                    <a:pt x="146" y="395"/>
                  </a:cubicBezTo>
                  <a:cubicBezTo>
                    <a:pt x="349" y="395"/>
                    <a:pt x="349" y="395"/>
                    <a:pt x="349" y="395"/>
                  </a:cubicBezTo>
                  <a:cubicBezTo>
                    <a:pt x="358" y="426"/>
                    <a:pt x="386" y="448"/>
                    <a:pt x="419" y="448"/>
                  </a:cubicBezTo>
                  <a:cubicBezTo>
                    <a:pt x="461" y="448"/>
                    <a:pt x="494" y="415"/>
                    <a:pt x="494" y="373"/>
                  </a:cubicBezTo>
                  <a:cubicBezTo>
                    <a:pt x="494" y="332"/>
                    <a:pt x="461" y="299"/>
                    <a:pt x="419" y="299"/>
                  </a:cubicBezTo>
                  <a:close/>
                  <a:moveTo>
                    <a:pt x="349" y="351"/>
                  </a:moveTo>
                  <a:cubicBezTo>
                    <a:pt x="146" y="351"/>
                    <a:pt x="146" y="351"/>
                    <a:pt x="146" y="351"/>
                  </a:cubicBezTo>
                  <a:cubicBezTo>
                    <a:pt x="142" y="341"/>
                    <a:pt x="137" y="331"/>
                    <a:pt x="130" y="323"/>
                  </a:cubicBezTo>
                  <a:cubicBezTo>
                    <a:pt x="231" y="148"/>
                    <a:pt x="231" y="148"/>
                    <a:pt x="231" y="148"/>
                  </a:cubicBezTo>
                  <a:cubicBezTo>
                    <a:pt x="236" y="149"/>
                    <a:pt x="242" y="150"/>
                    <a:pt x="247" y="150"/>
                  </a:cubicBezTo>
                  <a:cubicBezTo>
                    <a:pt x="253" y="150"/>
                    <a:pt x="258" y="149"/>
                    <a:pt x="264" y="148"/>
                  </a:cubicBezTo>
                  <a:cubicBezTo>
                    <a:pt x="365" y="323"/>
                    <a:pt x="365" y="323"/>
                    <a:pt x="365" y="323"/>
                  </a:cubicBezTo>
                  <a:cubicBezTo>
                    <a:pt x="358" y="331"/>
                    <a:pt x="352" y="341"/>
                    <a:pt x="349" y="35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3367660" y="4743003"/>
            <a:ext cx="239418" cy="233531"/>
            <a:chOff x="810381" y="2904842"/>
            <a:chExt cx="239418" cy="233531"/>
          </a:xfrm>
        </p:grpSpPr>
        <p:sp>
          <p:nvSpPr>
            <p:cNvPr id="73" name="Rounded Rectangle 72"/>
            <p:cNvSpPr/>
            <p:nvPr/>
          </p:nvSpPr>
          <p:spPr>
            <a:xfrm>
              <a:off x="810381" y="2904842"/>
              <a:ext cx="239418" cy="233531"/>
            </a:xfrm>
            <a:prstGeom prst="roundRect">
              <a:avLst/>
            </a:prstGeom>
            <a:solidFill>
              <a:srgbClr val="4F81BD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"/>
                <a:cs typeface=""/>
              </a:endParaRPr>
            </a:p>
          </p:txBody>
        </p:sp>
        <p:sp>
          <p:nvSpPr>
            <p:cNvPr id="74" name="Freeform 12"/>
            <p:cNvSpPr>
              <a:spLocks noEditPoints="1"/>
            </p:cNvSpPr>
            <p:nvPr/>
          </p:nvSpPr>
          <p:spPr bwMode="auto">
            <a:xfrm>
              <a:off x="837998" y="2941520"/>
              <a:ext cx="167023" cy="143584"/>
            </a:xfrm>
            <a:custGeom>
              <a:avLst/>
              <a:gdLst>
                <a:gd name="T0" fmla="*/ 419 w 494"/>
                <a:gd name="T1" fmla="*/ 299 h 448"/>
                <a:gd name="T2" fmla="*/ 403 w 494"/>
                <a:gd name="T3" fmla="*/ 301 h 448"/>
                <a:gd name="T4" fmla="*/ 302 w 494"/>
                <a:gd name="T5" fmla="*/ 126 h 448"/>
                <a:gd name="T6" fmla="*/ 322 w 494"/>
                <a:gd name="T7" fmla="*/ 75 h 448"/>
                <a:gd name="T8" fmla="*/ 247 w 494"/>
                <a:gd name="T9" fmla="*/ 0 h 448"/>
                <a:gd name="T10" fmla="*/ 173 w 494"/>
                <a:gd name="T11" fmla="*/ 75 h 448"/>
                <a:gd name="T12" fmla="*/ 193 w 494"/>
                <a:gd name="T13" fmla="*/ 126 h 448"/>
                <a:gd name="T14" fmla="*/ 91 w 494"/>
                <a:gd name="T15" fmla="*/ 301 h 448"/>
                <a:gd name="T16" fmla="*/ 75 w 494"/>
                <a:gd name="T17" fmla="*/ 299 h 448"/>
                <a:gd name="T18" fmla="*/ 0 w 494"/>
                <a:gd name="T19" fmla="*/ 373 h 448"/>
                <a:gd name="T20" fmla="*/ 75 w 494"/>
                <a:gd name="T21" fmla="*/ 448 h 448"/>
                <a:gd name="T22" fmla="*/ 146 w 494"/>
                <a:gd name="T23" fmla="*/ 395 h 448"/>
                <a:gd name="T24" fmla="*/ 349 w 494"/>
                <a:gd name="T25" fmla="*/ 395 h 448"/>
                <a:gd name="T26" fmla="*/ 419 w 494"/>
                <a:gd name="T27" fmla="*/ 448 h 448"/>
                <a:gd name="T28" fmla="*/ 494 w 494"/>
                <a:gd name="T29" fmla="*/ 373 h 448"/>
                <a:gd name="T30" fmla="*/ 419 w 494"/>
                <a:gd name="T31" fmla="*/ 299 h 448"/>
                <a:gd name="T32" fmla="*/ 349 w 494"/>
                <a:gd name="T33" fmla="*/ 351 h 448"/>
                <a:gd name="T34" fmla="*/ 146 w 494"/>
                <a:gd name="T35" fmla="*/ 351 h 448"/>
                <a:gd name="T36" fmla="*/ 130 w 494"/>
                <a:gd name="T37" fmla="*/ 323 h 448"/>
                <a:gd name="T38" fmla="*/ 231 w 494"/>
                <a:gd name="T39" fmla="*/ 148 h 448"/>
                <a:gd name="T40" fmla="*/ 247 w 494"/>
                <a:gd name="T41" fmla="*/ 150 h 448"/>
                <a:gd name="T42" fmla="*/ 264 w 494"/>
                <a:gd name="T43" fmla="*/ 148 h 448"/>
                <a:gd name="T44" fmla="*/ 365 w 494"/>
                <a:gd name="T45" fmla="*/ 323 h 448"/>
                <a:gd name="T46" fmla="*/ 349 w 494"/>
                <a:gd name="T47" fmla="*/ 351 h 4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94" h="448">
                  <a:moveTo>
                    <a:pt x="419" y="299"/>
                  </a:moveTo>
                  <a:cubicBezTo>
                    <a:pt x="414" y="299"/>
                    <a:pt x="408" y="300"/>
                    <a:pt x="403" y="301"/>
                  </a:cubicBezTo>
                  <a:cubicBezTo>
                    <a:pt x="302" y="126"/>
                    <a:pt x="302" y="126"/>
                    <a:pt x="302" y="126"/>
                  </a:cubicBezTo>
                  <a:cubicBezTo>
                    <a:pt x="314" y="112"/>
                    <a:pt x="322" y="95"/>
                    <a:pt x="322" y="75"/>
                  </a:cubicBezTo>
                  <a:cubicBezTo>
                    <a:pt x="322" y="34"/>
                    <a:pt x="288" y="0"/>
                    <a:pt x="247" y="0"/>
                  </a:cubicBezTo>
                  <a:cubicBezTo>
                    <a:pt x="206" y="0"/>
                    <a:pt x="173" y="34"/>
                    <a:pt x="173" y="75"/>
                  </a:cubicBezTo>
                  <a:cubicBezTo>
                    <a:pt x="173" y="95"/>
                    <a:pt x="180" y="112"/>
                    <a:pt x="193" y="126"/>
                  </a:cubicBezTo>
                  <a:cubicBezTo>
                    <a:pt x="91" y="301"/>
                    <a:pt x="91" y="301"/>
                    <a:pt x="91" y="301"/>
                  </a:cubicBezTo>
                  <a:cubicBezTo>
                    <a:pt x="86" y="300"/>
                    <a:pt x="81" y="299"/>
                    <a:pt x="75" y="299"/>
                  </a:cubicBezTo>
                  <a:cubicBezTo>
                    <a:pt x="34" y="299"/>
                    <a:pt x="0" y="332"/>
                    <a:pt x="0" y="373"/>
                  </a:cubicBezTo>
                  <a:cubicBezTo>
                    <a:pt x="0" y="415"/>
                    <a:pt x="34" y="448"/>
                    <a:pt x="75" y="448"/>
                  </a:cubicBezTo>
                  <a:cubicBezTo>
                    <a:pt x="108" y="448"/>
                    <a:pt x="136" y="426"/>
                    <a:pt x="146" y="395"/>
                  </a:cubicBezTo>
                  <a:cubicBezTo>
                    <a:pt x="349" y="395"/>
                    <a:pt x="349" y="395"/>
                    <a:pt x="349" y="395"/>
                  </a:cubicBezTo>
                  <a:cubicBezTo>
                    <a:pt x="358" y="426"/>
                    <a:pt x="386" y="448"/>
                    <a:pt x="419" y="448"/>
                  </a:cubicBezTo>
                  <a:cubicBezTo>
                    <a:pt x="461" y="448"/>
                    <a:pt x="494" y="415"/>
                    <a:pt x="494" y="373"/>
                  </a:cubicBezTo>
                  <a:cubicBezTo>
                    <a:pt x="494" y="332"/>
                    <a:pt x="461" y="299"/>
                    <a:pt x="419" y="299"/>
                  </a:cubicBezTo>
                  <a:close/>
                  <a:moveTo>
                    <a:pt x="349" y="351"/>
                  </a:moveTo>
                  <a:cubicBezTo>
                    <a:pt x="146" y="351"/>
                    <a:pt x="146" y="351"/>
                    <a:pt x="146" y="351"/>
                  </a:cubicBezTo>
                  <a:cubicBezTo>
                    <a:pt x="142" y="341"/>
                    <a:pt x="137" y="331"/>
                    <a:pt x="130" y="323"/>
                  </a:cubicBezTo>
                  <a:cubicBezTo>
                    <a:pt x="231" y="148"/>
                    <a:pt x="231" y="148"/>
                    <a:pt x="231" y="148"/>
                  </a:cubicBezTo>
                  <a:cubicBezTo>
                    <a:pt x="236" y="149"/>
                    <a:pt x="242" y="150"/>
                    <a:pt x="247" y="150"/>
                  </a:cubicBezTo>
                  <a:cubicBezTo>
                    <a:pt x="253" y="150"/>
                    <a:pt x="258" y="149"/>
                    <a:pt x="264" y="148"/>
                  </a:cubicBezTo>
                  <a:cubicBezTo>
                    <a:pt x="365" y="323"/>
                    <a:pt x="365" y="323"/>
                    <a:pt x="365" y="323"/>
                  </a:cubicBezTo>
                  <a:cubicBezTo>
                    <a:pt x="358" y="331"/>
                    <a:pt x="352" y="341"/>
                    <a:pt x="349" y="351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"/>
              </a:endParaRPr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5239593" y="4690471"/>
            <a:ext cx="239417" cy="222324"/>
            <a:chOff x="810381" y="3309181"/>
            <a:chExt cx="239417" cy="222324"/>
          </a:xfrm>
        </p:grpSpPr>
        <p:sp>
          <p:nvSpPr>
            <p:cNvPr id="75" name="Rounded Rectangle 74"/>
            <p:cNvSpPr/>
            <p:nvPr/>
          </p:nvSpPr>
          <p:spPr>
            <a:xfrm>
              <a:off x="810381" y="3309181"/>
              <a:ext cx="239417" cy="222324"/>
            </a:xfrm>
            <a:prstGeom prst="roundRect">
              <a:avLst/>
            </a:prstGeom>
            <a:solidFill>
              <a:srgbClr val="948A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6" name="Freeform 12"/>
            <p:cNvSpPr>
              <a:spLocks noEditPoints="1"/>
            </p:cNvSpPr>
            <p:nvPr/>
          </p:nvSpPr>
          <p:spPr bwMode="auto">
            <a:xfrm>
              <a:off x="853059" y="3351995"/>
              <a:ext cx="167023" cy="136694"/>
            </a:xfrm>
            <a:custGeom>
              <a:avLst/>
              <a:gdLst>
                <a:gd name="T0" fmla="*/ 419 w 494"/>
                <a:gd name="T1" fmla="*/ 299 h 448"/>
                <a:gd name="T2" fmla="*/ 403 w 494"/>
                <a:gd name="T3" fmla="*/ 301 h 448"/>
                <a:gd name="T4" fmla="*/ 302 w 494"/>
                <a:gd name="T5" fmla="*/ 126 h 448"/>
                <a:gd name="T6" fmla="*/ 322 w 494"/>
                <a:gd name="T7" fmla="*/ 75 h 448"/>
                <a:gd name="T8" fmla="*/ 247 w 494"/>
                <a:gd name="T9" fmla="*/ 0 h 448"/>
                <a:gd name="T10" fmla="*/ 173 w 494"/>
                <a:gd name="T11" fmla="*/ 75 h 448"/>
                <a:gd name="T12" fmla="*/ 193 w 494"/>
                <a:gd name="T13" fmla="*/ 126 h 448"/>
                <a:gd name="T14" fmla="*/ 91 w 494"/>
                <a:gd name="T15" fmla="*/ 301 h 448"/>
                <a:gd name="T16" fmla="*/ 75 w 494"/>
                <a:gd name="T17" fmla="*/ 299 h 448"/>
                <a:gd name="T18" fmla="*/ 0 w 494"/>
                <a:gd name="T19" fmla="*/ 373 h 448"/>
                <a:gd name="T20" fmla="*/ 75 w 494"/>
                <a:gd name="T21" fmla="*/ 448 h 448"/>
                <a:gd name="T22" fmla="*/ 146 w 494"/>
                <a:gd name="T23" fmla="*/ 395 h 448"/>
                <a:gd name="T24" fmla="*/ 349 w 494"/>
                <a:gd name="T25" fmla="*/ 395 h 448"/>
                <a:gd name="T26" fmla="*/ 419 w 494"/>
                <a:gd name="T27" fmla="*/ 448 h 448"/>
                <a:gd name="T28" fmla="*/ 494 w 494"/>
                <a:gd name="T29" fmla="*/ 373 h 448"/>
                <a:gd name="T30" fmla="*/ 419 w 494"/>
                <a:gd name="T31" fmla="*/ 299 h 448"/>
                <a:gd name="T32" fmla="*/ 349 w 494"/>
                <a:gd name="T33" fmla="*/ 351 h 448"/>
                <a:gd name="T34" fmla="*/ 146 w 494"/>
                <a:gd name="T35" fmla="*/ 351 h 448"/>
                <a:gd name="T36" fmla="*/ 130 w 494"/>
                <a:gd name="T37" fmla="*/ 323 h 448"/>
                <a:gd name="T38" fmla="*/ 231 w 494"/>
                <a:gd name="T39" fmla="*/ 148 h 448"/>
                <a:gd name="T40" fmla="*/ 247 w 494"/>
                <a:gd name="T41" fmla="*/ 150 h 448"/>
                <a:gd name="T42" fmla="*/ 264 w 494"/>
                <a:gd name="T43" fmla="*/ 148 h 448"/>
                <a:gd name="T44" fmla="*/ 365 w 494"/>
                <a:gd name="T45" fmla="*/ 323 h 448"/>
                <a:gd name="T46" fmla="*/ 349 w 494"/>
                <a:gd name="T47" fmla="*/ 351 h 4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94" h="448">
                  <a:moveTo>
                    <a:pt x="419" y="299"/>
                  </a:moveTo>
                  <a:cubicBezTo>
                    <a:pt x="414" y="299"/>
                    <a:pt x="408" y="300"/>
                    <a:pt x="403" y="301"/>
                  </a:cubicBezTo>
                  <a:cubicBezTo>
                    <a:pt x="302" y="126"/>
                    <a:pt x="302" y="126"/>
                    <a:pt x="302" y="126"/>
                  </a:cubicBezTo>
                  <a:cubicBezTo>
                    <a:pt x="314" y="112"/>
                    <a:pt x="322" y="95"/>
                    <a:pt x="322" y="75"/>
                  </a:cubicBezTo>
                  <a:cubicBezTo>
                    <a:pt x="322" y="34"/>
                    <a:pt x="288" y="0"/>
                    <a:pt x="247" y="0"/>
                  </a:cubicBezTo>
                  <a:cubicBezTo>
                    <a:pt x="206" y="0"/>
                    <a:pt x="173" y="34"/>
                    <a:pt x="173" y="75"/>
                  </a:cubicBezTo>
                  <a:cubicBezTo>
                    <a:pt x="173" y="95"/>
                    <a:pt x="180" y="112"/>
                    <a:pt x="193" y="126"/>
                  </a:cubicBezTo>
                  <a:cubicBezTo>
                    <a:pt x="91" y="301"/>
                    <a:pt x="91" y="301"/>
                    <a:pt x="91" y="301"/>
                  </a:cubicBezTo>
                  <a:cubicBezTo>
                    <a:pt x="86" y="300"/>
                    <a:pt x="81" y="299"/>
                    <a:pt x="75" y="299"/>
                  </a:cubicBezTo>
                  <a:cubicBezTo>
                    <a:pt x="34" y="299"/>
                    <a:pt x="0" y="332"/>
                    <a:pt x="0" y="373"/>
                  </a:cubicBezTo>
                  <a:cubicBezTo>
                    <a:pt x="0" y="415"/>
                    <a:pt x="34" y="448"/>
                    <a:pt x="75" y="448"/>
                  </a:cubicBezTo>
                  <a:cubicBezTo>
                    <a:pt x="108" y="448"/>
                    <a:pt x="136" y="426"/>
                    <a:pt x="146" y="395"/>
                  </a:cubicBezTo>
                  <a:cubicBezTo>
                    <a:pt x="349" y="395"/>
                    <a:pt x="349" y="395"/>
                    <a:pt x="349" y="395"/>
                  </a:cubicBezTo>
                  <a:cubicBezTo>
                    <a:pt x="358" y="426"/>
                    <a:pt x="386" y="448"/>
                    <a:pt x="419" y="448"/>
                  </a:cubicBezTo>
                  <a:cubicBezTo>
                    <a:pt x="461" y="448"/>
                    <a:pt x="494" y="415"/>
                    <a:pt x="494" y="373"/>
                  </a:cubicBezTo>
                  <a:cubicBezTo>
                    <a:pt x="494" y="332"/>
                    <a:pt x="461" y="299"/>
                    <a:pt x="419" y="299"/>
                  </a:cubicBezTo>
                  <a:close/>
                  <a:moveTo>
                    <a:pt x="349" y="351"/>
                  </a:moveTo>
                  <a:cubicBezTo>
                    <a:pt x="146" y="351"/>
                    <a:pt x="146" y="351"/>
                    <a:pt x="146" y="351"/>
                  </a:cubicBezTo>
                  <a:cubicBezTo>
                    <a:pt x="142" y="341"/>
                    <a:pt x="137" y="331"/>
                    <a:pt x="130" y="323"/>
                  </a:cubicBezTo>
                  <a:cubicBezTo>
                    <a:pt x="231" y="148"/>
                    <a:pt x="231" y="148"/>
                    <a:pt x="231" y="148"/>
                  </a:cubicBezTo>
                  <a:cubicBezTo>
                    <a:pt x="236" y="149"/>
                    <a:pt x="242" y="150"/>
                    <a:pt x="247" y="150"/>
                  </a:cubicBezTo>
                  <a:cubicBezTo>
                    <a:pt x="253" y="150"/>
                    <a:pt x="258" y="149"/>
                    <a:pt x="264" y="148"/>
                  </a:cubicBezTo>
                  <a:cubicBezTo>
                    <a:pt x="365" y="323"/>
                    <a:pt x="365" y="323"/>
                    <a:pt x="365" y="323"/>
                  </a:cubicBezTo>
                  <a:cubicBezTo>
                    <a:pt x="358" y="331"/>
                    <a:pt x="352" y="341"/>
                    <a:pt x="349" y="35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</p:grpSp>
      <p:grpSp>
        <p:nvGrpSpPr>
          <p:cNvPr id="78" name="Group 77"/>
          <p:cNvGrpSpPr/>
          <p:nvPr/>
        </p:nvGrpSpPr>
        <p:grpSpPr>
          <a:xfrm>
            <a:off x="4521296" y="3389673"/>
            <a:ext cx="249857" cy="235347"/>
            <a:chOff x="796784" y="2455327"/>
            <a:chExt cx="249857" cy="235347"/>
          </a:xfrm>
        </p:grpSpPr>
        <p:sp>
          <p:nvSpPr>
            <p:cNvPr id="79" name="Rounded Rectangle 78"/>
            <p:cNvSpPr/>
            <p:nvPr/>
          </p:nvSpPr>
          <p:spPr>
            <a:xfrm>
              <a:off x="796784" y="2455327"/>
              <a:ext cx="249857" cy="235347"/>
            </a:xfrm>
            <a:prstGeom prst="roundRect">
              <a:avLst/>
            </a:prstGeom>
            <a:solidFill>
              <a:srgbClr val="F7964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"/>
                <a:cs typeface=""/>
              </a:endParaRPr>
            </a:p>
          </p:txBody>
        </p:sp>
        <p:sp>
          <p:nvSpPr>
            <p:cNvPr id="80" name="Freeform 12"/>
            <p:cNvSpPr>
              <a:spLocks noEditPoints="1"/>
            </p:cNvSpPr>
            <p:nvPr/>
          </p:nvSpPr>
          <p:spPr bwMode="auto">
            <a:xfrm>
              <a:off x="828964" y="2505098"/>
              <a:ext cx="167023" cy="136694"/>
            </a:xfrm>
            <a:custGeom>
              <a:avLst/>
              <a:gdLst>
                <a:gd name="T0" fmla="*/ 419 w 494"/>
                <a:gd name="T1" fmla="*/ 299 h 448"/>
                <a:gd name="T2" fmla="*/ 403 w 494"/>
                <a:gd name="T3" fmla="*/ 301 h 448"/>
                <a:gd name="T4" fmla="*/ 302 w 494"/>
                <a:gd name="T5" fmla="*/ 126 h 448"/>
                <a:gd name="T6" fmla="*/ 322 w 494"/>
                <a:gd name="T7" fmla="*/ 75 h 448"/>
                <a:gd name="T8" fmla="*/ 247 w 494"/>
                <a:gd name="T9" fmla="*/ 0 h 448"/>
                <a:gd name="T10" fmla="*/ 173 w 494"/>
                <a:gd name="T11" fmla="*/ 75 h 448"/>
                <a:gd name="T12" fmla="*/ 193 w 494"/>
                <a:gd name="T13" fmla="*/ 126 h 448"/>
                <a:gd name="T14" fmla="*/ 91 w 494"/>
                <a:gd name="T15" fmla="*/ 301 h 448"/>
                <a:gd name="T16" fmla="*/ 75 w 494"/>
                <a:gd name="T17" fmla="*/ 299 h 448"/>
                <a:gd name="T18" fmla="*/ 0 w 494"/>
                <a:gd name="T19" fmla="*/ 373 h 448"/>
                <a:gd name="T20" fmla="*/ 75 w 494"/>
                <a:gd name="T21" fmla="*/ 448 h 448"/>
                <a:gd name="T22" fmla="*/ 146 w 494"/>
                <a:gd name="T23" fmla="*/ 395 h 448"/>
                <a:gd name="T24" fmla="*/ 349 w 494"/>
                <a:gd name="T25" fmla="*/ 395 h 448"/>
                <a:gd name="T26" fmla="*/ 419 w 494"/>
                <a:gd name="T27" fmla="*/ 448 h 448"/>
                <a:gd name="T28" fmla="*/ 494 w 494"/>
                <a:gd name="T29" fmla="*/ 373 h 448"/>
                <a:gd name="T30" fmla="*/ 419 w 494"/>
                <a:gd name="T31" fmla="*/ 299 h 448"/>
                <a:gd name="T32" fmla="*/ 349 w 494"/>
                <a:gd name="T33" fmla="*/ 351 h 448"/>
                <a:gd name="T34" fmla="*/ 146 w 494"/>
                <a:gd name="T35" fmla="*/ 351 h 448"/>
                <a:gd name="T36" fmla="*/ 130 w 494"/>
                <a:gd name="T37" fmla="*/ 323 h 448"/>
                <a:gd name="T38" fmla="*/ 231 w 494"/>
                <a:gd name="T39" fmla="*/ 148 h 448"/>
                <a:gd name="T40" fmla="*/ 247 w 494"/>
                <a:gd name="T41" fmla="*/ 150 h 448"/>
                <a:gd name="T42" fmla="*/ 264 w 494"/>
                <a:gd name="T43" fmla="*/ 148 h 448"/>
                <a:gd name="T44" fmla="*/ 365 w 494"/>
                <a:gd name="T45" fmla="*/ 323 h 448"/>
                <a:gd name="T46" fmla="*/ 349 w 494"/>
                <a:gd name="T47" fmla="*/ 351 h 4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94" h="448">
                  <a:moveTo>
                    <a:pt x="419" y="299"/>
                  </a:moveTo>
                  <a:cubicBezTo>
                    <a:pt x="414" y="299"/>
                    <a:pt x="408" y="300"/>
                    <a:pt x="403" y="301"/>
                  </a:cubicBezTo>
                  <a:cubicBezTo>
                    <a:pt x="302" y="126"/>
                    <a:pt x="302" y="126"/>
                    <a:pt x="302" y="126"/>
                  </a:cubicBezTo>
                  <a:cubicBezTo>
                    <a:pt x="314" y="112"/>
                    <a:pt x="322" y="95"/>
                    <a:pt x="322" y="75"/>
                  </a:cubicBezTo>
                  <a:cubicBezTo>
                    <a:pt x="322" y="34"/>
                    <a:pt x="288" y="0"/>
                    <a:pt x="247" y="0"/>
                  </a:cubicBezTo>
                  <a:cubicBezTo>
                    <a:pt x="206" y="0"/>
                    <a:pt x="173" y="34"/>
                    <a:pt x="173" y="75"/>
                  </a:cubicBezTo>
                  <a:cubicBezTo>
                    <a:pt x="173" y="95"/>
                    <a:pt x="180" y="112"/>
                    <a:pt x="193" y="126"/>
                  </a:cubicBezTo>
                  <a:cubicBezTo>
                    <a:pt x="91" y="301"/>
                    <a:pt x="91" y="301"/>
                    <a:pt x="91" y="301"/>
                  </a:cubicBezTo>
                  <a:cubicBezTo>
                    <a:pt x="86" y="300"/>
                    <a:pt x="81" y="299"/>
                    <a:pt x="75" y="299"/>
                  </a:cubicBezTo>
                  <a:cubicBezTo>
                    <a:pt x="34" y="299"/>
                    <a:pt x="0" y="332"/>
                    <a:pt x="0" y="373"/>
                  </a:cubicBezTo>
                  <a:cubicBezTo>
                    <a:pt x="0" y="415"/>
                    <a:pt x="34" y="448"/>
                    <a:pt x="75" y="448"/>
                  </a:cubicBezTo>
                  <a:cubicBezTo>
                    <a:pt x="108" y="448"/>
                    <a:pt x="136" y="426"/>
                    <a:pt x="146" y="395"/>
                  </a:cubicBezTo>
                  <a:cubicBezTo>
                    <a:pt x="349" y="395"/>
                    <a:pt x="349" y="395"/>
                    <a:pt x="349" y="395"/>
                  </a:cubicBezTo>
                  <a:cubicBezTo>
                    <a:pt x="358" y="426"/>
                    <a:pt x="386" y="448"/>
                    <a:pt x="419" y="448"/>
                  </a:cubicBezTo>
                  <a:cubicBezTo>
                    <a:pt x="461" y="448"/>
                    <a:pt x="494" y="415"/>
                    <a:pt x="494" y="373"/>
                  </a:cubicBezTo>
                  <a:cubicBezTo>
                    <a:pt x="494" y="332"/>
                    <a:pt x="461" y="299"/>
                    <a:pt x="419" y="299"/>
                  </a:cubicBezTo>
                  <a:close/>
                  <a:moveTo>
                    <a:pt x="349" y="351"/>
                  </a:moveTo>
                  <a:cubicBezTo>
                    <a:pt x="146" y="351"/>
                    <a:pt x="146" y="351"/>
                    <a:pt x="146" y="351"/>
                  </a:cubicBezTo>
                  <a:cubicBezTo>
                    <a:pt x="142" y="341"/>
                    <a:pt x="137" y="331"/>
                    <a:pt x="130" y="323"/>
                  </a:cubicBezTo>
                  <a:cubicBezTo>
                    <a:pt x="231" y="148"/>
                    <a:pt x="231" y="148"/>
                    <a:pt x="231" y="148"/>
                  </a:cubicBezTo>
                  <a:cubicBezTo>
                    <a:pt x="236" y="149"/>
                    <a:pt x="242" y="150"/>
                    <a:pt x="247" y="150"/>
                  </a:cubicBezTo>
                  <a:cubicBezTo>
                    <a:pt x="253" y="150"/>
                    <a:pt x="258" y="149"/>
                    <a:pt x="264" y="148"/>
                  </a:cubicBezTo>
                  <a:cubicBezTo>
                    <a:pt x="365" y="323"/>
                    <a:pt x="365" y="323"/>
                    <a:pt x="365" y="323"/>
                  </a:cubicBezTo>
                  <a:cubicBezTo>
                    <a:pt x="358" y="331"/>
                    <a:pt x="352" y="341"/>
                    <a:pt x="349" y="35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</p:grpSp>
      <p:grpSp>
        <p:nvGrpSpPr>
          <p:cNvPr id="81" name="Group 80"/>
          <p:cNvGrpSpPr/>
          <p:nvPr/>
        </p:nvGrpSpPr>
        <p:grpSpPr>
          <a:xfrm>
            <a:off x="4806354" y="3389672"/>
            <a:ext cx="249857" cy="235347"/>
            <a:chOff x="796784" y="2455327"/>
            <a:chExt cx="249857" cy="235347"/>
          </a:xfrm>
        </p:grpSpPr>
        <p:sp>
          <p:nvSpPr>
            <p:cNvPr id="82" name="Rounded Rectangle 81"/>
            <p:cNvSpPr/>
            <p:nvPr/>
          </p:nvSpPr>
          <p:spPr>
            <a:xfrm>
              <a:off x="796784" y="2455327"/>
              <a:ext cx="249857" cy="235347"/>
            </a:xfrm>
            <a:prstGeom prst="roundRect">
              <a:avLst/>
            </a:prstGeom>
            <a:solidFill>
              <a:srgbClr val="F7964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"/>
                <a:cs typeface=""/>
              </a:endParaRPr>
            </a:p>
          </p:txBody>
        </p:sp>
        <p:sp>
          <p:nvSpPr>
            <p:cNvPr id="83" name="Freeform 12"/>
            <p:cNvSpPr>
              <a:spLocks noEditPoints="1"/>
            </p:cNvSpPr>
            <p:nvPr/>
          </p:nvSpPr>
          <p:spPr bwMode="auto">
            <a:xfrm>
              <a:off x="828964" y="2505098"/>
              <a:ext cx="167023" cy="136694"/>
            </a:xfrm>
            <a:custGeom>
              <a:avLst/>
              <a:gdLst>
                <a:gd name="T0" fmla="*/ 419 w 494"/>
                <a:gd name="T1" fmla="*/ 299 h 448"/>
                <a:gd name="T2" fmla="*/ 403 w 494"/>
                <a:gd name="T3" fmla="*/ 301 h 448"/>
                <a:gd name="T4" fmla="*/ 302 w 494"/>
                <a:gd name="T5" fmla="*/ 126 h 448"/>
                <a:gd name="T6" fmla="*/ 322 w 494"/>
                <a:gd name="T7" fmla="*/ 75 h 448"/>
                <a:gd name="T8" fmla="*/ 247 w 494"/>
                <a:gd name="T9" fmla="*/ 0 h 448"/>
                <a:gd name="T10" fmla="*/ 173 w 494"/>
                <a:gd name="T11" fmla="*/ 75 h 448"/>
                <a:gd name="T12" fmla="*/ 193 w 494"/>
                <a:gd name="T13" fmla="*/ 126 h 448"/>
                <a:gd name="T14" fmla="*/ 91 w 494"/>
                <a:gd name="T15" fmla="*/ 301 h 448"/>
                <a:gd name="T16" fmla="*/ 75 w 494"/>
                <a:gd name="T17" fmla="*/ 299 h 448"/>
                <a:gd name="T18" fmla="*/ 0 w 494"/>
                <a:gd name="T19" fmla="*/ 373 h 448"/>
                <a:gd name="T20" fmla="*/ 75 w 494"/>
                <a:gd name="T21" fmla="*/ 448 h 448"/>
                <a:gd name="T22" fmla="*/ 146 w 494"/>
                <a:gd name="T23" fmla="*/ 395 h 448"/>
                <a:gd name="T24" fmla="*/ 349 w 494"/>
                <a:gd name="T25" fmla="*/ 395 h 448"/>
                <a:gd name="T26" fmla="*/ 419 w 494"/>
                <a:gd name="T27" fmla="*/ 448 h 448"/>
                <a:gd name="T28" fmla="*/ 494 w 494"/>
                <a:gd name="T29" fmla="*/ 373 h 448"/>
                <a:gd name="T30" fmla="*/ 419 w 494"/>
                <a:gd name="T31" fmla="*/ 299 h 448"/>
                <a:gd name="T32" fmla="*/ 349 w 494"/>
                <a:gd name="T33" fmla="*/ 351 h 448"/>
                <a:gd name="T34" fmla="*/ 146 w 494"/>
                <a:gd name="T35" fmla="*/ 351 h 448"/>
                <a:gd name="T36" fmla="*/ 130 w 494"/>
                <a:gd name="T37" fmla="*/ 323 h 448"/>
                <a:gd name="T38" fmla="*/ 231 w 494"/>
                <a:gd name="T39" fmla="*/ 148 h 448"/>
                <a:gd name="T40" fmla="*/ 247 w 494"/>
                <a:gd name="T41" fmla="*/ 150 h 448"/>
                <a:gd name="T42" fmla="*/ 264 w 494"/>
                <a:gd name="T43" fmla="*/ 148 h 448"/>
                <a:gd name="T44" fmla="*/ 365 w 494"/>
                <a:gd name="T45" fmla="*/ 323 h 448"/>
                <a:gd name="T46" fmla="*/ 349 w 494"/>
                <a:gd name="T47" fmla="*/ 351 h 4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94" h="448">
                  <a:moveTo>
                    <a:pt x="419" y="299"/>
                  </a:moveTo>
                  <a:cubicBezTo>
                    <a:pt x="414" y="299"/>
                    <a:pt x="408" y="300"/>
                    <a:pt x="403" y="301"/>
                  </a:cubicBezTo>
                  <a:cubicBezTo>
                    <a:pt x="302" y="126"/>
                    <a:pt x="302" y="126"/>
                    <a:pt x="302" y="126"/>
                  </a:cubicBezTo>
                  <a:cubicBezTo>
                    <a:pt x="314" y="112"/>
                    <a:pt x="322" y="95"/>
                    <a:pt x="322" y="75"/>
                  </a:cubicBezTo>
                  <a:cubicBezTo>
                    <a:pt x="322" y="34"/>
                    <a:pt x="288" y="0"/>
                    <a:pt x="247" y="0"/>
                  </a:cubicBezTo>
                  <a:cubicBezTo>
                    <a:pt x="206" y="0"/>
                    <a:pt x="173" y="34"/>
                    <a:pt x="173" y="75"/>
                  </a:cubicBezTo>
                  <a:cubicBezTo>
                    <a:pt x="173" y="95"/>
                    <a:pt x="180" y="112"/>
                    <a:pt x="193" y="126"/>
                  </a:cubicBezTo>
                  <a:cubicBezTo>
                    <a:pt x="91" y="301"/>
                    <a:pt x="91" y="301"/>
                    <a:pt x="91" y="301"/>
                  </a:cubicBezTo>
                  <a:cubicBezTo>
                    <a:pt x="86" y="300"/>
                    <a:pt x="81" y="299"/>
                    <a:pt x="75" y="299"/>
                  </a:cubicBezTo>
                  <a:cubicBezTo>
                    <a:pt x="34" y="299"/>
                    <a:pt x="0" y="332"/>
                    <a:pt x="0" y="373"/>
                  </a:cubicBezTo>
                  <a:cubicBezTo>
                    <a:pt x="0" y="415"/>
                    <a:pt x="34" y="448"/>
                    <a:pt x="75" y="448"/>
                  </a:cubicBezTo>
                  <a:cubicBezTo>
                    <a:pt x="108" y="448"/>
                    <a:pt x="136" y="426"/>
                    <a:pt x="146" y="395"/>
                  </a:cubicBezTo>
                  <a:cubicBezTo>
                    <a:pt x="349" y="395"/>
                    <a:pt x="349" y="395"/>
                    <a:pt x="349" y="395"/>
                  </a:cubicBezTo>
                  <a:cubicBezTo>
                    <a:pt x="358" y="426"/>
                    <a:pt x="386" y="448"/>
                    <a:pt x="419" y="448"/>
                  </a:cubicBezTo>
                  <a:cubicBezTo>
                    <a:pt x="461" y="448"/>
                    <a:pt x="494" y="415"/>
                    <a:pt x="494" y="373"/>
                  </a:cubicBezTo>
                  <a:cubicBezTo>
                    <a:pt x="494" y="332"/>
                    <a:pt x="461" y="299"/>
                    <a:pt x="419" y="299"/>
                  </a:cubicBezTo>
                  <a:close/>
                  <a:moveTo>
                    <a:pt x="349" y="351"/>
                  </a:moveTo>
                  <a:cubicBezTo>
                    <a:pt x="146" y="351"/>
                    <a:pt x="146" y="351"/>
                    <a:pt x="146" y="351"/>
                  </a:cubicBezTo>
                  <a:cubicBezTo>
                    <a:pt x="142" y="341"/>
                    <a:pt x="137" y="331"/>
                    <a:pt x="130" y="323"/>
                  </a:cubicBezTo>
                  <a:cubicBezTo>
                    <a:pt x="231" y="148"/>
                    <a:pt x="231" y="148"/>
                    <a:pt x="231" y="148"/>
                  </a:cubicBezTo>
                  <a:cubicBezTo>
                    <a:pt x="236" y="149"/>
                    <a:pt x="242" y="150"/>
                    <a:pt x="247" y="150"/>
                  </a:cubicBezTo>
                  <a:cubicBezTo>
                    <a:pt x="253" y="150"/>
                    <a:pt x="258" y="149"/>
                    <a:pt x="264" y="148"/>
                  </a:cubicBezTo>
                  <a:cubicBezTo>
                    <a:pt x="365" y="323"/>
                    <a:pt x="365" y="323"/>
                    <a:pt x="365" y="323"/>
                  </a:cubicBezTo>
                  <a:cubicBezTo>
                    <a:pt x="358" y="331"/>
                    <a:pt x="352" y="341"/>
                    <a:pt x="349" y="35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</p:grpSp>
      <p:grpSp>
        <p:nvGrpSpPr>
          <p:cNvPr id="84" name="Group 83"/>
          <p:cNvGrpSpPr/>
          <p:nvPr/>
        </p:nvGrpSpPr>
        <p:grpSpPr>
          <a:xfrm>
            <a:off x="3634695" y="4743003"/>
            <a:ext cx="239418" cy="233531"/>
            <a:chOff x="810381" y="2904842"/>
            <a:chExt cx="239418" cy="233531"/>
          </a:xfrm>
        </p:grpSpPr>
        <p:sp>
          <p:nvSpPr>
            <p:cNvPr id="85" name="Rounded Rectangle 84"/>
            <p:cNvSpPr/>
            <p:nvPr/>
          </p:nvSpPr>
          <p:spPr>
            <a:xfrm>
              <a:off x="810381" y="2904842"/>
              <a:ext cx="239418" cy="233531"/>
            </a:xfrm>
            <a:prstGeom prst="roundRect">
              <a:avLst/>
            </a:prstGeom>
            <a:solidFill>
              <a:srgbClr val="4F81BD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"/>
                <a:cs typeface=""/>
              </a:endParaRPr>
            </a:p>
          </p:txBody>
        </p:sp>
        <p:sp>
          <p:nvSpPr>
            <p:cNvPr id="86" name="Freeform 12"/>
            <p:cNvSpPr>
              <a:spLocks noEditPoints="1"/>
            </p:cNvSpPr>
            <p:nvPr/>
          </p:nvSpPr>
          <p:spPr bwMode="auto">
            <a:xfrm>
              <a:off x="837998" y="2941520"/>
              <a:ext cx="167023" cy="143584"/>
            </a:xfrm>
            <a:custGeom>
              <a:avLst/>
              <a:gdLst>
                <a:gd name="T0" fmla="*/ 419 w 494"/>
                <a:gd name="T1" fmla="*/ 299 h 448"/>
                <a:gd name="T2" fmla="*/ 403 w 494"/>
                <a:gd name="T3" fmla="*/ 301 h 448"/>
                <a:gd name="T4" fmla="*/ 302 w 494"/>
                <a:gd name="T5" fmla="*/ 126 h 448"/>
                <a:gd name="T6" fmla="*/ 322 w 494"/>
                <a:gd name="T7" fmla="*/ 75 h 448"/>
                <a:gd name="T8" fmla="*/ 247 w 494"/>
                <a:gd name="T9" fmla="*/ 0 h 448"/>
                <a:gd name="T10" fmla="*/ 173 w 494"/>
                <a:gd name="T11" fmla="*/ 75 h 448"/>
                <a:gd name="T12" fmla="*/ 193 w 494"/>
                <a:gd name="T13" fmla="*/ 126 h 448"/>
                <a:gd name="T14" fmla="*/ 91 w 494"/>
                <a:gd name="T15" fmla="*/ 301 h 448"/>
                <a:gd name="T16" fmla="*/ 75 w 494"/>
                <a:gd name="T17" fmla="*/ 299 h 448"/>
                <a:gd name="T18" fmla="*/ 0 w 494"/>
                <a:gd name="T19" fmla="*/ 373 h 448"/>
                <a:gd name="T20" fmla="*/ 75 w 494"/>
                <a:gd name="T21" fmla="*/ 448 h 448"/>
                <a:gd name="T22" fmla="*/ 146 w 494"/>
                <a:gd name="T23" fmla="*/ 395 h 448"/>
                <a:gd name="T24" fmla="*/ 349 w 494"/>
                <a:gd name="T25" fmla="*/ 395 h 448"/>
                <a:gd name="T26" fmla="*/ 419 w 494"/>
                <a:gd name="T27" fmla="*/ 448 h 448"/>
                <a:gd name="T28" fmla="*/ 494 w 494"/>
                <a:gd name="T29" fmla="*/ 373 h 448"/>
                <a:gd name="T30" fmla="*/ 419 w 494"/>
                <a:gd name="T31" fmla="*/ 299 h 448"/>
                <a:gd name="T32" fmla="*/ 349 w 494"/>
                <a:gd name="T33" fmla="*/ 351 h 448"/>
                <a:gd name="T34" fmla="*/ 146 w 494"/>
                <a:gd name="T35" fmla="*/ 351 h 448"/>
                <a:gd name="T36" fmla="*/ 130 w 494"/>
                <a:gd name="T37" fmla="*/ 323 h 448"/>
                <a:gd name="T38" fmla="*/ 231 w 494"/>
                <a:gd name="T39" fmla="*/ 148 h 448"/>
                <a:gd name="T40" fmla="*/ 247 w 494"/>
                <a:gd name="T41" fmla="*/ 150 h 448"/>
                <a:gd name="T42" fmla="*/ 264 w 494"/>
                <a:gd name="T43" fmla="*/ 148 h 448"/>
                <a:gd name="T44" fmla="*/ 365 w 494"/>
                <a:gd name="T45" fmla="*/ 323 h 448"/>
                <a:gd name="T46" fmla="*/ 349 w 494"/>
                <a:gd name="T47" fmla="*/ 351 h 4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94" h="448">
                  <a:moveTo>
                    <a:pt x="419" y="299"/>
                  </a:moveTo>
                  <a:cubicBezTo>
                    <a:pt x="414" y="299"/>
                    <a:pt x="408" y="300"/>
                    <a:pt x="403" y="301"/>
                  </a:cubicBezTo>
                  <a:cubicBezTo>
                    <a:pt x="302" y="126"/>
                    <a:pt x="302" y="126"/>
                    <a:pt x="302" y="126"/>
                  </a:cubicBezTo>
                  <a:cubicBezTo>
                    <a:pt x="314" y="112"/>
                    <a:pt x="322" y="95"/>
                    <a:pt x="322" y="75"/>
                  </a:cubicBezTo>
                  <a:cubicBezTo>
                    <a:pt x="322" y="34"/>
                    <a:pt x="288" y="0"/>
                    <a:pt x="247" y="0"/>
                  </a:cubicBezTo>
                  <a:cubicBezTo>
                    <a:pt x="206" y="0"/>
                    <a:pt x="173" y="34"/>
                    <a:pt x="173" y="75"/>
                  </a:cubicBezTo>
                  <a:cubicBezTo>
                    <a:pt x="173" y="95"/>
                    <a:pt x="180" y="112"/>
                    <a:pt x="193" y="126"/>
                  </a:cubicBezTo>
                  <a:cubicBezTo>
                    <a:pt x="91" y="301"/>
                    <a:pt x="91" y="301"/>
                    <a:pt x="91" y="301"/>
                  </a:cubicBezTo>
                  <a:cubicBezTo>
                    <a:pt x="86" y="300"/>
                    <a:pt x="81" y="299"/>
                    <a:pt x="75" y="299"/>
                  </a:cubicBezTo>
                  <a:cubicBezTo>
                    <a:pt x="34" y="299"/>
                    <a:pt x="0" y="332"/>
                    <a:pt x="0" y="373"/>
                  </a:cubicBezTo>
                  <a:cubicBezTo>
                    <a:pt x="0" y="415"/>
                    <a:pt x="34" y="448"/>
                    <a:pt x="75" y="448"/>
                  </a:cubicBezTo>
                  <a:cubicBezTo>
                    <a:pt x="108" y="448"/>
                    <a:pt x="136" y="426"/>
                    <a:pt x="146" y="395"/>
                  </a:cubicBezTo>
                  <a:cubicBezTo>
                    <a:pt x="349" y="395"/>
                    <a:pt x="349" y="395"/>
                    <a:pt x="349" y="395"/>
                  </a:cubicBezTo>
                  <a:cubicBezTo>
                    <a:pt x="358" y="426"/>
                    <a:pt x="386" y="448"/>
                    <a:pt x="419" y="448"/>
                  </a:cubicBezTo>
                  <a:cubicBezTo>
                    <a:pt x="461" y="448"/>
                    <a:pt x="494" y="415"/>
                    <a:pt x="494" y="373"/>
                  </a:cubicBezTo>
                  <a:cubicBezTo>
                    <a:pt x="494" y="332"/>
                    <a:pt x="461" y="299"/>
                    <a:pt x="419" y="299"/>
                  </a:cubicBezTo>
                  <a:close/>
                  <a:moveTo>
                    <a:pt x="349" y="351"/>
                  </a:moveTo>
                  <a:cubicBezTo>
                    <a:pt x="146" y="351"/>
                    <a:pt x="146" y="351"/>
                    <a:pt x="146" y="351"/>
                  </a:cubicBezTo>
                  <a:cubicBezTo>
                    <a:pt x="142" y="341"/>
                    <a:pt x="137" y="331"/>
                    <a:pt x="130" y="323"/>
                  </a:cubicBezTo>
                  <a:cubicBezTo>
                    <a:pt x="231" y="148"/>
                    <a:pt x="231" y="148"/>
                    <a:pt x="231" y="148"/>
                  </a:cubicBezTo>
                  <a:cubicBezTo>
                    <a:pt x="236" y="149"/>
                    <a:pt x="242" y="150"/>
                    <a:pt x="247" y="150"/>
                  </a:cubicBezTo>
                  <a:cubicBezTo>
                    <a:pt x="253" y="150"/>
                    <a:pt x="258" y="149"/>
                    <a:pt x="264" y="148"/>
                  </a:cubicBezTo>
                  <a:cubicBezTo>
                    <a:pt x="365" y="323"/>
                    <a:pt x="365" y="323"/>
                    <a:pt x="365" y="323"/>
                  </a:cubicBezTo>
                  <a:cubicBezTo>
                    <a:pt x="358" y="331"/>
                    <a:pt x="352" y="341"/>
                    <a:pt x="349" y="351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"/>
              </a:endParaRPr>
            </a:p>
          </p:txBody>
        </p:sp>
      </p:grpSp>
      <p:grpSp>
        <p:nvGrpSpPr>
          <p:cNvPr id="87" name="Group 86"/>
          <p:cNvGrpSpPr/>
          <p:nvPr/>
        </p:nvGrpSpPr>
        <p:grpSpPr>
          <a:xfrm>
            <a:off x="3908540" y="4743003"/>
            <a:ext cx="239418" cy="233531"/>
            <a:chOff x="810381" y="2904842"/>
            <a:chExt cx="239418" cy="233531"/>
          </a:xfrm>
        </p:grpSpPr>
        <p:sp>
          <p:nvSpPr>
            <p:cNvPr id="88" name="Rounded Rectangle 87"/>
            <p:cNvSpPr/>
            <p:nvPr/>
          </p:nvSpPr>
          <p:spPr>
            <a:xfrm>
              <a:off x="810381" y="2904842"/>
              <a:ext cx="239418" cy="233531"/>
            </a:xfrm>
            <a:prstGeom prst="roundRect">
              <a:avLst/>
            </a:prstGeom>
            <a:solidFill>
              <a:srgbClr val="4F81BD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"/>
                <a:cs typeface=""/>
              </a:endParaRPr>
            </a:p>
          </p:txBody>
        </p:sp>
        <p:sp>
          <p:nvSpPr>
            <p:cNvPr id="89" name="Freeform 12"/>
            <p:cNvSpPr>
              <a:spLocks noEditPoints="1"/>
            </p:cNvSpPr>
            <p:nvPr/>
          </p:nvSpPr>
          <p:spPr bwMode="auto">
            <a:xfrm>
              <a:off x="837998" y="2941520"/>
              <a:ext cx="167023" cy="143584"/>
            </a:xfrm>
            <a:custGeom>
              <a:avLst/>
              <a:gdLst>
                <a:gd name="T0" fmla="*/ 419 w 494"/>
                <a:gd name="T1" fmla="*/ 299 h 448"/>
                <a:gd name="T2" fmla="*/ 403 w 494"/>
                <a:gd name="T3" fmla="*/ 301 h 448"/>
                <a:gd name="T4" fmla="*/ 302 w 494"/>
                <a:gd name="T5" fmla="*/ 126 h 448"/>
                <a:gd name="T6" fmla="*/ 322 w 494"/>
                <a:gd name="T7" fmla="*/ 75 h 448"/>
                <a:gd name="T8" fmla="*/ 247 w 494"/>
                <a:gd name="T9" fmla="*/ 0 h 448"/>
                <a:gd name="T10" fmla="*/ 173 w 494"/>
                <a:gd name="T11" fmla="*/ 75 h 448"/>
                <a:gd name="T12" fmla="*/ 193 w 494"/>
                <a:gd name="T13" fmla="*/ 126 h 448"/>
                <a:gd name="T14" fmla="*/ 91 w 494"/>
                <a:gd name="T15" fmla="*/ 301 h 448"/>
                <a:gd name="T16" fmla="*/ 75 w 494"/>
                <a:gd name="T17" fmla="*/ 299 h 448"/>
                <a:gd name="T18" fmla="*/ 0 w 494"/>
                <a:gd name="T19" fmla="*/ 373 h 448"/>
                <a:gd name="T20" fmla="*/ 75 w 494"/>
                <a:gd name="T21" fmla="*/ 448 h 448"/>
                <a:gd name="T22" fmla="*/ 146 w 494"/>
                <a:gd name="T23" fmla="*/ 395 h 448"/>
                <a:gd name="T24" fmla="*/ 349 w 494"/>
                <a:gd name="T25" fmla="*/ 395 h 448"/>
                <a:gd name="T26" fmla="*/ 419 w 494"/>
                <a:gd name="T27" fmla="*/ 448 h 448"/>
                <a:gd name="T28" fmla="*/ 494 w 494"/>
                <a:gd name="T29" fmla="*/ 373 h 448"/>
                <a:gd name="T30" fmla="*/ 419 w 494"/>
                <a:gd name="T31" fmla="*/ 299 h 448"/>
                <a:gd name="T32" fmla="*/ 349 w 494"/>
                <a:gd name="T33" fmla="*/ 351 h 448"/>
                <a:gd name="T34" fmla="*/ 146 w 494"/>
                <a:gd name="T35" fmla="*/ 351 h 448"/>
                <a:gd name="T36" fmla="*/ 130 w 494"/>
                <a:gd name="T37" fmla="*/ 323 h 448"/>
                <a:gd name="T38" fmla="*/ 231 w 494"/>
                <a:gd name="T39" fmla="*/ 148 h 448"/>
                <a:gd name="T40" fmla="*/ 247 w 494"/>
                <a:gd name="T41" fmla="*/ 150 h 448"/>
                <a:gd name="T42" fmla="*/ 264 w 494"/>
                <a:gd name="T43" fmla="*/ 148 h 448"/>
                <a:gd name="T44" fmla="*/ 365 w 494"/>
                <a:gd name="T45" fmla="*/ 323 h 448"/>
                <a:gd name="T46" fmla="*/ 349 w 494"/>
                <a:gd name="T47" fmla="*/ 351 h 4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94" h="448">
                  <a:moveTo>
                    <a:pt x="419" y="299"/>
                  </a:moveTo>
                  <a:cubicBezTo>
                    <a:pt x="414" y="299"/>
                    <a:pt x="408" y="300"/>
                    <a:pt x="403" y="301"/>
                  </a:cubicBezTo>
                  <a:cubicBezTo>
                    <a:pt x="302" y="126"/>
                    <a:pt x="302" y="126"/>
                    <a:pt x="302" y="126"/>
                  </a:cubicBezTo>
                  <a:cubicBezTo>
                    <a:pt x="314" y="112"/>
                    <a:pt x="322" y="95"/>
                    <a:pt x="322" y="75"/>
                  </a:cubicBezTo>
                  <a:cubicBezTo>
                    <a:pt x="322" y="34"/>
                    <a:pt x="288" y="0"/>
                    <a:pt x="247" y="0"/>
                  </a:cubicBezTo>
                  <a:cubicBezTo>
                    <a:pt x="206" y="0"/>
                    <a:pt x="173" y="34"/>
                    <a:pt x="173" y="75"/>
                  </a:cubicBezTo>
                  <a:cubicBezTo>
                    <a:pt x="173" y="95"/>
                    <a:pt x="180" y="112"/>
                    <a:pt x="193" y="126"/>
                  </a:cubicBezTo>
                  <a:cubicBezTo>
                    <a:pt x="91" y="301"/>
                    <a:pt x="91" y="301"/>
                    <a:pt x="91" y="301"/>
                  </a:cubicBezTo>
                  <a:cubicBezTo>
                    <a:pt x="86" y="300"/>
                    <a:pt x="81" y="299"/>
                    <a:pt x="75" y="299"/>
                  </a:cubicBezTo>
                  <a:cubicBezTo>
                    <a:pt x="34" y="299"/>
                    <a:pt x="0" y="332"/>
                    <a:pt x="0" y="373"/>
                  </a:cubicBezTo>
                  <a:cubicBezTo>
                    <a:pt x="0" y="415"/>
                    <a:pt x="34" y="448"/>
                    <a:pt x="75" y="448"/>
                  </a:cubicBezTo>
                  <a:cubicBezTo>
                    <a:pt x="108" y="448"/>
                    <a:pt x="136" y="426"/>
                    <a:pt x="146" y="395"/>
                  </a:cubicBezTo>
                  <a:cubicBezTo>
                    <a:pt x="349" y="395"/>
                    <a:pt x="349" y="395"/>
                    <a:pt x="349" y="395"/>
                  </a:cubicBezTo>
                  <a:cubicBezTo>
                    <a:pt x="358" y="426"/>
                    <a:pt x="386" y="448"/>
                    <a:pt x="419" y="448"/>
                  </a:cubicBezTo>
                  <a:cubicBezTo>
                    <a:pt x="461" y="448"/>
                    <a:pt x="494" y="415"/>
                    <a:pt x="494" y="373"/>
                  </a:cubicBezTo>
                  <a:cubicBezTo>
                    <a:pt x="494" y="332"/>
                    <a:pt x="461" y="299"/>
                    <a:pt x="419" y="299"/>
                  </a:cubicBezTo>
                  <a:close/>
                  <a:moveTo>
                    <a:pt x="349" y="351"/>
                  </a:moveTo>
                  <a:cubicBezTo>
                    <a:pt x="146" y="351"/>
                    <a:pt x="146" y="351"/>
                    <a:pt x="146" y="351"/>
                  </a:cubicBezTo>
                  <a:cubicBezTo>
                    <a:pt x="142" y="341"/>
                    <a:pt x="137" y="331"/>
                    <a:pt x="130" y="323"/>
                  </a:cubicBezTo>
                  <a:cubicBezTo>
                    <a:pt x="231" y="148"/>
                    <a:pt x="231" y="148"/>
                    <a:pt x="231" y="148"/>
                  </a:cubicBezTo>
                  <a:cubicBezTo>
                    <a:pt x="236" y="149"/>
                    <a:pt x="242" y="150"/>
                    <a:pt x="247" y="150"/>
                  </a:cubicBezTo>
                  <a:cubicBezTo>
                    <a:pt x="253" y="150"/>
                    <a:pt x="258" y="149"/>
                    <a:pt x="264" y="148"/>
                  </a:cubicBezTo>
                  <a:cubicBezTo>
                    <a:pt x="365" y="323"/>
                    <a:pt x="365" y="323"/>
                    <a:pt x="365" y="323"/>
                  </a:cubicBezTo>
                  <a:cubicBezTo>
                    <a:pt x="358" y="331"/>
                    <a:pt x="352" y="341"/>
                    <a:pt x="349" y="351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"/>
              </a:endParaRPr>
            </a:p>
          </p:txBody>
        </p:sp>
      </p:grpSp>
      <p:grpSp>
        <p:nvGrpSpPr>
          <p:cNvPr id="90" name="Group 89"/>
          <p:cNvGrpSpPr/>
          <p:nvPr/>
        </p:nvGrpSpPr>
        <p:grpSpPr>
          <a:xfrm>
            <a:off x="5510933" y="4686359"/>
            <a:ext cx="239417" cy="222324"/>
            <a:chOff x="810381" y="3309181"/>
            <a:chExt cx="239417" cy="222324"/>
          </a:xfrm>
        </p:grpSpPr>
        <p:sp>
          <p:nvSpPr>
            <p:cNvPr id="91" name="Rounded Rectangle 90"/>
            <p:cNvSpPr/>
            <p:nvPr/>
          </p:nvSpPr>
          <p:spPr>
            <a:xfrm>
              <a:off x="810381" y="3309181"/>
              <a:ext cx="239417" cy="222324"/>
            </a:xfrm>
            <a:prstGeom prst="roundRect">
              <a:avLst/>
            </a:prstGeom>
            <a:solidFill>
              <a:srgbClr val="948A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2" name="Freeform 12"/>
            <p:cNvSpPr>
              <a:spLocks noEditPoints="1"/>
            </p:cNvSpPr>
            <p:nvPr/>
          </p:nvSpPr>
          <p:spPr bwMode="auto">
            <a:xfrm>
              <a:off x="853059" y="3351995"/>
              <a:ext cx="167023" cy="136694"/>
            </a:xfrm>
            <a:custGeom>
              <a:avLst/>
              <a:gdLst>
                <a:gd name="T0" fmla="*/ 419 w 494"/>
                <a:gd name="T1" fmla="*/ 299 h 448"/>
                <a:gd name="T2" fmla="*/ 403 w 494"/>
                <a:gd name="T3" fmla="*/ 301 h 448"/>
                <a:gd name="T4" fmla="*/ 302 w 494"/>
                <a:gd name="T5" fmla="*/ 126 h 448"/>
                <a:gd name="T6" fmla="*/ 322 w 494"/>
                <a:gd name="T7" fmla="*/ 75 h 448"/>
                <a:gd name="T8" fmla="*/ 247 w 494"/>
                <a:gd name="T9" fmla="*/ 0 h 448"/>
                <a:gd name="T10" fmla="*/ 173 w 494"/>
                <a:gd name="T11" fmla="*/ 75 h 448"/>
                <a:gd name="T12" fmla="*/ 193 w 494"/>
                <a:gd name="T13" fmla="*/ 126 h 448"/>
                <a:gd name="T14" fmla="*/ 91 w 494"/>
                <a:gd name="T15" fmla="*/ 301 h 448"/>
                <a:gd name="T16" fmla="*/ 75 w 494"/>
                <a:gd name="T17" fmla="*/ 299 h 448"/>
                <a:gd name="T18" fmla="*/ 0 w 494"/>
                <a:gd name="T19" fmla="*/ 373 h 448"/>
                <a:gd name="T20" fmla="*/ 75 w 494"/>
                <a:gd name="T21" fmla="*/ 448 h 448"/>
                <a:gd name="T22" fmla="*/ 146 w 494"/>
                <a:gd name="T23" fmla="*/ 395 h 448"/>
                <a:gd name="T24" fmla="*/ 349 w 494"/>
                <a:gd name="T25" fmla="*/ 395 h 448"/>
                <a:gd name="T26" fmla="*/ 419 w 494"/>
                <a:gd name="T27" fmla="*/ 448 h 448"/>
                <a:gd name="T28" fmla="*/ 494 w 494"/>
                <a:gd name="T29" fmla="*/ 373 h 448"/>
                <a:gd name="T30" fmla="*/ 419 w 494"/>
                <a:gd name="T31" fmla="*/ 299 h 448"/>
                <a:gd name="T32" fmla="*/ 349 w 494"/>
                <a:gd name="T33" fmla="*/ 351 h 448"/>
                <a:gd name="T34" fmla="*/ 146 w 494"/>
                <a:gd name="T35" fmla="*/ 351 h 448"/>
                <a:gd name="T36" fmla="*/ 130 w 494"/>
                <a:gd name="T37" fmla="*/ 323 h 448"/>
                <a:gd name="T38" fmla="*/ 231 w 494"/>
                <a:gd name="T39" fmla="*/ 148 h 448"/>
                <a:gd name="T40" fmla="*/ 247 w 494"/>
                <a:gd name="T41" fmla="*/ 150 h 448"/>
                <a:gd name="T42" fmla="*/ 264 w 494"/>
                <a:gd name="T43" fmla="*/ 148 h 448"/>
                <a:gd name="T44" fmla="*/ 365 w 494"/>
                <a:gd name="T45" fmla="*/ 323 h 448"/>
                <a:gd name="T46" fmla="*/ 349 w 494"/>
                <a:gd name="T47" fmla="*/ 351 h 4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94" h="448">
                  <a:moveTo>
                    <a:pt x="419" y="299"/>
                  </a:moveTo>
                  <a:cubicBezTo>
                    <a:pt x="414" y="299"/>
                    <a:pt x="408" y="300"/>
                    <a:pt x="403" y="301"/>
                  </a:cubicBezTo>
                  <a:cubicBezTo>
                    <a:pt x="302" y="126"/>
                    <a:pt x="302" y="126"/>
                    <a:pt x="302" y="126"/>
                  </a:cubicBezTo>
                  <a:cubicBezTo>
                    <a:pt x="314" y="112"/>
                    <a:pt x="322" y="95"/>
                    <a:pt x="322" y="75"/>
                  </a:cubicBezTo>
                  <a:cubicBezTo>
                    <a:pt x="322" y="34"/>
                    <a:pt x="288" y="0"/>
                    <a:pt x="247" y="0"/>
                  </a:cubicBezTo>
                  <a:cubicBezTo>
                    <a:pt x="206" y="0"/>
                    <a:pt x="173" y="34"/>
                    <a:pt x="173" y="75"/>
                  </a:cubicBezTo>
                  <a:cubicBezTo>
                    <a:pt x="173" y="95"/>
                    <a:pt x="180" y="112"/>
                    <a:pt x="193" y="126"/>
                  </a:cubicBezTo>
                  <a:cubicBezTo>
                    <a:pt x="91" y="301"/>
                    <a:pt x="91" y="301"/>
                    <a:pt x="91" y="301"/>
                  </a:cubicBezTo>
                  <a:cubicBezTo>
                    <a:pt x="86" y="300"/>
                    <a:pt x="81" y="299"/>
                    <a:pt x="75" y="299"/>
                  </a:cubicBezTo>
                  <a:cubicBezTo>
                    <a:pt x="34" y="299"/>
                    <a:pt x="0" y="332"/>
                    <a:pt x="0" y="373"/>
                  </a:cubicBezTo>
                  <a:cubicBezTo>
                    <a:pt x="0" y="415"/>
                    <a:pt x="34" y="448"/>
                    <a:pt x="75" y="448"/>
                  </a:cubicBezTo>
                  <a:cubicBezTo>
                    <a:pt x="108" y="448"/>
                    <a:pt x="136" y="426"/>
                    <a:pt x="146" y="395"/>
                  </a:cubicBezTo>
                  <a:cubicBezTo>
                    <a:pt x="349" y="395"/>
                    <a:pt x="349" y="395"/>
                    <a:pt x="349" y="395"/>
                  </a:cubicBezTo>
                  <a:cubicBezTo>
                    <a:pt x="358" y="426"/>
                    <a:pt x="386" y="448"/>
                    <a:pt x="419" y="448"/>
                  </a:cubicBezTo>
                  <a:cubicBezTo>
                    <a:pt x="461" y="448"/>
                    <a:pt x="494" y="415"/>
                    <a:pt x="494" y="373"/>
                  </a:cubicBezTo>
                  <a:cubicBezTo>
                    <a:pt x="494" y="332"/>
                    <a:pt x="461" y="299"/>
                    <a:pt x="419" y="299"/>
                  </a:cubicBezTo>
                  <a:close/>
                  <a:moveTo>
                    <a:pt x="349" y="351"/>
                  </a:moveTo>
                  <a:cubicBezTo>
                    <a:pt x="146" y="351"/>
                    <a:pt x="146" y="351"/>
                    <a:pt x="146" y="351"/>
                  </a:cubicBezTo>
                  <a:cubicBezTo>
                    <a:pt x="142" y="341"/>
                    <a:pt x="137" y="331"/>
                    <a:pt x="130" y="323"/>
                  </a:cubicBezTo>
                  <a:cubicBezTo>
                    <a:pt x="231" y="148"/>
                    <a:pt x="231" y="148"/>
                    <a:pt x="231" y="148"/>
                  </a:cubicBezTo>
                  <a:cubicBezTo>
                    <a:pt x="236" y="149"/>
                    <a:pt x="242" y="150"/>
                    <a:pt x="247" y="150"/>
                  </a:cubicBezTo>
                  <a:cubicBezTo>
                    <a:pt x="253" y="150"/>
                    <a:pt x="258" y="149"/>
                    <a:pt x="264" y="148"/>
                  </a:cubicBezTo>
                  <a:cubicBezTo>
                    <a:pt x="365" y="323"/>
                    <a:pt x="365" y="323"/>
                    <a:pt x="365" y="323"/>
                  </a:cubicBezTo>
                  <a:cubicBezTo>
                    <a:pt x="358" y="331"/>
                    <a:pt x="352" y="341"/>
                    <a:pt x="349" y="35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</p:grpSp>
      <p:grpSp>
        <p:nvGrpSpPr>
          <p:cNvPr id="93" name="Group 92"/>
          <p:cNvGrpSpPr/>
          <p:nvPr/>
        </p:nvGrpSpPr>
        <p:grpSpPr>
          <a:xfrm>
            <a:off x="5776552" y="4686359"/>
            <a:ext cx="239417" cy="222324"/>
            <a:chOff x="810381" y="3309181"/>
            <a:chExt cx="239417" cy="222324"/>
          </a:xfrm>
        </p:grpSpPr>
        <p:sp>
          <p:nvSpPr>
            <p:cNvPr id="94" name="Rounded Rectangle 93"/>
            <p:cNvSpPr/>
            <p:nvPr/>
          </p:nvSpPr>
          <p:spPr>
            <a:xfrm>
              <a:off x="810381" y="3309181"/>
              <a:ext cx="239417" cy="222324"/>
            </a:xfrm>
            <a:prstGeom prst="roundRect">
              <a:avLst/>
            </a:prstGeom>
            <a:solidFill>
              <a:srgbClr val="948A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5" name="Freeform 12"/>
            <p:cNvSpPr>
              <a:spLocks noEditPoints="1"/>
            </p:cNvSpPr>
            <p:nvPr/>
          </p:nvSpPr>
          <p:spPr bwMode="auto">
            <a:xfrm>
              <a:off x="853059" y="3351995"/>
              <a:ext cx="167023" cy="136694"/>
            </a:xfrm>
            <a:custGeom>
              <a:avLst/>
              <a:gdLst>
                <a:gd name="T0" fmla="*/ 419 w 494"/>
                <a:gd name="T1" fmla="*/ 299 h 448"/>
                <a:gd name="T2" fmla="*/ 403 w 494"/>
                <a:gd name="T3" fmla="*/ 301 h 448"/>
                <a:gd name="T4" fmla="*/ 302 w 494"/>
                <a:gd name="T5" fmla="*/ 126 h 448"/>
                <a:gd name="T6" fmla="*/ 322 w 494"/>
                <a:gd name="T7" fmla="*/ 75 h 448"/>
                <a:gd name="T8" fmla="*/ 247 w 494"/>
                <a:gd name="T9" fmla="*/ 0 h 448"/>
                <a:gd name="T10" fmla="*/ 173 w 494"/>
                <a:gd name="T11" fmla="*/ 75 h 448"/>
                <a:gd name="T12" fmla="*/ 193 w 494"/>
                <a:gd name="T13" fmla="*/ 126 h 448"/>
                <a:gd name="T14" fmla="*/ 91 w 494"/>
                <a:gd name="T15" fmla="*/ 301 h 448"/>
                <a:gd name="T16" fmla="*/ 75 w 494"/>
                <a:gd name="T17" fmla="*/ 299 h 448"/>
                <a:gd name="T18" fmla="*/ 0 w 494"/>
                <a:gd name="T19" fmla="*/ 373 h 448"/>
                <a:gd name="T20" fmla="*/ 75 w 494"/>
                <a:gd name="T21" fmla="*/ 448 h 448"/>
                <a:gd name="T22" fmla="*/ 146 w 494"/>
                <a:gd name="T23" fmla="*/ 395 h 448"/>
                <a:gd name="T24" fmla="*/ 349 w 494"/>
                <a:gd name="T25" fmla="*/ 395 h 448"/>
                <a:gd name="T26" fmla="*/ 419 w 494"/>
                <a:gd name="T27" fmla="*/ 448 h 448"/>
                <a:gd name="T28" fmla="*/ 494 w 494"/>
                <a:gd name="T29" fmla="*/ 373 h 448"/>
                <a:gd name="T30" fmla="*/ 419 w 494"/>
                <a:gd name="T31" fmla="*/ 299 h 448"/>
                <a:gd name="T32" fmla="*/ 349 w 494"/>
                <a:gd name="T33" fmla="*/ 351 h 448"/>
                <a:gd name="T34" fmla="*/ 146 w 494"/>
                <a:gd name="T35" fmla="*/ 351 h 448"/>
                <a:gd name="T36" fmla="*/ 130 w 494"/>
                <a:gd name="T37" fmla="*/ 323 h 448"/>
                <a:gd name="T38" fmla="*/ 231 w 494"/>
                <a:gd name="T39" fmla="*/ 148 h 448"/>
                <a:gd name="T40" fmla="*/ 247 w 494"/>
                <a:gd name="T41" fmla="*/ 150 h 448"/>
                <a:gd name="T42" fmla="*/ 264 w 494"/>
                <a:gd name="T43" fmla="*/ 148 h 448"/>
                <a:gd name="T44" fmla="*/ 365 w 494"/>
                <a:gd name="T45" fmla="*/ 323 h 448"/>
                <a:gd name="T46" fmla="*/ 349 w 494"/>
                <a:gd name="T47" fmla="*/ 351 h 4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94" h="448">
                  <a:moveTo>
                    <a:pt x="419" y="299"/>
                  </a:moveTo>
                  <a:cubicBezTo>
                    <a:pt x="414" y="299"/>
                    <a:pt x="408" y="300"/>
                    <a:pt x="403" y="301"/>
                  </a:cubicBezTo>
                  <a:cubicBezTo>
                    <a:pt x="302" y="126"/>
                    <a:pt x="302" y="126"/>
                    <a:pt x="302" y="126"/>
                  </a:cubicBezTo>
                  <a:cubicBezTo>
                    <a:pt x="314" y="112"/>
                    <a:pt x="322" y="95"/>
                    <a:pt x="322" y="75"/>
                  </a:cubicBezTo>
                  <a:cubicBezTo>
                    <a:pt x="322" y="34"/>
                    <a:pt x="288" y="0"/>
                    <a:pt x="247" y="0"/>
                  </a:cubicBezTo>
                  <a:cubicBezTo>
                    <a:pt x="206" y="0"/>
                    <a:pt x="173" y="34"/>
                    <a:pt x="173" y="75"/>
                  </a:cubicBezTo>
                  <a:cubicBezTo>
                    <a:pt x="173" y="95"/>
                    <a:pt x="180" y="112"/>
                    <a:pt x="193" y="126"/>
                  </a:cubicBezTo>
                  <a:cubicBezTo>
                    <a:pt x="91" y="301"/>
                    <a:pt x="91" y="301"/>
                    <a:pt x="91" y="301"/>
                  </a:cubicBezTo>
                  <a:cubicBezTo>
                    <a:pt x="86" y="300"/>
                    <a:pt x="81" y="299"/>
                    <a:pt x="75" y="299"/>
                  </a:cubicBezTo>
                  <a:cubicBezTo>
                    <a:pt x="34" y="299"/>
                    <a:pt x="0" y="332"/>
                    <a:pt x="0" y="373"/>
                  </a:cubicBezTo>
                  <a:cubicBezTo>
                    <a:pt x="0" y="415"/>
                    <a:pt x="34" y="448"/>
                    <a:pt x="75" y="448"/>
                  </a:cubicBezTo>
                  <a:cubicBezTo>
                    <a:pt x="108" y="448"/>
                    <a:pt x="136" y="426"/>
                    <a:pt x="146" y="395"/>
                  </a:cubicBezTo>
                  <a:cubicBezTo>
                    <a:pt x="349" y="395"/>
                    <a:pt x="349" y="395"/>
                    <a:pt x="349" y="395"/>
                  </a:cubicBezTo>
                  <a:cubicBezTo>
                    <a:pt x="358" y="426"/>
                    <a:pt x="386" y="448"/>
                    <a:pt x="419" y="448"/>
                  </a:cubicBezTo>
                  <a:cubicBezTo>
                    <a:pt x="461" y="448"/>
                    <a:pt x="494" y="415"/>
                    <a:pt x="494" y="373"/>
                  </a:cubicBezTo>
                  <a:cubicBezTo>
                    <a:pt x="494" y="332"/>
                    <a:pt x="461" y="299"/>
                    <a:pt x="419" y="299"/>
                  </a:cubicBezTo>
                  <a:close/>
                  <a:moveTo>
                    <a:pt x="349" y="351"/>
                  </a:moveTo>
                  <a:cubicBezTo>
                    <a:pt x="146" y="351"/>
                    <a:pt x="146" y="351"/>
                    <a:pt x="146" y="351"/>
                  </a:cubicBezTo>
                  <a:cubicBezTo>
                    <a:pt x="142" y="341"/>
                    <a:pt x="137" y="331"/>
                    <a:pt x="130" y="323"/>
                  </a:cubicBezTo>
                  <a:cubicBezTo>
                    <a:pt x="231" y="148"/>
                    <a:pt x="231" y="148"/>
                    <a:pt x="231" y="148"/>
                  </a:cubicBezTo>
                  <a:cubicBezTo>
                    <a:pt x="236" y="149"/>
                    <a:pt x="242" y="150"/>
                    <a:pt x="247" y="150"/>
                  </a:cubicBezTo>
                  <a:cubicBezTo>
                    <a:pt x="253" y="150"/>
                    <a:pt x="258" y="149"/>
                    <a:pt x="264" y="148"/>
                  </a:cubicBezTo>
                  <a:cubicBezTo>
                    <a:pt x="365" y="323"/>
                    <a:pt x="365" y="323"/>
                    <a:pt x="365" y="323"/>
                  </a:cubicBezTo>
                  <a:cubicBezTo>
                    <a:pt x="358" y="331"/>
                    <a:pt x="352" y="341"/>
                    <a:pt x="349" y="35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</p:grpSp>
      <p:sp>
        <p:nvSpPr>
          <p:cNvPr id="56" name="Rounded Rectangle 55"/>
          <p:cNvSpPr/>
          <p:nvPr/>
        </p:nvSpPr>
        <p:spPr bwMode="auto">
          <a:xfrm>
            <a:off x="7675419" y="2585570"/>
            <a:ext cx="251996" cy="210207"/>
          </a:xfrm>
          <a:prstGeom prst="roundRect">
            <a:avLst/>
          </a:prstGeom>
          <a:noFill/>
          <a:ln>
            <a:solidFill>
              <a:schemeClr val="tx2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700" dirty="0">
              <a:solidFill>
                <a:schemeClr val="tx2"/>
              </a:solidFill>
              <a:latin typeface="Franklin Gothic Book" charset="0"/>
              <a:ea typeface="Franklin Gothic Book" charset="0"/>
              <a:cs typeface="Franklin Gothic Book" charset="0"/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7941411" y="2625218"/>
            <a:ext cx="103906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0" dirty="0" smtClean="0">
                <a:latin typeface="Lato" charset="0"/>
                <a:ea typeface="Lato" charset="0"/>
                <a:cs typeface="Lato" charset="0"/>
              </a:rPr>
              <a:t>Application Container</a:t>
            </a:r>
            <a:endParaRPr lang="en-US" sz="700" b="0" dirty="0"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7942065" y="3191935"/>
            <a:ext cx="125707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0" dirty="0" smtClean="0">
                <a:latin typeface="Lato" charset="0"/>
                <a:ea typeface="Lato" charset="0"/>
                <a:cs typeface="Lato" charset="0"/>
              </a:rPr>
              <a:t>Bounded Context Web API</a:t>
            </a:r>
            <a:endParaRPr lang="en-US" sz="700" b="0" dirty="0">
              <a:latin typeface="Lato" charset="0"/>
              <a:ea typeface="Lato" charset="0"/>
              <a:cs typeface="Lato" charset="0"/>
            </a:endParaRPr>
          </a:p>
        </p:txBody>
      </p:sp>
      <p:grpSp>
        <p:nvGrpSpPr>
          <p:cNvPr id="99" name="Group 98"/>
          <p:cNvGrpSpPr/>
          <p:nvPr/>
        </p:nvGrpSpPr>
        <p:grpSpPr>
          <a:xfrm>
            <a:off x="7677558" y="2903588"/>
            <a:ext cx="249857" cy="235347"/>
            <a:chOff x="796784" y="2455327"/>
            <a:chExt cx="249857" cy="235347"/>
          </a:xfrm>
        </p:grpSpPr>
        <p:sp>
          <p:nvSpPr>
            <p:cNvPr id="100" name="Rounded Rectangle 99"/>
            <p:cNvSpPr/>
            <p:nvPr/>
          </p:nvSpPr>
          <p:spPr>
            <a:xfrm>
              <a:off x="796784" y="2455327"/>
              <a:ext cx="249857" cy="235347"/>
            </a:xfrm>
            <a:prstGeom prst="roundRect">
              <a:avLst/>
            </a:prstGeom>
            <a:solidFill>
              <a:srgbClr val="F7964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"/>
                <a:cs typeface=""/>
              </a:endParaRPr>
            </a:p>
          </p:txBody>
        </p:sp>
        <p:sp>
          <p:nvSpPr>
            <p:cNvPr id="101" name="Freeform 12"/>
            <p:cNvSpPr>
              <a:spLocks noEditPoints="1"/>
            </p:cNvSpPr>
            <p:nvPr/>
          </p:nvSpPr>
          <p:spPr bwMode="auto">
            <a:xfrm>
              <a:off x="828964" y="2505098"/>
              <a:ext cx="167023" cy="136694"/>
            </a:xfrm>
            <a:custGeom>
              <a:avLst/>
              <a:gdLst>
                <a:gd name="T0" fmla="*/ 419 w 494"/>
                <a:gd name="T1" fmla="*/ 299 h 448"/>
                <a:gd name="T2" fmla="*/ 403 w 494"/>
                <a:gd name="T3" fmla="*/ 301 h 448"/>
                <a:gd name="T4" fmla="*/ 302 w 494"/>
                <a:gd name="T5" fmla="*/ 126 h 448"/>
                <a:gd name="T6" fmla="*/ 322 w 494"/>
                <a:gd name="T7" fmla="*/ 75 h 448"/>
                <a:gd name="T8" fmla="*/ 247 w 494"/>
                <a:gd name="T9" fmla="*/ 0 h 448"/>
                <a:gd name="T10" fmla="*/ 173 w 494"/>
                <a:gd name="T11" fmla="*/ 75 h 448"/>
                <a:gd name="T12" fmla="*/ 193 w 494"/>
                <a:gd name="T13" fmla="*/ 126 h 448"/>
                <a:gd name="T14" fmla="*/ 91 w 494"/>
                <a:gd name="T15" fmla="*/ 301 h 448"/>
                <a:gd name="T16" fmla="*/ 75 w 494"/>
                <a:gd name="T17" fmla="*/ 299 h 448"/>
                <a:gd name="T18" fmla="*/ 0 w 494"/>
                <a:gd name="T19" fmla="*/ 373 h 448"/>
                <a:gd name="T20" fmla="*/ 75 w 494"/>
                <a:gd name="T21" fmla="*/ 448 h 448"/>
                <a:gd name="T22" fmla="*/ 146 w 494"/>
                <a:gd name="T23" fmla="*/ 395 h 448"/>
                <a:gd name="T24" fmla="*/ 349 w 494"/>
                <a:gd name="T25" fmla="*/ 395 h 448"/>
                <a:gd name="T26" fmla="*/ 419 w 494"/>
                <a:gd name="T27" fmla="*/ 448 h 448"/>
                <a:gd name="T28" fmla="*/ 494 w 494"/>
                <a:gd name="T29" fmla="*/ 373 h 448"/>
                <a:gd name="T30" fmla="*/ 419 w 494"/>
                <a:gd name="T31" fmla="*/ 299 h 448"/>
                <a:gd name="T32" fmla="*/ 349 w 494"/>
                <a:gd name="T33" fmla="*/ 351 h 448"/>
                <a:gd name="T34" fmla="*/ 146 w 494"/>
                <a:gd name="T35" fmla="*/ 351 h 448"/>
                <a:gd name="T36" fmla="*/ 130 w 494"/>
                <a:gd name="T37" fmla="*/ 323 h 448"/>
                <a:gd name="T38" fmla="*/ 231 w 494"/>
                <a:gd name="T39" fmla="*/ 148 h 448"/>
                <a:gd name="T40" fmla="*/ 247 w 494"/>
                <a:gd name="T41" fmla="*/ 150 h 448"/>
                <a:gd name="T42" fmla="*/ 264 w 494"/>
                <a:gd name="T43" fmla="*/ 148 h 448"/>
                <a:gd name="T44" fmla="*/ 365 w 494"/>
                <a:gd name="T45" fmla="*/ 323 h 448"/>
                <a:gd name="T46" fmla="*/ 349 w 494"/>
                <a:gd name="T47" fmla="*/ 351 h 4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94" h="448">
                  <a:moveTo>
                    <a:pt x="419" y="299"/>
                  </a:moveTo>
                  <a:cubicBezTo>
                    <a:pt x="414" y="299"/>
                    <a:pt x="408" y="300"/>
                    <a:pt x="403" y="301"/>
                  </a:cubicBezTo>
                  <a:cubicBezTo>
                    <a:pt x="302" y="126"/>
                    <a:pt x="302" y="126"/>
                    <a:pt x="302" y="126"/>
                  </a:cubicBezTo>
                  <a:cubicBezTo>
                    <a:pt x="314" y="112"/>
                    <a:pt x="322" y="95"/>
                    <a:pt x="322" y="75"/>
                  </a:cubicBezTo>
                  <a:cubicBezTo>
                    <a:pt x="322" y="34"/>
                    <a:pt x="288" y="0"/>
                    <a:pt x="247" y="0"/>
                  </a:cubicBezTo>
                  <a:cubicBezTo>
                    <a:pt x="206" y="0"/>
                    <a:pt x="173" y="34"/>
                    <a:pt x="173" y="75"/>
                  </a:cubicBezTo>
                  <a:cubicBezTo>
                    <a:pt x="173" y="95"/>
                    <a:pt x="180" y="112"/>
                    <a:pt x="193" y="126"/>
                  </a:cubicBezTo>
                  <a:cubicBezTo>
                    <a:pt x="91" y="301"/>
                    <a:pt x="91" y="301"/>
                    <a:pt x="91" y="301"/>
                  </a:cubicBezTo>
                  <a:cubicBezTo>
                    <a:pt x="86" y="300"/>
                    <a:pt x="81" y="299"/>
                    <a:pt x="75" y="299"/>
                  </a:cubicBezTo>
                  <a:cubicBezTo>
                    <a:pt x="34" y="299"/>
                    <a:pt x="0" y="332"/>
                    <a:pt x="0" y="373"/>
                  </a:cubicBezTo>
                  <a:cubicBezTo>
                    <a:pt x="0" y="415"/>
                    <a:pt x="34" y="448"/>
                    <a:pt x="75" y="448"/>
                  </a:cubicBezTo>
                  <a:cubicBezTo>
                    <a:pt x="108" y="448"/>
                    <a:pt x="136" y="426"/>
                    <a:pt x="146" y="395"/>
                  </a:cubicBezTo>
                  <a:cubicBezTo>
                    <a:pt x="349" y="395"/>
                    <a:pt x="349" y="395"/>
                    <a:pt x="349" y="395"/>
                  </a:cubicBezTo>
                  <a:cubicBezTo>
                    <a:pt x="358" y="426"/>
                    <a:pt x="386" y="448"/>
                    <a:pt x="419" y="448"/>
                  </a:cubicBezTo>
                  <a:cubicBezTo>
                    <a:pt x="461" y="448"/>
                    <a:pt x="494" y="415"/>
                    <a:pt x="494" y="373"/>
                  </a:cubicBezTo>
                  <a:cubicBezTo>
                    <a:pt x="494" y="332"/>
                    <a:pt x="461" y="299"/>
                    <a:pt x="419" y="299"/>
                  </a:cubicBezTo>
                  <a:close/>
                  <a:moveTo>
                    <a:pt x="349" y="351"/>
                  </a:moveTo>
                  <a:cubicBezTo>
                    <a:pt x="146" y="351"/>
                    <a:pt x="146" y="351"/>
                    <a:pt x="146" y="351"/>
                  </a:cubicBezTo>
                  <a:cubicBezTo>
                    <a:pt x="142" y="341"/>
                    <a:pt x="137" y="331"/>
                    <a:pt x="130" y="323"/>
                  </a:cubicBezTo>
                  <a:cubicBezTo>
                    <a:pt x="231" y="148"/>
                    <a:pt x="231" y="148"/>
                    <a:pt x="231" y="148"/>
                  </a:cubicBezTo>
                  <a:cubicBezTo>
                    <a:pt x="236" y="149"/>
                    <a:pt x="242" y="150"/>
                    <a:pt x="247" y="150"/>
                  </a:cubicBezTo>
                  <a:cubicBezTo>
                    <a:pt x="253" y="150"/>
                    <a:pt x="258" y="149"/>
                    <a:pt x="264" y="148"/>
                  </a:cubicBezTo>
                  <a:cubicBezTo>
                    <a:pt x="365" y="323"/>
                    <a:pt x="365" y="323"/>
                    <a:pt x="365" y="323"/>
                  </a:cubicBezTo>
                  <a:cubicBezTo>
                    <a:pt x="358" y="331"/>
                    <a:pt x="352" y="341"/>
                    <a:pt x="349" y="35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</p:grpSp>
      <p:grpSp>
        <p:nvGrpSpPr>
          <p:cNvPr id="102" name="Group 101"/>
          <p:cNvGrpSpPr/>
          <p:nvPr/>
        </p:nvGrpSpPr>
        <p:grpSpPr>
          <a:xfrm>
            <a:off x="7688424" y="3183628"/>
            <a:ext cx="239417" cy="222324"/>
            <a:chOff x="810381" y="3309181"/>
            <a:chExt cx="239417" cy="222324"/>
          </a:xfrm>
        </p:grpSpPr>
        <p:sp>
          <p:nvSpPr>
            <p:cNvPr id="103" name="Rounded Rectangle 102"/>
            <p:cNvSpPr/>
            <p:nvPr/>
          </p:nvSpPr>
          <p:spPr>
            <a:xfrm>
              <a:off x="810381" y="3309181"/>
              <a:ext cx="239417" cy="222324"/>
            </a:xfrm>
            <a:prstGeom prst="roundRect">
              <a:avLst/>
            </a:prstGeom>
            <a:solidFill>
              <a:srgbClr val="948A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4" name="Freeform 12"/>
            <p:cNvSpPr>
              <a:spLocks noEditPoints="1"/>
            </p:cNvSpPr>
            <p:nvPr/>
          </p:nvSpPr>
          <p:spPr bwMode="auto">
            <a:xfrm>
              <a:off x="853059" y="3351995"/>
              <a:ext cx="167023" cy="136694"/>
            </a:xfrm>
            <a:custGeom>
              <a:avLst/>
              <a:gdLst>
                <a:gd name="T0" fmla="*/ 419 w 494"/>
                <a:gd name="T1" fmla="*/ 299 h 448"/>
                <a:gd name="T2" fmla="*/ 403 w 494"/>
                <a:gd name="T3" fmla="*/ 301 h 448"/>
                <a:gd name="T4" fmla="*/ 302 w 494"/>
                <a:gd name="T5" fmla="*/ 126 h 448"/>
                <a:gd name="T6" fmla="*/ 322 w 494"/>
                <a:gd name="T7" fmla="*/ 75 h 448"/>
                <a:gd name="T8" fmla="*/ 247 w 494"/>
                <a:gd name="T9" fmla="*/ 0 h 448"/>
                <a:gd name="T10" fmla="*/ 173 w 494"/>
                <a:gd name="T11" fmla="*/ 75 h 448"/>
                <a:gd name="T12" fmla="*/ 193 w 494"/>
                <a:gd name="T13" fmla="*/ 126 h 448"/>
                <a:gd name="T14" fmla="*/ 91 w 494"/>
                <a:gd name="T15" fmla="*/ 301 h 448"/>
                <a:gd name="T16" fmla="*/ 75 w 494"/>
                <a:gd name="T17" fmla="*/ 299 h 448"/>
                <a:gd name="T18" fmla="*/ 0 w 494"/>
                <a:gd name="T19" fmla="*/ 373 h 448"/>
                <a:gd name="T20" fmla="*/ 75 w 494"/>
                <a:gd name="T21" fmla="*/ 448 h 448"/>
                <a:gd name="T22" fmla="*/ 146 w 494"/>
                <a:gd name="T23" fmla="*/ 395 h 448"/>
                <a:gd name="T24" fmla="*/ 349 w 494"/>
                <a:gd name="T25" fmla="*/ 395 h 448"/>
                <a:gd name="T26" fmla="*/ 419 w 494"/>
                <a:gd name="T27" fmla="*/ 448 h 448"/>
                <a:gd name="T28" fmla="*/ 494 w 494"/>
                <a:gd name="T29" fmla="*/ 373 h 448"/>
                <a:gd name="T30" fmla="*/ 419 w 494"/>
                <a:gd name="T31" fmla="*/ 299 h 448"/>
                <a:gd name="T32" fmla="*/ 349 w 494"/>
                <a:gd name="T33" fmla="*/ 351 h 448"/>
                <a:gd name="T34" fmla="*/ 146 w 494"/>
                <a:gd name="T35" fmla="*/ 351 h 448"/>
                <a:gd name="T36" fmla="*/ 130 w 494"/>
                <a:gd name="T37" fmla="*/ 323 h 448"/>
                <a:gd name="T38" fmla="*/ 231 w 494"/>
                <a:gd name="T39" fmla="*/ 148 h 448"/>
                <a:gd name="T40" fmla="*/ 247 w 494"/>
                <a:gd name="T41" fmla="*/ 150 h 448"/>
                <a:gd name="T42" fmla="*/ 264 w 494"/>
                <a:gd name="T43" fmla="*/ 148 h 448"/>
                <a:gd name="T44" fmla="*/ 365 w 494"/>
                <a:gd name="T45" fmla="*/ 323 h 448"/>
                <a:gd name="T46" fmla="*/ 349 w 494"/>
                <a:gd name="T47" fmla="*/ 351 h 4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94" h="448">
                  <a:moveTo>
                    <a:pt x="419" y="299"/>
                  </a:moveTo>
                  <a:cubicBezTo>
                    <a:pt x="414" y="299"/>
                    <a:pt x="408" y="300"/>
                    <a:pt x="403" y="301"/>
                  </a:cubicBezTo>
                  <a:cubicBezTo>
                    <a:pt x="302" y="126"/>
                    <a:pt x="302" y="126"/>
                    <a:pt x="302" y="126"/>
                  </a:cubicBezTo>
                  <a:cubicBezTo>
                    <a:pt x="314" y="112"/>
                    <a:pt x="322" y="95"/>
                    <a:pt x="322" y="75"/>
                  </a:cubicBezTo>
                  <a:cubicBezTo>
                    <a:pt x="322" y="34"/>
                    <a:pt x="288" y="0"/>
                    <a:pt x="247" y="0"/>
                  </a:cubicBezTo>
                  <a:cubicBezTo>
                    <a:pt x="206" y="0"/>
                    <a:pt x="173" y="34"/>
                    <a:pt x="173" y="75"/>
                  </a:cubicBezTo>
                  <a:cubicBezTo>
                    <a:pt x="173" y="95"/>
                    <a:pt x="180" y="112"/>
                    <a:pt x="193" y="126"/>
                  </a:cubicBezTo>
                  <a:cubicBezTo>
                    <a:pt x="91" y="301"/>
                    <a:pt x="91" y="301"/>
                    <a:pt x="91" y="301"/>
                  </a:cubicBezTo>
                  <a:cubicBezTo>
                    <a:pt x="86" y="300"/>
                    <a:pt x="81" y="299"/>
                    <a:pt x="75" y="299"/>
                  </a:cubicBezTo>
                  <a:cubicBezTo>
                    <a:pt x="34" y="299"/>
                    <a:pt x="0" y="332"/>
                    <a:pt x="0" y="373"/>
                  </a:cubicBezTo>
                  <a:cubicBezTo>
                    <a:pt x="0" y="415"/>
                    <a:pt x="34" y="448"/>
                    <a:pt x="75" y="448"/>
                  </a:cubicBezTo>
                  <a:cubicBezTo>
                    <a:pt x="108" y="448"/>
                    <a:pt x="136" y="426"/>
                    <a:pt x="146" y="395"/>
                  </a:cubicBezTo>
                  <a:cubicBezTo>
                    <a:pt x="349" y="395"/>
                    <a:pt x="349" y="395"/>
                    <a:pt x="349" y="395"/>
                  </a:cubicBezTo>
                  <a:cubicBezTo>
                    <a:pt x="358" y="426"/>
                    <a:pt x="386" y="448"/>
                    <a:pt x="419" y="448"/>
                  </a:cubicBezTo>
                  <a:cubicBezTo>
                    <a:pt x="461" y="448"/>
                    <a:pt x="494" y="415"/>
                    <a:pt x="494" y="373"/>
                  </a:cubicBezTo>
                  <a:cubicBezTo>
                    <a:pt x="494" y="332"/>
                    <a:pt x="461" y="299"/>
                    <a:pt x="419" y="299"/>
                  </a:cubicBezTo>
                  <a:close/>
                  <a:moveTo>
                    <a:pt x="349" y="351"/>
                  </a:moveTo>
                  <a:cubicBezTo>
                    <a:pt x="146" y="351"/>
                    <a:pt x="146" y="351"/>
                    <a:pt x="146" y="351"/>
                  </a:cubicBezTo>
                  <a:cubicBezTo>
                    <a:pt x="142" y="341"/>
                    <a:pt x="137" y="331"/>
                    <a:pt x="130" y="323"/>
                  </a:cubicBezTo>
                  <a:cubicBezTo>
                    <a:pt x="231" y="148"/>
                    <a:pt x="231" y="148"/>
                    <a:pt x="231" y="148"/>
                  </a:cubicBezTo>
                  <a:cubicBezTo>
                    <a:pt x="236" y="149"/>
                    <a:pt x="242" y="150"/>
                    <a:pt x="247" y="150"/>
                  </a:cubicBezTo>
                  <a:cubicBezTo>
                    <a:pt x="253" y="150"/>
                    <a:pt x="258" y="149"/>
                    <a:pt x="264" y="148"/>
                  </a:cubicBezTo>
                  <a:cubicBezTo>
                    <a:pt x="365" y="323"/>
                    <a:pt x="365" y="323"/>
                    <a:pt x="365" y="323"/>
                  </a:cubicBezTo>
                  <a:cubicBezTo>
                    <a:pt x="358" y="331"/>
                    <a:pt x="352" y="341"/>
                    <a:pt x="349" y="35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 dirty="0"/>
            </a:p>
          </p:txBody>
        </p:sp>
      </p:grpSp>
      <p:grpSp>
        <p:nvGrpSpPr>
          <p:cNvPr id="105" name="Group 104"/>
          <p:cNvGrpSpPr/>
          <p:nvPr/>
        </p:nvGrpSpPr>
        <p:grpSpPr>
          <a:xfrm>
            <a:off x="7687997" y="3459282"/>
            <a:ext cx="239418" cy="233531"/>
            <a:chOff x="810381" y="2904842"/>
            <a:chExt cx="239418" cy="233531"/>
          </a:xfrm>
        </p:grpSpPr>
        <p:sp>
          <p:nvSpPr>
            <p:cNvPr id="106" name="Rounded Rectangle 105"/>
            <p:cNvSpPr/>
            <p:nvPr/>
          </p:nvSpPr>
          <p:spPr>
            <a:xfrm>
              <a:off x="810381" y="2904842"/>
              <a:ext cx="239418" cy="233531"/>
            </a:xfrm>
            <a:prstGeom prst="roundRect">
              <a:avLst/>
            </a:prstGeom>
            <a:solidFill>
              <a:srgbClr val="4F81BD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"/>
                <a:cs typeface=""/>
              </a:endParaRPr>
            </a:p>
          </p:txBody>
        </p:sp>
        <p:sp>
          <p:nvSpPr>
            <p:cNvPr id="107" name="Freeform 12"/>
            <p:cNvSpPr>
              <a:spLocks noEditPoints="1"/>
            </p:cNvSpPr>
            <p:nvPr/>
          </p:nvSpPr>
          <p:spPr bwMode="auto">
            <a:xfrm>
              <a:off x="837998" y="2941520"/>
              <a:ext cx="167023" cy="143584"/>
            </a:xfrm>
            <a:custGeom>
              <a:avLst/>
              <a:gdLst>
                <a:gd name="T0" fmla="*/ 419 w 494"/>
                <a:gd name="T1" fmla="*/ 299 h 448"/>
                <a:gd name="T2" fmla="*/ 403 w 494"/>
                <a:gd name="T3" fmla="*/ 301 h 448"/>
                <a:gd name="T4" fmla="*/ 302 w 494"/>
                <a:gd name="T5" fmla="*/ 126 h 448"/>
                <a:gd name="T6" fmla="*/ 322 w 494"/>
                <a:gd name="T7" fmla="*/ 75 h 448"/>
                <a:gd name="T8" fmla="*/ 247 w 494"/>
                <a:gd name="T9" fmla="*/ 0 h 448"/>
                <a:gd name="T10" fmla="*/ 173 w 494"/>
                <a:gd name="T11" fmla="*/ 75 h 448"/>
                <a:gd name="T12" fmla="*/ 193 w 494"/>
                <a:gd name="T13" fmla="*/ 126 h 448"/>
                <a:gd name="T14" fmla="*/ 91 w 494"/>
                <a:gd name="T15" fmla="*/ 301 h 448"/>
                <a:gd name="T16" fmla="*/ 75 w 494"/>
                <a:gd name="T17" fmla="*/ 299 h 448"/>
                <a:gd name="T18" fmla="*/ 0 w 494"/>
                <a:gd name="T19" fmla="*/ 373 h 448"/>
                <a:gd name="T20" fmla="*/ 75 w 494"/>
                <a:gd name="T21" fmla="*/ 448 h 448"/>
                <a:gd name="T22" fmla="*/ 146 w 494"/>
                <a:gd name="T23" fmla="*/ 395 h 448"/>
                <a:gd name="T24" fmla="*/ 349 w 494"/>
                <a:gd name="T25" fmla="*/ 395 h 448"/>
                <a:gd name="T26" fmla="*/ 419 w 494"/>
                <a:gd name="T27" fmla="*/ 448 h 448"/>
                <a:gd name="T28" fmla="*/ 494 w 494"/>
                <a:gd name="T29" fmla="*/ 373 h 448"/>
                <a:gd name="T30" fmla="*/ 419 w 494"/>
                <a:gd name="T31" fmla="*/ 299 h 448"/>
                <a:gd name="T32" fmla="*/ 349 w 494"/>
                <a:gd name="T33" fmla="*/ 351 h 448"/>
                <a:gd name="T34" fmla="*/ 146 w 494"/>
                <a:gd name="T35" fmla="*/ 351 h 448"/>
                <a:gd name="T36" fmla="*/ 130 w 494"/>
                <a:gd name="T37" fmla="*/ 323 h 448"/>
                <a:gd name="T38" fmla="*/ 231 w 494"/>
                <a:gd name="T39" fmla="*/ 148 h 448"/>
                <a:gd name="T40" fmla="*/ 247 w 494"/>
                <a:gd name="T41" fmla="*/ 150 h 448"/>
                <a:gd name="T42" fmla="*/ 264 w 494"/>
                <a:gd name="T43" fmla="*/ 148 h 448"/>
                <a:gd name="T44" fmla="*/ 365 w 494"/>
                <a:gd name="T45" fmla="*/ 323 h 448"/>
                <a:gd name="T46" fmla="*/ 349 w 494"/>
                <a:gd name="T47" fmla="*/ 351 h 4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94" h="448">
                  <a:moveTo>
                    <a:pt x="419" y="299"/>
                  </a:moveTo>
                  <a:cubicBezTo>
                    <a:pt x="414" y="299"/>
                    <a:pt x="408" y="300"/>
                    <a:pt x="403" y="301"/>
                  </a:cubicBezTo>
                  <a:cubicBezTo>
                    <a:pt x="302" y="126"/>
                    <a:pt x="302" y="126"/>
                    <a:pt x="302" y="126"/>
                  </a:cubicBezTo>
                  <a:cubicBezTo>
                    <a:pt x="314" y="112"/>
                    <a:pt x="322" y="95"/>
                    <a:pt x="322" y="75"/>
                  </a:cubicBezTo>
                  <a:cubicBezTo>
                    <a:pt x="322" y="34"/>
                    <a:pt x="288" y="0"/>
                    <a:pt x="247" y="0"/>
                  </a:cubicBezTo>
                  <a:cubicBezTo>
                    <a:pt x="206" y="0"/>
                    <a:pt x="173" y="34"/>
                    <a:pt x="173" y="75"/>
                  </a:cubicBezTo>
                  <a:cubicBezTo>
                    <a:pt x="173" y="95"/>
                    <a:pt x="180" y="112"/>
                    <a:pt x="193" y="126"/>
                  </a:cubicBezTo>
                  <a:cubicBezTo>
                    <a:pt x="91" y="301"/>
                    <a:pt x="91" y="301"/>
                    <a:pt x="91" y="301"/>
                  </a:cubicBezTo>
                  <a:cubicBezTo>
                    <a:pt x="86" y="300"/>
                    <a:pt x="81" y="299"/>
                    <a:pt x="75" y="299"/>
                  </a:cubicBezTo>
                  <a:cubicBezTo>
                    <a:pt x="34" y="299"/>
                    <a:pt x="0" y="332"/>
                    <a:pt x="0" y="373"/>
                  </a:cubicBezTo>
                  <a:cubicBezTo>
                    <a:pt x="0" y="415"/>
                    <a:pt x="34" y="448"/>
                    <a:pt x="75" y="448"/>
                  </a:cubicBezTo>
                  <a:cubicBezTo>
                    <a:pt x="108" y="448"/>
                    <a:pt x="136" y="426"/>
                    <a:pt x="146" y="395"/>
                  </a:cubicBezTo>
                  <a:cubicBezTo>
                    <a:pt x="349" y="395"/>
                    <a:pt x="349" y="395"/>
                    <a:pt x="349" y="395"/>
                  </a:cubicBezTo>
                  <a:cubicBezTo>
                    <a:pt x="358" y="426"/>
                    <a:pt x="386" y="448"/>
                    <a:pt x="419" y="448"/>
                  </a:cubicBezTo>
                  <a:cubicBezTo>
                    <a:pt x="461" y="448"/>
                    <a:pt x="494" y="415"/>
                    <a:pt x="494" y="373"/>
                  </a:cubicBezTo>
                  <a:cubicBezTo>
                    <a:pt x="494" y="332"/>
                    <a:pt x="461" y="299"/>
                    <a:pt x="419" y="299"/>
                  </a:cubicBezTo>
                  <a:close/>
                  <a:moveTo>
                    <a:pt x="349" y="351"/>
                  </a:moveTo>
                  <a:cubicBezTo>
                    <a:pt x="146" y="351"/>
                    <a:pt x="146" y="351"/>
                    <a:pt x="146" y="351"/>
                  </a:cubicBezTo>
                  <a:cubicBezTo>
                    <a:pt x="142" y="341"/>
                    <a:pt x="137" y="331"/>
                    <a:pt x="130" y="323"/>
                  </a:cubicBezTo>
                  <a:cubicBezTo>
                    <a:pt x="231" y="148"/>
                    <a:pt x="231" y="148"/>
                    <a:pt x="231" y="148"/>
                  </a:cubicBezTo>
                  <a:cubicBezTo>
                    <a:pt x="236" y="149"/>
                    <a:pt x="242" y="150"/>
                    <a:pt x="247" y="150"/>
                  </a:cubicBezTo>
                  <a:cubicBezTo>
                    <a:pt x="253" y="150"/>
                    <a:pt x="258" y="149"/>
                    <a:pt x="264" y="148"/>
                  </a:cubicBezTo>
                  <a:cubicBezTo>
                    <a:pt x="365" y="323"/>
                    <a:pt x="365" y="323"/>
                    <a:pt x="365" y="323"/>
                  </a:cubicBezTo>
                  <a:cubicBezTo>
                    <a:pt x="358" y="331"/>
                    <a:pt x="352" y="341"/>
                    <a:pt x="349" y="351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"/>
              </a:endParaRPr>
            </a:p>
          </p:txBody>
        </p:sp>
      </p:grpSp>
      <p:sp>
        <p:nvSpPr>
          <p:cNvPr id="108" name="TextBox 107"/>
          <p:cNvSpPr txBox="1"/>
          <p:nvPr/>
        </p:nvSpPr>
        <p:spPr>
          <a:xfrm>
            <a:off x="7942064" y="2920632"/>
            <a:ext cx="125707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0" dirty="0" smtClean="0">
                <a:latin typeface="Lato" charset="0"/>
                <a:ea typeface="Lato" charset="0"/>
                <a:cs typeface="Lato" charset="0"/>
              </a:rPr>
              <a:t>Bounded Context Web API</a:t>
            </a:r>
            <a:endParaRPr lang="en-US" sz="700" b="0" dirty="0"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7942064" y="3467724"/>
            <a:ext cx="125707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0" dirty="0" smtClean="0">
                <a:latin typeface="Lato" charset="0"/>
                <a:ea typeface="Lato" charset="0"/>
                <a:cs typeface="Lato" charset="0"/>
              </a:rPr>
              <a:t>Bounded Context Web API</a:t>
            </a:r>
            <a:endParaRPr lang="en-US" sz="700" b="0" dirty="0"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110" name="Rounded Rectangle 109"/>
          <p:cNvSpPr/>
          <p:nvPr/>
        </p:nvSpPr>
        <p:spPr>
          <a:xfrm>
            <a:off x="7700671" y="3799172"/>
            <a:ext cx="214921" cy="184842"/>
          </a:xfrm>
          <a:prstGeom prst="roundRect">
            <a:avLst>
              <a:gd name="adj" fmla="val 6141"/>
            </a:avLst>
          </a:prstGeom>
          <a:noFill/>
          <a:ln>
            <a:solidFill>
              <a:schemeClr val="bg2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Franklin Gothic Book" charset="0"/>
              <a:ea typeface="Franklin Gothic Book" charset="0"/>
              <a:cs typeface="Franklin Gothic Book" charset="0"/>
            </a:endParaRPr>
          </a:p>
        </p:txBody>
      </p:sp>
      <p:sp>
        <p:nvSpPr>
          <p:cNvPr id="111" name="TextBox 110"/>
          <p:cNvSpPr txBox="1"/>
          <p:nvPr/>
        </p:nvSpPr>
        <p:spPr>
          <a:xfrm>
            <a:off x="7941411" y="3783959"/>
            <a:ext cx="90601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0" dirty="0" smtClean="0">
                <a:latin typeface="Lato" charset="0"/>
                <a:ea typeface="Lato" charset="0"/>
                <a:cs typeface="Lato" charset="0"/>
              </a:rPr>
              <a:t>Application Server</a:t>
            </a:r>
            <a:endParaRPr lang="en-US" sz="700" b="0" dirty="0">
              <a:latin typeface="Lato" charset="0"/>
              <a:ea typeface="Lato" charset="0"/>
              <a:cs typeface="Lato" charset="0"/>
            </a:endParaRPr>
          </a:p>
        </p:txBody>
      </p:sp>
      <p:cxnSp>
        <p:nvCxnSpPr>
          <p:cNvPr id="118" name="Straight Connector 117"/>
          <p:cNvCxnSpPr/>
          <p:nvPr/>
        </p:nvCxnSpPr>
        <p:spPr bwMode="auto">
          <a:xfrm>
            <a:off x="8057671" y="4051760"/>
            <a:ext cx="163762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2"/>
            </a:solidFill>
            <a:prstDash val="solid"/>
            <a:round/>
            <a:headEnd type="none" w="lg" len="lg"/>
            <a:tailEnd type="none" w="lg" len="lg"/>
          </a:ln>
          <a:effectLst/>
        </p:spPr>
      </p:cxnSp>
      <p:sp>
        <p:nvSpPr>
          <p:cNvPr id="119" name="TextBox 118"/>
          <p:cNvSpPr txBox="1"/>
          <p:nvPr/>
        </p:nvSpPr>
        <p:spPr>
          <a:xfrm>
            <a:off x="8176265" y="3951732"/>
            <a:ext cx="58381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0" dirty="0" smtClean="0">
                <a:latin typeface="Lato" charset="0"/>
                <a:ea typeface="Lato" charset="0"/>
                <a:cs typeface="Lato" charset="0"/>
              </a:rPr>
              <a:t>Undertow</a:t>
            </a:r>
            <a:endParaRPr lang="en-US" sz="700" b="0" dirty="0">
              <a:latin typeface="Lato" charset="0"/>
              <a:ea typeface="Lato" charset="0"/>
              <a:cs typeface="Lato" charset="0"/>
            </a:endParaRPr>
          </a:p>
        </p:txBody>
      </p:sp>
      <p:pic>
        <p:nvPicPr>
          <p:cNvPr id="134" name="Picture 1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6168" y="4202235"/>
            <a:ext cx="214884" cy="214884"/>
          </a:xfrm>
          <a:prstGeom prst="rect">
            <a:avLst/>
          </a:prstGeom>
        </p:spPr>
      </p:pic>
      <p:sp>
        <p:nvSpPr>
          <p:cNvPr id="135" name="TextBox 134"/>
          <p:cNvSpPr txBox="1"/>
          <p:nvPr/>
        </p:nvSpPr>
        <p:spPr>
          <a:xfrm>
            <a:off x="7917317" y="4214825"/>
            <a:ext cx="12378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0" dirty="0" smtClean="0">
                <a:latin typeface="Lato" charset="0"/>
                <a:ea typeface="Lato" charset="0"/>
                <a:cs typeface="Lato" charset="0"/>
              </a:rPr>
              <a:t>Service Discovery - Consul</a:t>
            </a:r>
            <a:endParaRPr lang="en-US" sz="700" b="0" dirty="0">
              <a:latin typeface="Lato" charset="0"/>
              <a:ea typeface="Lato" charset="0"/>
              <a:cs typeface="Lato" charset="0"/>
            </a:endParaRPr>
          </a:p>
        </p:txBody>
      </p:sp>
      <p:pic>
        <p:nvPicPr>
          <p:cNvPr id="136" name="Picture 13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3093" y="4504802"/>
            <a:ext cx="167959" cy="269494"/>
          </a:xfrm>
          <a:prstGeom prst="rect">
            <a:avLst/>
          </a:prstGeom>
        </p:spPr>
      </p:pic>
      <p:sp>
        <p:nvSpPr>
          <p:cNvPr id="137" name="TextBox 136"/>
          <p:cNvSpPr txBox="1"/>
          <p:nvPr/>
        </p:nvSpPr>
        <p:spPr>
          <a:xfrm>
            <a:off x="7925701" y="4505561"/>
            <a:ext cx="136127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0" dirty="0" smtClean="0">
                <a:latin typeface="Lato" charset="0"/>
                <a:ea typeface="Lato" charset="0"/>
                <a:cs typeface="Lato" charset="0"/>
              </a:rPr>
              <a:t>Log Management </a:t>
            </a:r>
            <a:r>
              <a:rPr lang="mr-IN" sz="700" b="0" dirty="0" smtClean="0">
                <a:latin typeface="Lato" charset="0"/>
                <a:ea typeface="Lato" charset="0"/>
                <a:cs typeface="Lato" charset="0"/>
              </a:rPr>
              <a:t>–</a:t>
            </a:r>
            <a:r>
              <a:rPr lang="en-US" sz="700" b="0" dirty="0" smtClean="0">
                <a:latin typeface="Lato" charset="0"/>
                <a:ea typeface="Lato" charset="0"/>
                <a:cs typeface="Lato" charset="0"/>
              </a:rPr>
              <a:t> ELK Stack</a:t>
            </a:r>
            <a:endParaRPr lang="en-US" sz="700" b="0" dirty="0"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8228986" y="2285594"/>
            <a:ext cx="47320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0" dirty="0" smtClean="0">
                <a:latin typeface="Lato" charset="0"/>
                <a:ea typeface="Lato" charset="0"/>
                <a:cs typeface="Lato" charset="0"/>
              </a:rPr>
              <a:t>Legend</a:t>
            </a:r>
            <a:endParaRPr lang="en-US" sz="700" b="0" dirty="0"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146" name="TextBox 145"/>
          <p:cNvSpPr txBox="1"/>
          <p:nvPr/>
        </p:nvSpPr>
        <p:spPr>
          <a:xfrm rot="16200000">
            <a:off x="4495082" y="4820403"/>
            <a:ext cx="987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0" dirty="0">
                <a:latin typeface="Lato" charset="0"/>
                <a:ea typeface="Lato" charset="0"/>
                <a:cs typeface="Lato" charset="0"/>
              </a:rPr>
              <a:t>Virtual Machine</a:t>
            </a:r>
          </a:p>
          <a:p>
            <a:endParaRPr lang="en-US" sz="900" b="0" dirty="0"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148" name="TextBox 147"/>
          <p:cNvSpPr txBox="1"/>
          <p:nvPr/>
        </p:nvSpPr>
        <p:spPr>
          <a:xfrm rot="16200000">
            <a:off x="3544713" y="3609445"/>
            <a:ext cx="98777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0" dirty="0" smtClean="0">
                <a:latin typeface="Lato" charset="0"/>
                <a:ea typeface="Lato" charset="0"/>
                <a:cs typeface="Lato" charset="0"/>
              </a:rPr>
              <a:t>Virtual Machine</a:t>
            </a:r>
            <a:endParaRPr lang="en-US" sz="900" b="0" dirty="0"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149" name="TextBox 148"/>
          <p:cNvSpPr txBox="1"/>
          <p:nvPr/>
        </p:nvSpPr>
        <p:spPr>
          <a:xfrm rot="16200000">
            <a:off x="2638804" y="4811204"/>
            <a:ext cx="987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0" dirty="0">
                <a:latin typeface="Lato" charset="0"/>
                <a:ea typeface="Lato" charset="0"/>
                <a:cs typeface="Lato" charset="0"/>
              </a:rPr>
              <a:t>Virtual Machine</a:t>
            </a:r>
          </a:p>
          <a:p>
            <a:endParaRPr lang="en-US" sz="900" b="0" dirty="0"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35788" y="2949080"/>
            <a:ext cx="15039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Virtual Machine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33416" y="3613916"/>
            <a:ext cx="418984" cy="41898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990" y="3444520"/>
            <a:ext cx="891361" cy="692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23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Physical View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51D609-1948-4661-8BC6-AB1E16B109F4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538" y="1239457"/>
            <a:ext cx="7763961" cy="5185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330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1"/>
</p:tagLst>
</file>

<file path=ppt/theme/theme1.xml><?xml version="1.0" encoding="utf-8"?>
<a:theme xmlns:a="http://schemas.openxmlformats.org/drawingml/2006/main" name="Blank">
  <a:themeElements>
    <a:clrScheme name="Blank 13">
      <a:dk1>
        <a:srgbClr val="000000"/>
      </a:dk1>
      <a:lt1>
        <a:srgbClr val="FFFFFF"/>
      </a:lt1>
      <a:dk2>
        <a:srgbClr val="000000"/>
      </a:dk2>
      <a:lt2>
        <a:srgbClr val="E62D3F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Arial Narrow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bg2"/>
          </a:solidFill>
          <a:prstDash val="solid"/>
          <a:round/>
          <a:headEnd type="none" w="lg" len="lg"/>
          <a:tailEnd type="none" w="lg" len="lg"/>
        </a:ln>
        <a:effectLst/>
      </a:spPr>
      <a:bodyPr vert="horz" wrap="none" lIns="91440" tIns="91440" rIns="91440" bIns="9144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bg2"/>
          </a:solidFill>
          <a:prstDash val="solid"/>
          <a:round/>
          <a:headEnd type="none" w="lg" len="lg"/>
          <a:tailEnd type="none" w="lg" len="lg"/>
        </a:ln>
        <a:effectLst/>
      </a:spPr>
      <a:bodyPr vert="horz" wrap="none" lIns="91440" tIns="91440" rIns="91440" bIns="9144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3">
        <a:dk1>
          <a:srgbClr val="000000"/>
        </a:dk1>
        <a:lt1>
          <a:srgbClr val="FFFFFF"/>
        </a:lt1>
        <a:dk2>
          <a:srgbClr val="000000"/>
        </a:dk2>
        <a:lt2>
          <a:srgbClr val="E62D3F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14">
        <a:dk1>
          <a:srgbClr val="000000"/>
        </a:dk1>
        <a:lt1>
          <a:srgbClr val="FFFFFF"/>
        </a:lt1>
        <a:dk2>
          <a:srgbClr val="919195"/>
        </a:dk2>
        <a:lt2>
          <a:srgbClr val="E62D3F"/>
        </a:lt2>
        <a:accent1>
          <a:srgbClr val="0078C1"/>
        </a:accent1>
        <a:accent2>
          <a:srgbClr val="731372"/>
        </a:accent2>
        <a:accent3>
          <a:srgbClr val="FFFFFF"/>
        </a:accent3>
        <a:accent4>
          <a:srgbClr val="000000"/>
        </a:accent4>
        <a:accent5>
          <a:srgbClr val="AABEDD"/>
        </a:accent5>
        <a:accent6>
          <a:srgbClr val="681067"/>
        </a:accent6>
        <a:hlink>
          <a:srgbClr val="F78E1D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15">
        <a:dk1>
          <a:srgbClr val="000000"/>
        </a:dk1>
        <a:lt1>
          <a:srgbClr val="FFFFFF"/>
        </a:lt1>
        <a:dk2>
          <a:srgbClr val="919195"/>
        </a:dk2>
        <a:lt2>
          <a:srgbClr val="E62D3F"/>
        </a:lt2>
        <a:accent1>
          <a:srgbClr val="0078C1"/>
        </a:accent1>
        <a:accent2>
          <a:srgbClr val="731372"/>
        </a:accent2>
        <a:accent3>
          <a:srgbClr val="FFFFFF"/>
        </a:accent3>
        <a:accent4>
          <a:srgbClr val="000000"/>
        </a:accent4>
        <a:accent5>
          <a:srgbClr val="AABEDD"/>
        </a:accent5>
        <a:accent6>
          <a:srgbClr val="681067"/>
        </a:accent6>
        <a:hlink>
          <a:srgbClr val="F78E1D"/>
        </a:hlink>
        <a:folHlink>
          <a:srgbClr val="35BD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16">
        <a:dk1>
          <a:srgbClr val="000000"/>
        </a:dk1>
        <a:lt1>
          <a:srgbClr val="FFFFFF"/>
        </a:lt1>
        <a:dk2>
          <a:srgbClr val="848589"/>
        </a:dk2>
        <a:lt2>
          <a:srgbClr val="E62D3F"/>
        </a:lt2>
        <a:accent1>
          <a:srgbClr val="0078C1"/>
        </a:accent1>
        <a:accent2>
          <a:srgbClr val="731372"/>
        </a:accent2>
        <a:accent3>
          <a:srgbClr val="FFFFFF"/>
        </a:accent3>
        <a:accent4>
          <a:srgbClr val="000000"/>
        </a:accent4>
        <a:accent5>
          <a:srgbClr val="AABEDD"/>
        </a:accent5>
        <a:accent6>
          <a:srgbClr val="681067"/>
        </a:accent6>
        <a:hlink>
          <a:srgbClr val="F78E1D"/>
        </a:hlink>
        <a:folHlink>
          <a:srgbClr val="35BD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3EF8EDFDD6A4644B6FDC1F0772FE099" ma:contentTypeVersion="0" ma:contentTypeDescription="Create a new document." ma:contentTypeScope="" ma:versionID="fb0d4095d63127b7d04667dafecd5d8e">
  <xsd:schema xmlns:xsd="http://www.w3.org/2001/XMLSchema" xmlns:p="http://schemas.microsoft.com/office/2006/metadata/properties" targetNamespace="http://schemas.microsoft.com/office/2006/metadata/properties" ma:root="true" ma:fieldsID="4aeb20c0e3442673af7ee10786458764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>
  <documentManagement/>
</p:properties>
</file>

<file path=customXml/itemProps1.xml><?xml version="1.0" encoding="utf-8"?>
<ds:datastoreItem xmlns:ds="http://schemas.openxmlformats.org/officeDocument/2006/customXml" ds:itemID="{14438D76-A75F-4DC9-BB0A-D105394344D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customXml/itemProps2.xml><?xml version="1.0" encoding="utf-8"?>
<ds:datastoreItem xmlns:ds="http://schemas.openxmlformats.org/officeDocument/2006/customXml" ds:itemID="{D90948D4-B5A5-4B4F-855A-A6064D78620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9E48225-769B-40AA-9DCD-EE7F6E36DC48}">
  <ds:schemaRefs>
    <ds:schemaRef ds:uri="http://schemas.openxmlformats.org/package/2006/metadata/core-properties"/>
    <ds:schemaRef ds:uri="http://purl.org/dc/terms/"/>
    <ds:schemaRef ds:uri="http://www.w3.org/XML/1998/namespace"/>
    <ds:schemaRef ds:uri="http://schemas.microsoft.com/office/2006/metadata/properties"/>
    <ds:schemaRef ds:uri="http://schemas.microsoft.com/office/2006/documentManagement/types"/>
    <ds:schemaRef ds:uri="http://purl.org/dc/elements/1.1/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0</TotalTime>
  <Words>1571</Words>
  <Application>Microsoft Office PowerPoint</Application>
  <PresentationFormat>Custom</PresentationFormat>
  <Paragraphs>509</Paragraphs>
  <Slides>36</Slides>
  <Notes>11</Notes>
  <HiddenSlides>0</HiddenSlides>
  <MMClips>0</MMClips>
  <ScaleCrop>false</ScaleCrop>
  <HeadingPairs>
    <vt:vector size="8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50" baseType="lpstr">
      <vt:lpstr>ＭＳ Ｐゴシック</vt:lpstr>
      <vt:lpstr>ＭＳ Ｐゴシック</vt:lpstr>
      <vt:lpstr>Arial</vt:lpstr>
      <vt:lpstr>Arial Hebrew</vt:lpstr>
      <vt:lpstr>Arial Narrow</vt:lpstr>
      <vt:lpstr>Calibri</vt:lpstr>
      <vt:lpstr>Century Gothic</vt:lpstr>
      <vt:lpstr>Franklin Gothic Book</vt:lpstr>
      <vt:lpstr>Lato</vt:lpstr>
      <vt:lpstr>Segoe UI Light</vt:lpstr>
      <vt:lpstr>Segoe UI Semilight</vt:lpstr>
      <vt:lpstr>Times New Roman</vt:lpstr>
      <vt:lpstr>Blank</vt:lpstr>
      <vt:lpstr>Visio</vt:lpstr>
      <vt:lpstr>Reference Architecture</vt:lpstr>
      <vt:lpstr>Reference Architecture</vt:lpstr>
      <vt:lpstr>Design Principles</vt:lpstr>
      <vt:lpstr>Design Approach</vt:lpstr>
      <vt:lpstr>Architecture Principles</vt:lpstr>
      <vt:lpstr>Specialty Reference Architecture</vt:lpstr>
      <vt:lpstr>Capability View</vt:lpstr>
      <vt:lpstr>Logical View Application</vt:lpstr>
      <vt:lpstr>Physical View</vt:lpstr>
      <vt:lpstr>Adopted 12 Factor</vt:lpstr>
      <vt:lpstr>Bricks</vt:lpstr>
      <vt:lpstr>Proxy Model</vt:lpstr>
      <vt:lpstr>Service Discovery</vt:lpstr>
      <vt:lpstr>Logical View Application – Service Communication</vt:lpstr>
      <vt:lpstr>Logical View Application – Inter Process Communication</vt:lpstr>
      <vt:lpstr>Config Server – Runtime Externalized Reconfiguration</vt:lpstr>
      <vt:lpstr>Security view</vt:lpstr>
      <vt:lpstr>Security View</vt:lpstr>
      <vt:lpstr>Security Architecture</vt:lpstr>
      <vt:lpstr>CI / CD</vt:lpstr>
      <vt:lpstr>Continuous Integration &amp; Deployment</vt:lpstr>
      <vt:lpstr>PowerPoint Presentation</vt:lpstr>
      <vt:lpstr>PowerPoint Presentation</vt:lpstr>
      <vt:lpstr>Integration telemetry</vt:lpstr>
      <vt:lpstr>Service Failure</vt:lpstr>
      <vt:lpstr>Circuit Breaker</vt:lpstr>
      <vt:lpstr>Logging</vt:lpstr>
      <vt:lpstr>Monitoring</vt:lpstr>
      <vt:lpstr>Solution</vt:lpstr>
      <vt:lpstr>Logical View BEL Pilot</vt:lpstr>
      <vt:lpstr>Pilot after Applying Patterns</vt:lpstr>
      <vt:lpstr>Codebase Management</vt:lpstr>
      <vt:lpstr>Codebase Management</vt:lpstr>
      <vt:lpstr>Deployment</vt:lpstr>
      <vt:lpstr>Deployment View</vt:lpstr>
      <vt:lpstr>   Thank You!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RFM</dc:title>
  <dc:creator/>
  <dc:description>Letter Blank templ v3.pot</dc:description>
  <cp:lastModifiedBy/>
  <cp:revision>67</cp:revision>
  <cp:lastPrinted>2017-10-11T01:18:10Z</cp:lastPrinted>
  <dcterms:created xsi:type="dcterms:W3CDTF">2008-09-11T18:21:36Z</dcterms:created>
  <dcterms:modified xsi:type="dcterms:W3CDTF">2017-11-28T18:29:08Z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lpwstr>20041127</vt:lpwstr>
  </property>
  <property fmtid="{D5CDD505-2E9C-101B-9397-08002B2CF9AE}" pid="3" name="Reference">
    <vt:lpwstr>BCGTemplateNew</vt:lpwstr>
  </property>
  <property fmtid="{D5CDD505-2E9C-101B-9397-08002B2CF9AE}" pid="4" name="BCG 2007 Template">
    <vt:bool>true</vt:bool>
  </property>
  <property fmtid="{D5CDD505-2E9C-101B-9397-08002B2CF9AE}" pid="5" name="BCG Format Name">
    <vt:lpwstr>BCG Format</vt:lpwstr>
  </property>
  <property fmtid="{D5CDD505-2E9C-101B-9397-08002B2CF9AE}" pid="6" name="ContentTypeId">
    <vt:lpwstr>0x01010053EF8EDFDD6A4644B6FDC1F0772FE099</vt:lpwstr>
  </property>
</Properties>
</file>